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theme/theme1.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Types>
</file>

<file path=_rels/.rels><?xml version="1.0" encoding="UTF-8" standalone="yes"?>
<Relationships xmlns="http://schemas.openxmlformats.org/package/2006/relationships">
<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Lst>
  <p:sldSz cx="12192000" cy="6858000" type="screen16x9"/>
  <p:notesSz cx="6858000" cy="9144000"/>
  <p:defaultTextStyle>
    <a:defPPr>
      <a:defRPr lang="en-US"/>
    </a:defPPr>
  </p:defaultTextStyle>
</p:presentation>
</file>

<file path=ppt/_rels/presentation.xml.rels><?xml version="1.0" encoding="UTF-8" standalone="yes"?>
<Relationships xmlns="http://schemas.openxmlformats.org/package/2006/relationships">
<Relationship Id="rId1" Type="http://schemas.openxmlformats.org/officeDocument/2006/relationships/slideMaster" Target="slideMasters/slideMaster1.xml"/>
<Relationship Id="rId2" Type="http://schemas.openxmlformats.org/officeDocument/2006/relationships/slide" Target="slides/slide1.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slide" Target="slides/slide44.xml"/>
<Relationship Id="rId46" Type="http://schemas.openxmlformats.org/officeDocument/2006/relationships/slide" Target="slides/slide45.xml"/>
<Relationship Id="rId47" Type="http://schemas.openxmlformats.org/officeDocument/2006/relationships/slide" Target="slides/slide46.xml"/>
<Relationship Id="rId48" Type="http://schemas.openxmlformats.org/officeDocument/2006/relationships/slide" Target="slides/slide47.xml"/>
<Relationship Id="rId49" Type="http://schemas.openxmlformats.org/officeDocument/2006/relationships/slide" Target="slides/slide48.xml"/>
<Relationship Id="rId50" Type="http://schemas.openxmlformats.org/officeDocument/2006/relationships/slide" Target="slides/slide49.xml"/>
<Relationship Id="rId51" Type="http://schemas.openxmlformats.org/officeDocument/2006/relationships/slide" Target="slides/slide50.xml"/>
<Relationship Id="rId52" Type="http://schemas.openxmlformats.org/officeDocument/2006/relationships/slide" Target="slides/slide51.xml"/>
<Relationship Id="rId53" Type="http://schemas.openxmlformats.org/officeDocument/2006/relationships/slide" Target="slides/slide52.xml"/>
<Relationship Id="rId54" Type="http://schemas.openxmlformats.org/officeDocument/2006/relationships/slide" Target="slides/slide53.xml"/>
<Relationship Id="rId55" Type="http://schemas.openxmlformats.org/officeDocument/2006/relationships/slide" Target="slides/slide54.xml"/>
<Relationship Id="rId56" Type="http://schemas.openxmlformats.org/officeDocument/2006/relationships/slide" Target="slides/slide55.xml"/>
<Relationship Id="rId57" Type="http://schemas.openxmlformats.org/officeDocument/2006/relationships/slide" Target="slides/slide56.xml"/>
<Relationship Id="rId58" Type="http://schemas.openxmlformats.org/officeDocument/2006/relationships/slide" Target="slides/slide57.xml"/>
<Relationship Id="rId59" Type="http://schemas.openxmlformats.org/officeDocument/2006/relationships/slide" Target="slides/slide58.xml"/>
<Relationship Id="rId60" Type="http://schemas.openxmlformats.org/officeDocument/2006/relationships/slide" Target="slides/slide59.xml"/>
<Relationship Id="rId61" Type="http://schemas.openxmlformats.org/officeDocument/2006/relationships/slide" Target="slides/slide60.xml"/>
<Relationship Id="rId62" Type="http://schemas.openxmlformats.org/officeDocument/2006/relationships/slide" Target="slides/slide61.xml"/>
<Relationship Id="rId63" Type="http://schemas.openxmlformats.org/officeDocument/2006/relationships/slide" Target="slides/slide62.xml"/>
<Relationship Id="rId64" Type="http://schemas.openxmlformats.org/officeDocument/2006/relationships/slide" Target="slides/slide63.xml"/>
<Relationship Id="rId65" Type="http://schemas.openxmlformats.org/officeDocument/2006/relationships/slide" Target="slides/slide64.xml"/>
<Relationship Id="rId66" Type="http://schemas.openxmlformats.org/officeDocument/2006/relationships/slide" Target="slides/slide65.xml"/>
<Relationship Id="rId67" Type="http://schemas.openxmlformats.org/officeDocument/2006/relationships/slide" Target="slides/slide66.xml"/>
<Relationship Id="rId68" Type="http://schemas.openxmlformats.org/officeDocument/2006/relationships/slide" Target="slides/slide67.xml"/>
<Relationship Id="rId69" Type="http://schemas.openxmlformats.org/officeDocument/2006/relationships/slide" Target="slides/slide68.xml"/>
<Relationship Id="rId70" Type="http://schemas.openxmlformats.org/officeDocument/2006/relationships/slide" Target="slides/slide69.xml"/>
<Relationship Id="rId71" Type="http://schemas.openxmlformats.org/officeDocument/2006/relationships/slide" Target="slides/slide70.xml"/>
<Relationship Id="rId72" Type="http://schemas.openxmlformats.org/officeDocument/2006/relationships/slide" Target="slides/slide71.xml"/>
<Relationship Id="rId73" Type="http://schemas.openxmlformats.org/officeDocument/2006/relationships/slide" Target="slides/slide72.xml"/>
<Relationship Id="rId74" Type="http://schemas.openxmlformats.org/officeDocument/2006/relationships/slide" Target="slides/slide73.xml"/>
<Relationship Id="rId75" Type="http://schemas.openxmlformats.org/officeDocument/2006/relationships/slide" Target="slides/slide74.xml"/>
<Relationship Id="rId76" Type="http://schemas.openxmlformats.org/officeDocument/2006/relationships/slide" Target="slides/slide75.xml"/>
<Relationship Id="rId77" Type="http://schemas.openxmlformats.org/officeDocument/2006/relationships/slide" Target="slides/slide76.xml"/>
<Relationship Id="rId78" Type="http://schemas.openxmlformats.org/officeDocument/2006/relationships/slide" Target="slides/slide77.xml"/>
<Relationship Id="rId79" Type="http://schemas.openxmlformats.org/officeDocument/2006/relationships/slide" Target="slides/slide78.xml"/>
<Relationship Id="rId80" Type="http://schemas.openxmlformats.org/officeDocument/2006/relationships/slide" Target="slides/slide79.xml"/>
<Relationship Id="rId81" Type="http://schemas.openxmlformats.org/officeDocument/2006/relationships/slide" Target="slides/slide80.xml"/>
<Relationship Id="rId82" Type="http://schemas.openxmlformats.org/officeDocument/2006/relationships/slide" Target="slides/slide81.xml"/>
<Relationship Id="rId83" Type="http://schemas.openxmlformats.org/officeDocument/2006/relationships/slide" Target="slides/slide82.xml"/>
<Relationship Id="rId84" Type="http://schemas.openxmlformats.org/officeDocument/2006/relationships/slide" Target="slides/slide83.xml"/>
<Relationship Id="rId85" Type="http://schemas.openxmlformats.org/officeDocument/2006/relationships/slide" Target="slides/slide84.xml"/>
<Relationship Id="rId86" Type="http://schemas.openxmlformats.org/officeDocument/2006/relationships/slide" Target="slides/slide85.xml"/>
<Relationship Id="rId87" Type="http://schemas.openxmlformats.org/officeDocument/2006/relationships/slide" Target="slides/slide86.xml"/>
<Relationship Id="rId88" Type="http://schemas.openxmlformats.org/officeDocument/2006/relationships/slide" Target="slides/slide87.xml"/>
<Relationship Id="rId89" Type="http://schemas.openxmlformats.org/officeDocument/2006/relationships/slide" Target="slides/slide88.xml"/>
<Relationship Id="rId90" Type="http://schemas.openxmlformats.org/officeDocument/2006/relationships/slide" Target="slides/slide89.xml"/>
<Relationship Id="rId91" Type="http://schemas.openxmlformats.org/officeDocument/2006/relationships/slide" Target="slides/slide90.xml"/>
<Relationship Id="rId92" Type="http://schemas.openxmlformats.org/officeDocument/2006/relationships/slide" Target="slides/slide91.xml"/>
<Relationship Id="rId93" Type="http://schemas.openxmlformats.org/officeDocument/2006/relationships/slide" Target="slides/slide92.xml"/>
<Relationship Id="rId94" Type="http://schemas.openxmlformats.org/officeDocument/2006/relationships/slide" Target="slides/slide93.xml"/>
<Relationship Id="rId95" Type="http://schemas.openxmlformats.org/officeDocument/2006/relationships/slide" Target="slides/slide94.xml"/>
<Relationship Id="rId96" Type="http://schemas.openxmlformats.org/officeDocument/2006/relationships/slide" Target="slides/slide95.xml"/>
<Relationship Id="rId97" Type="http://schemas.openxmlformats.org/officeDocument/2006/relationships/slide" Target="slides/slide96.xml"/>
<Relationship Id="rId98" Type="http://schemas.openxmlformats.org/officeDocument/2006/relationships/slide" Target="slides/slide97.xml"/>
<Relationship Id="rId99" Type="http://schemas.openxmlformats.org/officeDocument/2006/relationships/slide" Target="slides/slide98.xml"/>
<Relationship Id="rId100" Type="http://schemas.openxmlformats.org/officeDocument/2006/relationships/slide" Target="slides/slide99.xml"/>
<Relationship Id="rId101" Type="http://schemas.openxmlformats.org/officeDocument/2006/relationships/slide" Target="slides/slide100.xml"/>
<Relationship Id="rId102" Type="http://schemas.openxmlformats.org/officeDocument/2006/relationships/slide" Target="slides/slide101.xml"/>
<Relationship Id="rId103" Type="http://schemas.openxmlformats.org/officeDocument/2006/relationships/slide" Target="slides/slide102.xml"/>
<Relationship Id="rId104" Type="http://schemas.openxmlformats.org/officeDocument/2006/relationships/slide" Target="slides/slide103.xml"/>
<Relationship Id="rId105" Type="http://schemas.openxmlformats.org/officeDocument/2006/relationships/slide" Target="slides/slide104.xml"/>
<Relationship Id="rId106" Type="http://schemas.openxmlformats.org/officeDocument/2006/relationships/slide" Target="slides/slide105.xml"/>
<Relationship Id="rId107" Type="http://schemas.openxmlformats.org/officeDocument/2006/relationships/slide" Target="slides/slide106.xml"/>
<Relationship Id="rId108" Type="http://schemas.openxmlformats.org/officeDocument/2006/relationships/slide" Target="slides/slide107.xml"/>
<Relationship Id="rId109" Type="http://schemas.openxmlformats.org/officeDocument/2006/relationships/slide" Target="slides/slide108.xml"/>
<Relationship Id="rId110" Type="http://schemas.openxmlformats.org/officeDocument/2006/relationships/slide" Target="slides/slide109.xml"/>
<Relationship Id="rId111" Type="http://schemas.openxmlformats.org/officeDocument/2006/relationships/slide" Target="slides/slide110.xml"/>
<Relationship Id="rId112" Type="http://schemas.openxmlformats.org/officeDocument/2006/relationships/slide" Target="slides/slide111.xml"/>
<Relationship Id="rId113" Type="http://schemas.openxmlformats.org/officeDocument/2006/relationships/slide" Target="slides/slide112.xml"/>
<Relationship Id="rId114" Type="http://schemas.openxmlformats.org/officeDocument/2006/relationships/slide" Target="slides/slide113.xml"/>
<Relationship Id="rId115" Type="http://schemas.openxmlformats.org/officeDocument/2006/relationships/slide" Target="slides/slide114.xml"/>
<Relationship Id="rId116" Type="http://schemas.openxmlformats.org/officeDocument/2006/relationships/slide" Target="slides/slide115.xml"/>
<Relationship Id="rId117" Type="http://schemas.openxmlformats.org/officeDocument/2006/relationships/slide" Target="slides/slide116.xml"/>
<Relationship Id="rId118" Type="http://schemas.openxmlformats.org/officeDocument/2006/relationships/slide" Target="slides/slide117.xml"/>
<Relationship Id="rId119" Type="http://schemas.openxmlformats.org/officeDocument/2006/relationships/slide" Target="slides/slide118.xml"/>
<Relationship Id="rId120" Type="http://schemas.openxmlformats.org/officeDocument/2006/relationships/slide" Target="slides/slide119.xml"/>
<Relationship Id="rId121" Type="http://schemas.openxmlformats.org/officeDocument/2006/relationships/slide" Target="slides/slide120.xml"/>
<Relationship Id="rId122" Type="http://schemas.openxmlformats.org/officeDocument/2006/relationships/slide" Target="slides/slide121.xml"/>
<Relationship Id="rId123" Type="http://schemas.openxmlformats.org/officeDocument/2006/relationships/slide" Target="slides/slide122.xml"/>
<Relationship Id="rId124" Type="http://schemas.openxmlformats.org/officeDocument/2006/relationships/slide" Target="slides/slide123.xml"/>
<Relationship Id="rId125" Type="http://schemas.openxmlformats.org/officeDocument/2006/relationships/slide" Target="slides/slide124.xml"/>
<Relationship Id="rId126" Type="http://schemas.openxmlformats.org/officeDocument/2006/relationships/slide" Target="slides/slide125.xml"/>
<Relationship Id="rId127" Type="http://schemas.openxmlformats.org/officeDocument/2006/relationships/slide" Target="slides/slide126.xml"/>
<Relationship Id="rId128" Type="http://schemas.openxmlformats.org/officeDocument/2006/relationships/slide" Target="slides/slide127.xml"/>
<Relationship Id="rId129" Type="http://schemas.openxmlformats.org/officeDocument/2006/relationships/slide" Target="slides/slide128.xml"/>
<Relationship Id="rId130" Type="http://schemas.openxmlformats.org/officeDocument/2006/relationships/slide" Target="slides/slide129.xml"/>
<Relationship Id="rId131" Type="http://schemas.openxmlformats.org/officeDocument/2006/relationships/slide" Target="slides/slide130.xml"/>
<Relationship Id="rId132" Type="http://schemas.openxmlformats.org/officeDocument/2006/relationships/slide" Target="slides/slide131.xml"/>
<Relationship Id="rId133" Type="http://schemas.openxmlformats.org/officeDocument/2006/relationships/slide" Target="slides/slide132.xml"/>
<Relationship Id="rId134" Type="http://schemas.openxmlformats.org/officeDocument/2006/relationships/slide" Target="slides/slide133.xml"/>
<Relationship Id="rId135" Type="http://schemas.openxmlformats.org/officeDocument/2006/relationships/slide" Target="slides/slide134.xml"/>
<Relationship Id="rId136" Type="http://schemas.openxmlformats.org/officeDocument/2006/relationships/slide" Target="slides/slide135.xml"/>
<Relationship Id="rId137" Type="http://schemas.openxmlformats.org/officeDocument/2006/relationships/slide" Target="slides/slide136.xml"/>
<Relationship Id="rId138" Type="http://schemas.openxmlformats.org/officeDocument/2006/relationships/theme" Target="theme/theme1.xml"/>
</Relationships>
</file>

<file path=ppt/slideLayouts/_rels/slideLayout1.xml.rels><?xml version="1.0" encoding="UTF-8" standalone="yes"?>
<Relationships xmlns="http://schemas.openxmlformats.org/package/2006/relationships">
<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a:defRPr sz="3200" b="1">
          <a:solidFill>
            <a:srgbClr val="0F172A"/>
          </a:solidFill>
          <a:latin typeface="Calibri Light"/>
        </a:defRPr>
      </a:lvl1pPr>
    </p:titleStyle>
    <p:bodyStyle>
      <a:lvl1pPr>
        <a:defRPr sz="1800">
          <a:solidFill>
            <a:srgbClr val="334155"/>
          </a:solidFill>
          <a:latin typeface="Calibri"/>
        </a:defRPr>
      </a:lvl1pPr>
      <a:lvl2pPr>
        <a:defRPr sz="1600">
          <a:solidFill>
            <a:srgbClr val="334155"/>
          </a:solidFill>
          <a:latin typeface="Calibri"/>
        </a:defRPr>
      </a:lvl2pPr>
      <a:lvl3pPr>
        <a:defRPr sz="1500">
          <a:solidFill>
            <a:srgbClr val="334155"/>
          </a:solidFill>
          <a:latin typeface="Calibri"/>
        </a:defRPr>
      </a:lvl3pPr>
    </p:bodyStyle>
    <p:otherStyle>
      <a:lvl1pPr>
        <a:defRPr sz="1800">
          <a:latin typeface="Calibri"/>
        </a:defRPr>
      </a:lvl1pPr>
    </p:otherStyle>
  </p:txStyles>
</p:sldMaster>
</file>

<file path=ppt/slides/_rels/slide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0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0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0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0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0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0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0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0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0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0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hyperlink" Target="https://example.com" TargetMode="External"/>
</Relationships>
</file>

<file path=ppt/slides/_rels/slide1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opStripe100"/>
          <p:cNvSpPr/>
          <p:nvPr/>
        </p:nvSpPr>
        <p:spPr>
          <a:xfrm>
            <a:off x="0" y="0"/>
            <a:ext cx="12192000" cy="360000"/>
          </a:xfrm>
          <a:prstGeom prst="rect">
            <a:avLst/>
          </a:prstGeom>
          <a:solidFill>
            <a:srgbClr val="0EA5E9"/>
          </a:solidFill>
          <a:ln>
            <a:noFill/>
          </a:ln>
        </p:spPr>
        <p:txBody>
          <a:bodyPr wrap="square" anchor="ctr"/>
          <a:lstStyle/>
          <a:p>
            <a:endParaRPr lang="en-US"/>
          </a:p>
        </p:txBody>
      </p:sp>
      <p:sp>
        <p:nvSpPr>
          <p:cNvPr id="101" name="AccentBar101"/>
          <p:cNvSpPr/>
          <p:nvPr/>
        </p:nvSpPr>
        <p:spPr>
          <a:xfrm>
            <a:off x="600000" y="1729000"/>
            <a:ext cx="100000" cy="600000"/>
          </a:xfrm>
          <a:prstGeom prst="rect">
            <a:avLst/>
          </a:prstGeom>
          <a:solidFill>
            <a:srgbClr val="0EA5E9"/>
          </a:solidFill>
          <a:ln>
            <a:noFill/>
          </a:ln>
        </p:spPr>
        <p:txBody>
          <a:bodyPr wrap="square" anchor="ctr"/>
          <a:lstStyle/>
          <a:p>
            <a:endParaRPr lang="en-US"/>
          </a:p>
        </p:txBody>
      </p:sp>
      <p:sp>
        <p:nvSpPr>
          <p:cNvPr id="102" name="Title102"/>
          <p:cNvSpPr txBox="1"/>
          <p:nvPr/>
        </p:nvSpPr>
        <p:spPr>
          <a:xfrm>
            <a:off x="800000" y="1829000"/>
            <a:ext cx="10992000" cy="1400000"/>
          </a:xfrm>
          <a:prstGeom prst="rect">
            <a:avLst/>
          </a:prstGeom>
          <a:noFill/>
        </p:spPr>
        <p:txBody>
          <a:bodyPr wrap="square" lIns="0" tIns="0" rIns="0" bIns="0" anchor="t">
            <a:noAutofit/>
          </a:bodyPr>
          <a:lstStyle/>
          <a:p>
            <a:pPr algn="l">
              <a:buNone/>
            </a:pPr>
            <a:r>
              <a:rPr lang="en-US" sz="5400" dirty="0" b="1">
                <a:solidFill>
                  <a:srgbClr val="0F172A"/>
                </a:solidFill>
                <a:latin typeface="Calibri Light"/>
                <a:ea typeface="Calibri Light"/>
                <a:cs typeface="Calibri Light"/>
              </a:rPr>
              <a:t>md2any</a:t>
            </a:r>
          </a:p>
        </p:txBody>
      </p:sp>
      <p:sp>
        <p:nvSpPr>
          <p:cNvPr id="103" name="Subtitle103"/>
          <p:cNvSpPr txBox="1"/>
          <p:nvPr/>
        </p:nvSpPr>
        <p:spPr>
          <a:xfrm>
            <a:off x="800000" y="3229000"/>
            <a:ext cx="10992000" cy="700000"/>
          </a:xfrm>
          <a:prstGeom prst="rect">
            <a:avLst/>
          </a:prstGeom>
          <a:noFill/>
        </p:spPr>
        <p:txBody>
          <a:bodyPr wrap="square" lIns="0" tIns="0" rIns="0" bIns="0" anchor="t">
            <a:noAutofit/>
          </a:bodyPr>
          <a:lstStyle/>
          <a:p>
            <a:pPr algn="l">
              <a:buNone/>
            </a:pPr>
            <a:r>
              <a:rPr lang="en-US" sz="2400" dirty="0">
                <a:solidFill>
                  <a:srgbClr val="0EA5E9"/>
                </a:solidFill>
                <a:latin typeface="Calibri"/>
                <a:ea typeface="Calibri"/>
                <a:cs typeface="Calibri"/>
              </a:rPr>
              <a:t>One markdown source · five document formats</a:t>
            </a:r>
          </a:p>
        </p:txBody>
      </p:sp>
      <p:sp>
        <p:nvSpPr>
          <p:cNvPr id="104" name="TitleFooter104"/>
          <p:cNvSpPr txBox="1"/>
          <p:nvPr/>
        </p:nvSpPr>
        <p:spPr>
          <a:xfrm>
            <a:off x="800000" y="6158000"/>
            <a:ext cx="10992000" cy="400000"/>
          </a:xfrm>
          <a:prstGeom prst="rect">
            <a:avLst/>
          </a:prstGeom>
          <a:noFill/>
        </p:spPr>
        <p:txBody>
          <a:bodyPr wrap="square" lIns="0" tIns="0" rIns="0" bIns="0" anchor="t">
            <a:noAutofit/>
          </a:bodyPr>
          <a:lstStyle/>
          <a:p>
            <a:pPr algn="l">
              <a:buNone/>
            </a:pPr>
            <a:r>
              <a:rPr lang="en-US" sz="1400" dirty="0">
                <a:solidFill>
                  <a:srgbClr val="94A3B8"/>
                </a:solidFill>
                <a:latin typeface="Calibri"/>
                <a:ea typeface="Calibri"/>
                <a:cs typeface="Calibri"/>
              </a:rPr>
              <a:t>md2any --help  ·  built from the embedded HELP.md</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F172A"/>
        </a:solidFill>
        <a:effectLst/>
      </p:bgPr>
    </p:bg>
    <p:spTree>
      <p:nvGrpSpPr>
        <p:cNvPr id="1" name=""/>
        <p:cNvGrpSpPr/>
        <p:nvPr/>
      </p:nvGrpSpPr>
      <p:grpSpPr>
        <a:xfrm>
          <a:off x="0" y="0"/>
          <a:ext cx="0" cy="0"/>
          <a:chOff x="0" y="0"/>
          <a:chExt cx="0" cy="0"/>
        </a:xfrm>
      </p:grpSpPr>
      <p:sp>
        <p:nvSpPr>
          <p:cNvPr id="100" name="Marker100"/>
          <p:cNvSpPr/>
          <p:nvPr/>
        </p:nvSpPr>
        <p:spPr>
          <a:xfrm>
            <a:off x="5496000" y="2429000"/>
            <a:ext cx="1200000" cy="60000"/>
          </a:xfrm>
          <a:prstGeom prst="rect">
            <a:avLst/>
          </a:prstGeom>
          <a:solidFill>
            <a:srgbClr val="F8FAFC"/>
          </a:solidFill>
          <a:ln>
            <a:noFill/>
          </a:ln>
        </p:spPr>
        <p:txBody>
          <a:bodyPr wrap="square" anchor="ctr"/>
          <a:lstStyle/>
          <a:p>
            <a:endParaRPr lang="en-US"/>
          </a:p>
        </p:txBody>
      </p:sp>
      <p:sp>
        <p:nvSpPr>
          <p:cNvPr id="101" name="SectionTitle101"/>
          <p:cNvSpPr txBox="1"/>
          <p:nvPr/>
        </p:nvSpPr>
        <p:spPr>
          <a:xfrm>
            <a:off x="800000" y="2729000"/>
            <a:ext cx="10592000" cy="1500000"/>
          </a:xfrm>
          <a:prstGeom prst="rect">
            <a:avLst/>
          </a:prstGeom>
          <a:noFill/>
        </p:spPr>
        <p:txBody>
          <a:bodyPr wrap="square" lIns="0" tIns="0" rIns="0" bIns="0" anchor="ctr">
            <a:noAutofit/>
          </a:bodyPr>
          <a:lstStyle/>
          <a:p>
            <a:pPr algn="ctr">
              <a:buNone/>
            </a:pPr>
            <a:r>
              <a:rPr lang="en-US" sz="5400" dirty="0" b="1">
                <a:solidFill>
                  <a:srgbClr val="F8FAFC"/>
                </a:solidFill>
                <a:latin typeface="Calibri Light"/>
                <a:ea typeface="Calibri Light"/>
                <a:cs typeface="Calibri Light"/>
              </a:rPr>
              <a:t>Markdown reference</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Viewer compatibility</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3480000"/>
        </p:xfrm>
        <a:graphic>
          <a:graphicData uri="http://schemas.openxmlformats.org/drawingml/2006/table">
            <a:tbl>
              <a:tblPr firstRow="1" bandRow="1"/>
              <a:tblGrid>
                <a:gridCol w="3708400"/>
                <a:gridCol w="3708400"/>
                <a:gridCol w="37084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Format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Tool / viewer</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Status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44444">
                <a:tc>
                  <a:txBody>
                    <a:bodyPr wrap="square" lIns="90000" tIns="46000" rIns="90000" bIns="46000" anchor="ctr"/>
                    <a:lstStyle/>
                    <a:p>
                      <a:pPr algn="l">
                        <a:buNone/>
                      </a:pPr>
                      <a:r>
                        <a:rPr lang="en-US" sz="1400" dirty="0">
                          <a:solidFill>
                            <a:srgbClr val="334155"/>
                          </a:solidFill>
                          <a:latin typeface="Calibri"/>
                          <a:ea typeface="Calibri"/>
                          <a:cs typeface="Calibri"/>
                        </a:rPr>
                        <a:t>PPTX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Microsoft PowerPoint (Win/Mac)</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b="1">
                          <a:solidFill>
                            <a:srgbClr val="334155"/>
                          </a:solidFill>
                          <a:latin typeface="Calibri"/>
                          <a:ea typeface="Calibri"/>
                          <a:cs typeface="Calibri"/>
                        </a:rPr>
                        <a:t>Verified.</a:t>
                      </a:r>
                      <a:r>
                        <a:rPr lang="en-US" sz="1400" dirty="0">
                          <a:solidFill>
                            <a:srgbClr val="334155"/>
                          </a:solidFill>
                          <a:latin typeface="Calibri"/>
                          <a:ea typeface="Calibri"/>
                          <a:cs typeface="Calibri"/>
                        </a:rPr>
                        <a:t> Renders with Calibri / Calibri Light installed.</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334155"/>
                          </a:solidFill>
                          <a:latin typeface="Calibri"/>
                          <a:ea typeface="Calibri"/>
                          <a:cs typeface="Calibri"/>
                        </a:rPr>
                        <a:t>PPTX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Keynote (macOS)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b="1">
                          <a:solidFill>
                            <a:srgbClr val="334155"/>
                          </a:solidFill>
                          <a:latin typeface="Calibri"/>
                          <a:ea typeface="Calibri"/>
                          <a:cs typeface="Calibri"/>
                        </a:rPr>
                        <a:t>Expected.</a:t>
                      </a:r>
                      <a:r>
                        <a:rPr lang="en-US" sz="1400" dirty="0">
                          <a:solidFill>
                            <a:srgbClr val="334155"/>
                          </a:solidFill>
                          <a:latin typeface="Calibri"/>
                          <a:ea typeface="Calibri"/>
                          <a:cs typeface="Calibri"/>
                        </a:rPr>
                        <a:t> Opens via standard OOXML import; font substitution applies if Calibri absent.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334155"/>
                          </a:solidFill>
                          <a:latin typeface="Calibri"/>
                          <a:ea typeface="Calibri"/>
                          <a:cs typeface="Calibri"/>
                        </a:rPr>
                        <a:t>PPTX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LibreOffice Impress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b="1">
                          <a:solidFill>
                            <a:srgbClr val="334155"/>
                          </a:solidFill>
                          <a:latin typeface="Calibri"/>
                          <a:ea typeface="Calibri"/>
                          <a:cs typeface="Calibri"/>
                        </a:rPr>
                        <a:t>Verified.</a:t>
                      </a:r>
                      <a:r>
                        <a:rPr lang="en-US" sz="1400" dirty="0">
                          <a:solidFill>
                            <a:srgbClr val="334155"/>
                          </a:solidFill>
                          <a:latin typeface="Calibri"/>
                          <a:ea typeface="Calibri"/>
                          <a:cs typeface="Calibri"/>
                        </a:rPr>
                        <a:t> Calibri substituted to Carlito; layout near-identical.</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334155"/>
                          </a:solidFill>
                          <a:latin typeface="Calibri"/>
                          <a:ea typeface="Calibri"/>
                          <a:cs typeface="Calibri"/>
                        </a:rPr>
                        <a:t>PPTX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Google Slides (web)</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b="1">
                          <a:solidFill>
                            <a:srgbClr val="334155"/>
                          </a:solidFill>
                          <a:latin typeface="Calibri"/>
                          <a:ea typeface="Calibri"/>
                          <a:cs typeface="Calibri"/>
                        </a:rPr>
                        <a:t>Expected.</a:t>
                      </a:r>
                      <a:r>
                        <a:rPr lang="en-US" sz="1400" dirty="0">
                          <a:solidFill>
                            <a:srgbClr val="334155"/>
                          </a:solidFill>
                          <a:latin typeface="Calibri"/>
                          <a:ea typeface="Calibri"/>
                          <a:cs typeface="Calibri"/>
                        </a:rPr>
                        <a:t> Upload via Drive; theme survives, font substitution applies.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334155"/>
                          </a:solidFill>
                          <a:latin typeface="Calibri"/>
                          <a:ea typeface="Calibri"/>
                          <a:cs typeface="Calibri"/>
                        </a:rPr>
                        <a:t>ODP</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LibreOffice Impress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b="1">
                          <a:solidFill>
                            <a:srgbClr val="334155"/>
                          </a:solidFill>
                          <a:latin typeface="Calibri"/>
                          <a:ea typeface="Calibri"/>
                          <a:cs typeface="Calibri"/>
                        </a:rPr>
                        <a:t>Verified.</a:t>
                      </a:r>
                      <a:r>
                        <a:rPr lang="en-US" sz="1400" dirty="0">
                          <a:solidFill>
                            <a:srgbClr val="334155"/>
                          </a:solidFill>
                          <a:latin typeface="Calibri"/>
                          <a:ea typeface="Calibri"/>
                          <a:cs typeface="Calibri"/>
                        </a:rPr>
                        <a:t> Reference renderer; opens natively.</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334155"/>
                          </a:solidFill>
                          <a:latin typeface="Calibri"/>
                          <a:ea typeface="Calibri"/>
                          <a:cs typeface="Calibri"/>
                        </a:rPr>
                        <a:t>ODP</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Keynote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b="1">
                          <a:solidFill>
                            <a:srgbClr val="334155"/>
                          </a:solidFill>
                          <a:latin typeface="Calibri"/>
                          <a:ea typeface="Calibri"/>
                          <a:cs typeface="Calibri"/>
                        </a:rPr>
                        <a:t>Partial.</a:t>
                      </a:r>
                      <a:r>
                        <a:rPr lang="en-US" sz="1400" dirty="0">
                          <a:solidFill>
                            <a:srgbClr val="334155"/>
                          </a:solidFill>
                          <a:latin typeface="Calibri"/>
                          <a:ea typeface="Calibri"/>
                          <a:cs typeface="Calibri"/>
                        </a:rPr>
                        <a:t> Opens but loses some theme details on import.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334155"/>
                          </a:solidFill>
                          <a:latin typeface="Calibri"/>
                          <a:ea typeface="Calibri"/>
                          <a:cs typeface="Calibri"/>
                        </a:rPr>
                        <a:t>ODP</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Microsoft PowerPoint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b="1">
                          <a:solidFill>
                            <a:srgbClr val="334155"/>
                          </a:solidFill>
                          <a:latin typeface="Calibri"/>
                          <a:ea typeface="Calibri"/>
                          <a:cs typeface="Calibri"/>
                        </a:rPr>
                        <a:t>Partial.</a:t>
                      </a:r>
                      <a:r>
                        <a:rPr lang="en-US" sz="1400" dirty="0">
                          <a:solidFill>
                            <a:srgbClr val="334155"/>
                          </a:solidFill>
                          <a:latin typeface="Calibri"/>
                          <a:ea typeface="Calibri"/>
                          <a:cs typeface="Calibri"/>
                        </a:rPr>
                        <a:t> Imports via ODF support; image fidelity OK, theme drifts.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334155"/>
                          </a:solidFill>
                          <a:latin typeface="Calibri"/>
                          <a:ea typeface="Calibri"/>
                          <a:cs typeface="Calibri"/>
                        </a:rPr>
                        <a:t>PDF</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Any standards-compliant viewer</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b="1">
                          <a:solidFill>
                            <a:srgbClr val="334155"/>
                          </a:solidFill>
                          <a:latin typeface="Calibri"/>
                          <a:ea typeface="Calibri"/>
                          <a:cs typeface="Calibri"/>
                        </a:rPr>
                        <a:t>Verified.</a:t>
                      </a:r>
                      <a:r>
                        <a:rPr lang="en-US" sz="1400" dirty="0">
                          <a:solidFill>
                            <a:srgbClr val="334155"/>
                          </a:solidFill>
                          <a:latin typeface="Calibri"/>
                          <a:ea typeface="Calibri"/>
                          <a:cs typeface="Calibri"/>
                        </a:rPr>
                        <a:t> Self-contained — DejaVu Sans + CJK fallback embedded.</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334155"/>
                          </a:solidFill>
                          <a:latin typeface="Calibri"/>
                          <a:ea typeface="Calibri"/>
                          <a:cs typeface="Calibri"/>
                        </a:rPr>
                        <a:t>DOCX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Microsoft Word</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b="1">
                          <a:solidFill>
                            <a:srgbClr val="334155"/>
                          </a:solidFill>
                          <a:latin typeface="Calibri"/>
                          <a:ea typeface="Calibri"/>
                          <a:cs typeface="Calibri"/>
                        </a:rPr>
                        <a:t>Verified.</a:t>
                      </a:r>
                      <a:r>
                        <a:rPr lang="en-US" sz="1400" dirty="0">
                          <a:solidFill>
                            <a:srgbClr val="334155"/>
                          </a:solidFill>
                          <a:latin typeface="Calibri"/>
                          <a:ea typeface="Calibri"/>
                          <a:cs typeface="Calibri"/>
                        </a:rPr>
                        <a:t> Standard OOXML; opens cleanly.</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bl>
          </a:graphicData>
        </a:graphic>
      </p:graphicFrame>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100 / 136</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Viewer compatibility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1780000"/>
        </p:xfrm>
        <a:graphic>
          <a:graphicData uri="http://schemas.openxmlformats.org/drawingml/2006/table">
            <a:tbl>
              <a:tblPr firstRow="1" bandRow="1"/>
              <a:tblGrid>
                <a:gridCol w="3708400"/>
                <a:gridCol w="3708400"/>
                <a:gridCol w="37084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Format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Tool / viewer</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Status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50000">
                <a:tc>
                  <a:txBody>
                    <a:bodyPr wrap="square" lIns="90000" tIns="46000" rIns="90000" bIns="46000" anchor="ctr"/>
                    <a:lstStyle/>
                    <a:p>
                      <a:pPr algn="l">
                        <a:buNone/>
                      </a:pPr>
                      <a:r>
                        <a:rPr lang="en-US" sz="1400" dirty="0">
                          <a:solidFill>
                            <a:srgbClr val="334155"/>
                          </a:solidFill>
                          <a:latin typeface="Calibri"/>
                          <a:ea typeface="Calibri"/>
                          <a:cs typeface="Calibri"/>
                        </a:rPr>
                        <a:t>DOCX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LibreOffice Writer</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b="1">
                          <a:solidFill>
                            <a:srgbClr val="334155"/>
                          </a:solidFill>
                          <a:latin typeface="Calibri"/>
                          <a:ea typeface="Calibri"/>
                          <a:cs typeface="Calibri"/>
                        </a:rPr>
                        <a:t>Verified.</a:t>
                      </a:r>
                      <a:r>
                        <a:rPr lang="en-US" sz="1400" dirty="0">
                          <a:solidFill>
                            <a:srgbClr val="334155"/>
                          </a:solidFill>
                          <a:latin typeface="Calibri"/>
                          <a:ea typeface="Calibri"/>
                          <a:cs typeface="Calibri"/>
                        </a:rPr>
                        <a:t> Via headless render. Mixed bullet/number lists kept.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50000">
                <a:tc>
                  <a:txBody>
                    <a:bodyPr wrap="square" lIns="90000" tIns="46000" rIns="90000" bIns="46000" anchor="ctr"/>
                    <a:lstStyle/>
                    <a:p>
                      <a:pPr algn="l">
                        <a:buNone/>
                      </a:pPr>
                      <a:r>
                        <a:rPr lang="en-US" sz="1400" dirty="0">
                          <a:solidFill>
                            <a:srgbClr val="334155"/>
                          </a:solidFill>
                          <a:latin typeface="Calibri"/>
                          <a:ea typeface="Calibri"/>
                          <a:cs typeface="Calibri"/>
                        </a:rPr>
                        <a:t>DOCX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Google Docs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b="1">
                          <a:solidFill>
                            <a:srgbClr val="334155"/>
                          </a:solidFill>
                          <a:latin typeface="Calibri"/>
                          <a:ea typeface="Calibri"/>
                          <a:cs typeface="Calibri"/>
                        </a:rPr>
                        <a:t>Expected.</a:t>
                      </a:r>
                      <a:r>
                        <a:rPr lang="en-US" sz="1400" dirty="0">
                          <a:solidFill>
                            <a:srgbClr val="334155"/>
                          </a:solidFill>
                          <a:latin typeface="Calibri"/>
                          <a:ea typeface="Calibri"/>
                          <a:cs typeface="Calibri"/>
                        </a:rPr>
                        <a:t> Upload via Drive; styles preserved.</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50000">
                <a:tc>
                  <a:txBody>
                    <a:bodyPr wrap="square" lIns="90000" tIns="46000" rIns="90000" bIns="46000" anchor="ctr"/>
                    <a:lstStyle/>
                    <a:p>
                      <a:pPr algn="l">
                        <a:buNone/>
                      </a:pPr>
                      <a:r>
                        <a:rPr lang="en-US" sz="1400" dirty="0">
                          <a:solidFill>
                            <a:srgbClr val="334155"/>
                          </a:solidFill>
                          <a:latin typeface="Calibri"/>
                          <a:ea typeface="Calibri"/>
                          <a:cs typeface="Calibri"/>
                        </a:rPr>
                        <a:t>ODT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LibreOffice Writer</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b="1">
                          <a:solidFill>
                            <a:srgbClr val="334155"/>
                          </a:solidFill>
                          <a:latin typeface="Calibri"/>
                          <a:ea typeface="Calibri"/>
                          <a:cs typeface="Calibri"/>
                        </a:rPr>
                        <a:t>Verified.</a:t>
                      </a:r>
                      <a:r>
                        <a:rPr lang="en-US" sz="1400" dirty="0">
                          <a:solidFill>
                            <a:srgbClr val="334155"/>
                          </a:solidFill>
                          <a:latin typeface="Calibri"/>
                          <a:ea typeface="Calibri"/>
                          <a:cs typeface="Calibri"/>
                        </a:rPr>
                        <a:t> Reference renderer.</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50000">
                <a:tc>
                  <a:txBody>
                    <a:bodyPr wrap="square" lIns="90000" tIns="46000" rIns="90000" bIns="46000" anchor="ctr"/>
                    <a:lstStyle/>
                    <a:p>
                      <a:pPr algn="l">
                        <a:buNone/>
                      </a:pPr>
                      <a:r>
                        <a:rPr lang="en-US" sz="1400" dirty="0">
                          <a:solidFill>
                            <a:srgbClr val="334155"/>
                          </a:solidFill>
                          <a:latin typeface="Calibri"/>
                          <a:ea typeface="Calibri"/>
                          <a:cs typeface="Calibri"/>
                        </a:rPr>
                        <a:t>ODT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Microsoft Word</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b="1">
                          <a:solidFill>
                            <a:srgbClr val="334155"/>
                          </a:solidFill>
                          <a:latin typeface="Calibri"/>
                          <a:ea typeface="Calibri"/>
                          <a:cs typeface="Calibri"/>
                        </a:rPr>
                        <a:t>Partial.</a:t>
                      </a:r>
                      <a:r>
                        <a:rPr lang="en-US" sz="1400" dirty="0">
                          <a:solidFill>
                            <a:srgbClr val="334155"/>
                          </a:solidFill>
                          <a:latin typeface="Calibri"/>
                          <a:ea typeface="Calibri"/>
                          <a:cs typeface="Calibri"/>
                        </a:rPr>
                        <a:t> Word's ODF import is decent for body text; some style names mapped lossily.</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bl>
          </a:graphicData>
        </a:graphic>
      </p:graphicFrame>
      <p:sp>
        <p:nvSpPr>
          <p:cNvPr id="104" name="Para104"/>
          <p:cNvSpPr txBox="1"/>
          <p:nvPr/>
        </p:nvSpPr>
        <p:spPr>
          <a:xfrm>
            <a:off x="533400" y="3170000"/>
            <a:ext cx="11125200" cy="87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"Verified" = exercised by the renderer test suite and/or manually opened. "Expected" = standards-compliant format, should work but not part of routine testing. "Partial" = opens, but with known fidelity caveats listed alongside.</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101 / 136</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solidFill>
          <a:srgbClr val="0F172A"/>
        </a:solidFill>
        <a:effectLst/>
      </p:bgPr>
    </p:bg>
    <p:spTree>
      <p:nvGrpSpPr>
        <p:cNvPr id="1" name=""/>
        <p:cNvGrpSpPr/>
        <p:nvPr/>
      </p:nvGrpSpPr>
      <p:grpSpPr>
        <a:xfrm>
          <a:off x="0" y="0"/>
          <a:ext cx="0" cy="0"/>
          <a:chOff x="0" y="0"/>
          <a:chExt cx="0" cy="0"/>
        </a:xfrm>
      </p:grpSpPr>
      <p:sp>
        <p:nvSpPr>
          <p:cNvPr id="100" name="Marker100"/>
          <p:cNvSpPr/>
          <p:nvPr/>
        </p:nvSpPr>
        <p:spPr>
          <a:xfrm>
            <a:off x="5496000" y="2429000"/>
            <a:ext cx="1200000" cy="60000"/>
          </a:xfrm>
          <a:prstGeom prst="rect">
            <a:avLst/>
          </a:prstGeom>
          <a:solidFill>
            <a:srgbClr val="F8FAFC"/>
          </a:solidFill>
          <a:ln>
            <a:noFill/>
          </a:ln>
        </p:spPr>
        <p:txBody>
          <a:bodyPr wrap="square" anchor="ctr"/>
          <a:lstStyle/>
          <a:p>
            <a:endParaRPr lang="en-US"/>
          </a:p>
        </p:txBody>
      </p:sp>
      <p:sp>
        <p:nvSpPr>
          <p:cNvPr id="101" name="SectionTitle101"/>
          <p:cNvSpPr txBox="1"/>
          <p:nvPr/>
        </p:nvSpPr>
        <p:spPr>
          <a:xfrm>
            <a:off x="800000" y="2729000"/>
            <a:ext cx="10592000" cy="1500000"/>
          </a:xfrm>
          <a:prstGeom prst="rect">
            <a:avLst/>
          </a:prstGeom>
          <a:noFill/>
        </p:spPr>
        <p:txBody>
          <a:bodyPr wrap="square" lIns="0" tIns="0" rIns="0" bIns="0" anchor="ctr">
            <a:noAutofit/>
          </a:bodyPr>
          <a:lstStyle/>
          <a:p>
            <a:pPr algn="ctr">
              <a:buNone/>
            </a:pPr>
            <a:r>
              <a:rPr lang="en-US" sz="5400" dirty="0" b="1">
                <a:solidFill>
                  <a:srgbClr val="F8FAFC"/>
                </a:solidFill>
                <a:latin typeface="Calibri Light"/>
                <a:ea typeface="Calibri Light"/>
                <a:cs typeface="Calibri Light"/>
              </a:rPr>
              <a:t>Tips</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Pick a layout, commit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A 30-slide deck that mixes layouts mid-flow feels chaotic. Pick </a:t>
            </a:r>
            <a:r>
              <a:rPr lang="en-US" sz="1800" dirty="0">
                <a:solidFill>
                  <a:srgbClr val="0369A1"/>
                </a:solidFill>
                <a:latin typeface="Consolas"/>
                <a:ea typeface="Consolas"/>
                <a:cs typeface="Consolas"/>
              </a:rPr>
              <a:t>clean</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studio</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frame</a:t>
            </a:r>
            <a:r>
              <a:rPr lang="en-US" sz="1800" dirty="0">
                <a:solidFill>
                  <a:srgbClr val="334155"/>
                </a:solidFill>
                <a:latin typeface="Calibri"/>
                <a:ea typeface="Calibri"/>
                <a:cs typeface="Calibri"/>
              </a:rPr>
              <a:t>, or </a:t>
            </a:r>
            <a:r>
              <a:rPr lang="en-US" sz="1800" dirty="0">
                <a:solidFill>
                  <a:srgbClr val="0369A1"/>
                </a:solidFill>
                <a:latin typeface="Consolas"/>
                <a:ea typeface="Consolas"/>
                <a:cs typeface="Consolas"/>
              </a:rPr>
              <a:t>bold</a:t>
            </a:r>
            <a:r>
              <a:rPr lang="en-US" sz="1800" dirty="0">
                <a:solidFill>
                  <a:srgbClr val="334155"/>
                </a:solidFill>
                <a:latin typeface="Calibri"/>
                <a:ea typeface="Calibri"/>
                <a:cs typeface="Calibri"/>
              </a:rPr>
              <a:t> at the top of the file and don't change it.</a:t>
            </a:r>
          </a:p>
        </p:txBody>
      </p:sp>
      <p:sp>
        <p:nvSpPr>
          <p:cNvPr id="104" name="Para104"/>
          <p:cNvSpPr txBox="1"/>
          <p:nvPr/>
        </p:nvSpPr>
        <p:spPr>
          <a:xfrm>
            <a:off x="533400" y="199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If you want to A/B compare, run it twice with </a:t>
            </a:r>
            <a:r>
              <a:rPr lang="en-US" sz="1800" dirty="0">
                <a:solidFill>
                  <a:srgbClr val="0369A1"/>
                </a:solidFill>
                <a:latin typeface="Consolas"/>
                <a:ea typeface="Consolas"/>
                <a:cs typeface="Consolas"/>
              </a:rPr>
              <a:t>--layout</a:t>
            </a:r>
            <a:r>
              <a:rPr lang="en-US" sz="1800" dirty="0">
                <a:solidFill>
                  <a:srgbClr val="334155"/>
                </a:solidFill>
                <a:latin typeface="Calibri"/>
                <a:ea typeface="Calibri"/>
                <a:cs typeface="Calibri"/>
              </a:rPr>
              <a:t>. Same Markdown, different output names.</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103 / 136</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Keep titles tight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The title bar has a fixed height. A 20-word H2 will overflow or scale uncomfortably. Aim for 3 to 7 words. Sub-headings on the same slide can carry the longer phrasing.</a:t>
            </a:r>
          </a:p>
        </p:txBody>
      </p:sp>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104 / 136</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Use ::: columns sparingly</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Columns work well for comparisons and quick cross-references. Don't put every slide in columns — the visual rhythm flattens.</a:t>
            </a:r>
          </a:p>
        </p:txBody>
      </p:sp>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105 / 136</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Author once, deliver everywhere</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Use </a:t>
            </a:r>
            <a:r>
              <a:rPr lang="en-US" sz="1800" dirty="0">
                <a:solidFill>
                  <a:srgbClr val="0369A1"/>
                </a:solidFill>
                <a:latin typeface="Consolas"/>
                <a:ea typeface="Consolas"/>
                <a:cs typeface="Consolas"/>
              </a:rPr>
              <a:t>--watch</a:t>
            </a:r>
            <a:r>
              <a:rPr lang="en-US" sz="1800" dirty="0">
                <a:solidFill>
                  <a:srgbClr val="334155"/>
                </a:solidFill>
                <a:latin typeface="Calibri"/>
                <a:ea typeface="Calibri"/>
                <a:cs typeface="Calibri"/>
              </a:rPr>
              <a:t> + </a:t>
            </a:r>
            <a:r>
              <a:rPr lang="en-US" sz="1800" dirty="0">
                <a:solidFill>
                  <a:srgbClr val="0369A1"/>
                </a:solidFill>
                <a:latin typeface="Consolas"/>
                <a:ea typeface="Consolas"/>
                <a:cs typeface="Consolas"/>
              </a:rPr>
              <a:t>--serve</a:t>
            </a:r>
            <a:r>
              <a:rPr lang="en-US" sz="1800" dirty="0">
                <a:solidFill>
                  <a:srgbClr val="334155"/>
                </a:solidFill>
                <a:latin typeface="Calibri"/>
                <a:ea typeface="Calibri"/>
                <a:cs typeface="Calibri"/>
              </a:rPr>
              <a:t> during authoring, then on release:</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5" name="CodeBox105"/>
          <p:cNvSpPr/>
          <p:nvPr/>
        </p:nvSpPr>
        <p:spPr>
          <a:xfrm>
            <a:off x="533400" y="2310000"/>
            <a:ext cx="11125200" cy="144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pptx</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speaker copy</a:t>
            </a:r>
          </a:p>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pdf</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archive</a:t>
            </a:r>
          </a:p>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docx</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written companion</a:t>
            </a:r>
          </a:p>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handout</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4</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handout</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pdf</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printed handout</a:t>
            </a:r>
          </a:p>
        </p:txBody>
      </p:sp>
      <p:sp>
        <p:nvSpPr>
          <p:cNvPr id="106" name="Para106"/>
          <p:cNvSpPr txBox="1"/>
          <p:nvPr/>
        </p:nvSpPr>
        <p:spPr>
          <a:xfrm>
            <a:off x="533400" y="383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Same source, four artefacts. Update the markdown; everything regenerates in milliseconds.</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106 / 136</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solidFill>
          <a:srgbClr val="0F172A"/>
        </a:solidFill>
        <a:effectLst/>
      </p:bgPr>
    </p:bg>
    <p:spTree>
      <p:nvGrpSpPr>
        <p:cNvPr id="1" name=""/>
        <p:cNvGrpSpPr/>
        <p:nvPr/>
      </p:nvGrpSpPr>
      <p:grpSpPr>
        <a:xfrm>
          <a:off x="0" y="0"/>
          <a:ext cx="0" cy="0"/>
          <a:chOff x="0" y="0"/>
          <a:chExt cx="0" cy="0"/>
        </a:xfrm>
      </p:grpSpPr>
      <p:sp>
        <p:nvSpPr>
          <p:cNvPr id="100" name="Marker100"/>
          <p:cNvSpPr/>
          <p:nvPr/>
        </p:nvSpPr>
        <p:spPr>
          <a:xfrm>
            <a:off x="5496000" y="2429000"/>
            <a:ext cx="1200000" cy="60000"/>
          </a:xfrm>
          <a:prstGeom prst="rect">
            <a:avLst/>
          </a:prstGeom>
          <a:solidFill>
            <a:srgbClr val="F8FAFC"/>
          </a:solidFill>
          <a:ln>
            <a:noFill/>
          </a:ln>
        </p:spPr>
        <p:txBody>
          <a:bodyPr wrap="square" anchor="ctr"/>
          <a:lstStyle/>
          <a:p>
            <a:endParaRPr lang="en-US"/>
          </a:p>
        </p:txBody>
      </p:sp>
      <p:sp>
        <p:nvSpPr>
          <p:cNvPr id="101" name="SectionTitle101"/>
          <p:cNvSpPr txBox="1"/>
          <p:nvPr/>
        </p:nvSpPr>
        <p:spPr>
          <a:xfrm>
            <a:off x="800000" y="2729000"/>
            <a:ext cx="10592000" cy="1500000"/>
          </a:xfrm>
          <a:prstGeom prst="rect">
            <a:avLst/>
          </a:prstGeom>
          <a:noFill/>
        </p:spPr>
        <p:txBody>
          <a:bodyPr wrap="square" lIns="0" tIns="0" rIns="0" bIns="0" anchor="ctr">
            <a:noAutofit/>
          </a:bodyPr>
          <a:lstStyle/>
          <a:p>
            <a:pPr algn="ctr">
              <a:buNone/>
            </a:pPr>
            <a:r>
              <a:rPr lang="en-US" sz="5400" dirty="0" b="1">
                <a:solidFill>
                  <a:srgbClr val="F8FAFC"/>
                </a:solidFill>
                <a:latin typeface="Calibri Light"/>
                <a:ea typeface="Calibri Light"/>
                <a:cs typeface="Calibri Light"/>
              </a:rPr>
              <a:t>Showcase</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What md2any can do, on one screen</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The remaining slides exercise every feature on real content. If the format you're reading this in renders every page below cleanly, your toolchain is set up correctly.</a:t>
            </a:r>
          </a:p>
        </p:txBody>
      </p:sp>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108 / 136</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Greek and Hebrew</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i="1">
                <a:solidFill>
                  <a:srgbClr val="334155"/>
                </a:solidFill>
                <a:latin typeface="Calibri"/>
                <a:ea typeface="Calibri"/>
                <a:cs typeface="Calibri"/>
              </a:rPr>
              <a:t>α, β, γ, δ, ε, ζ, η, θ, ι, κ, λ, μ, ν, ξ, π, ρ, σ, τ, υ, φ, χ, ψ, ω</a:t>
            </a:r>
          </a:p>
        </p:txBody>
      </p:sp>
      <p:sp>
        <p:nvSpPr>
          <p:cNvPr id="104" name="Para104"/>
          <p:cNvSpPr txBox="1"/>
          <p:nvPr/>
        </p:nvSpPr>
        <p:spPr>
          <a:xfrm>
            <a:off x="533400" y="1990000"/>
            <a:ext cx="11125200" cy="600000"/>
          </a:xfrm>
          <a:prstGeom prst="rect">
            <a:avLst/>
          </a:prstGeom>
          <a:noFill/>
        </p:spPr>
        <p:txBody>
          <a:bodyPr wrap="square" lIns="0" tIns="0" rIns="0" bIns="0" anchor="t">
            <a:noAutofit/>
          </a:bodyPr>
          <a:lstStyle/>
          <a:p>
            <a:pPr algn="l">
              <a:buNone/>
            </a:pPr>
            <a:r>
              <a:rPr lang="en-US" sz="1800" dirty="0" i="1">
                <a:solidFill>
                  <a:srgbClr val="334155"/>
                </a:solidFill>
                <a:latin typeface="Calibri"/>
                <a:ea typeface="Calibri"/>
                <a:cs typeface="Calibri"/>
              </a:rPr>
              <a:t>Γ, Δ, Θ, Λ, Ξ, Π, Σ, Φ, Ψ, Ω</a:t>
            </a:r>
          </a:p>
        </p:txBody>
      </p:sp>
      <p:sp>
        <p:nvSpPr>
          <p:cNvPr id="105" name="Para105"/>
          <p:cNvSpPr txBox="1"/>
          <p:nvPr/>
        </p:nvSpPr>
        <p:spPr>
          <a:xfrm>
            <a:off x="533400" y="2670000"/>
            <a:ext cx="11125200" cy="600000"/>
          </a:xfrm>
          <a:prstGeom prst="rect">
            <a:avLst/>
          </a:prstGeom>
          <a:noFill/>
        </p:spPr>
        <p:txBody>
          <a:bodyPr wrap="square" lIns="0" tIns="0" rIns="0" bIns="0" anchor="t">
            <a:noAutofit/>
          </a:bodyPr>
          <a:lstStyle/>
          <a:p>
            <a:pPr algn="l">
              <a:buNone/>
            </a:pPr>
            <a:r>
              <a:rPr lang="en-US" sz="1800" dirty="0" i="1">
                <a:solidFill>
                  <a:srgbClr val="334155"/>
                </a:solidFill>
                <a:latin typeface="Calibri"/>
                <a:ea typeface="Calibri"/>
                <a:cs typeface="Calibri"/>
              </a:rPr>
              <a:t>ℵ₀, ℵ₁, ℵ₂ …</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109 / 136</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Inline formatting</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The usual:</a:t>
            </a:r>
          </a:p>
        </p:txBody>
      </p:sp>
      <p:sp>
        <p:nvSpPr>
          <p:cNvPr id="104" name="List104"/>
          <p:cNvSpPr txBox="1"/>
          <p:nvPr/>
        </p:nvSpPr>
        <p:spPr>
          <a:xfrm>
            <a:off x="533400" y="1990000"/>
            <a:ext cx="11125200" cy="2880000"/>
          </a:xfrm>
          <a:prstGeom prst="rect">
            <a:avLst/>
          </a:prstGeom>
          <a:noFill/>
        </p:spPr>
        <p:txBody>
          <a:bodyPr wrap="square" lIns="0" tIns="0" rIns="0" bIns="0" anchor="t">
            <a:noAutofit/>
          </a:bodyPr>
          <a:lstStyle/>
          <a:p>
            <a:pPr marL="228600" indent="-228600" lvl="0" algn="l">
              <a:buClr>
                <a:srgbClr val="0EA5E9"/>
              </a:buClr>
              <a:buFont typeface="Arial"/>
              <a:buChar char="●"/>
            </a:pPr>
            <a:r>
              <a:rPr lang="en-US" sz="1800" dirty="0">
                <a:solidFill>
                  <a:srgbClr val="0369A1"/>
                </a:solidFill>
                <a:latin typeface="Consolas"/>
                <a:ea typeface="Consolas"/>
                <a:cs typeface="Consolas"/>
              </a:rPr>
              <a:t>**bold**</a:t>
            </a:r>
            <a:r>
              <a:rPr lang="en-US" sz="1800" dirty="0">
                <a:solidFill>
                  <a:srgbClr val="334155"/>
                </a:solidFill>
                <a:latin typeface="Calibri"/>
                <a:ea typeface="Calibri"/>
                <a:cs typeface="Calibri"/>
              </a:rPr>
              <a:t> → </a:t>
            </a:r>
            <a:r>
              <a:rPr lang="en-US" sz="1800" dirty="0" b="1">
                <a:solidFill>
                  <a:srgbClr val="334155"/>
                </a:solidFill>
                <a:latin typeface="Calibri"/>
                <a:ea typeface="Calibri"/>
                <a:cs typeface="Calibri"/>
              </a:rPr>
              <a:t>bold</a:t>
            </a:r>
          </a:p>
          <a:p>
            <a:pPr marL="228600" indent="-228600" lvl="0" algn="l">
              <a:buClr>
                <a:srgbClr val="0EA5E9"/>
              </a:buClr>
              <a:buFont typeface="Arial"/>
              <a:buChar char="●"/>
            </a:pPr>
            <a:r>
              <a:rPr lang="en-US" sz="1800" dirty="0">
                <a:solidFill>
                  <a:srgbClr val="0369A1"/>
                </a:solidFill>
                <a:latin typeface="Consolas"/>
                <a:ea typeface="Consolas"/>
                <a:cs typeface="Consolas"/>
              </a:rPr>
              <a:t>*italic*</a:t>
            </a:r>
            <a:r>
              <a:rPr lang="en-US" sz="1800" dirty="0">
                <a:solidFill>
                  <a:srgbClr val="334155"/>
                </a:solidFill>
                <a:latin typeface="Calibri"/>
                <a:ea typeface="Calibri"/>
                <a:cs typeface="Calibri"/>
              </a:rPr>
              <a:t> → </a:t>
            </a:r>
            <a:r>
              <a:rPr lang="en-US" sz="1800" dirty="0" i="1">
                <a:solidFill>
                  <a:srgbClr val="334155"/>
                </a:solidFill>
                <a:latin typeface="Calibri"/>
                <a:ea typeface="Calibri"/>
                <a:cs typeface="Calibri"/>
              </a:rPr>
              <a:t>italic</a:t>
            </a:r>
          </a:p>
          <a:p>
            <a:pPr marL="228600" indent="-228600" lvl="0" algn="l">
              <a:buClr>
                <a:srgbClr val="0EA5E9"/>
              </a:buClr>
              <a:buFont typeface="Arial"/>
              <a:buChar char="●"/>
            </a:pPr>
            <a:r>
              <a:rPr lang="en-US" sz="1800" dirty="0">
                <a:solidFill>
                  <a:srgbClr val="0369A1"/>
                </a:solidFill>
                <a:latin typeface="Consolas"/>
                <a:ea typeface="Consolas"/>
                <a:cs typeface="Consolas"/>
              </a:rPr>
              <a:t>`inline code`</a:t>
            </a:r>
            <a:r>
              <a:rPr lang="en-US" sz="1800" dirty="0">
                <a:solidFill>
                  <a:srgbClr val="334155"/>
                </a:solidFill>
                <a:latin typeface="Calibri"/>
                <a:ea typeface="Calibri"/>
                <a:cs typeface="Calibri"/>
              </a:rPr>
              <a:t> → </a:t>
            </a:r>
            <a:r>
              <a:rPr lang="en-US" sz="1800" dirty="0">
                <a:solidFill>
                  <a:srgbClr val="0369A1"/>
                </a:solidFill>
                <a:latin typeface="Consolas"/>
                <a:ea typeface="Consolas"/>
                <a:cs typeface="Consolas"/>
              </a:rPr>
              <a:t>inline code</a:t>
            </a:r>
          </a:p>
          <a:p>
            <a:pPr marL="228600" indent="-228600" lvl="0" algn="l">
              <a:buClr>
                <a:srgbClr val="0EA5E9"/>
              </a:buClr>
              <a:buFont typeface="Arial"/>
              <a:buChar char="●"/>
            </a:pPr>
            <a:r>
              <a:rPr lang="en-US" sz="1800" dirty="0">
                <a:solidFill>
                  <a:srgbClr val="0369A1"/>
                </a:solidFill>
                <a:latin typeface="Consolas"/>
                <a:ea typeface="Consolas"/>
                <a:cs typeface="Consolas"/>
              </a:rPr>
              <a:t>~~strikethrough~~</a:t>
            </a:r>
            <a:r>
              <a:rPr lang="en-US" sz="1800" dirty="0">
                <a:solidFill>
                  <a:srgbClr val="334155"/>
                </a:solidFill>
                <a:latin typeface="Calibri"/>
                <a:ea typeface="Calibri"/>
                <a:cs typeface="Calibri"/>
              </a:rPr>
              <a:t> → </a:t>
            </a:r>
            <a:r>
              <a:rPr lang="en-US" sz="1800" dirty="0" strike="sngStrike">
                <a:solidFill>
                  <a:srgbClr val="334155"/>
                </a:solidFill>
                <a:latin typeface="Calibri"/>
                <a:ea typeface="Calibri"/>
                <a:cs typeface="Calibri"/>
              </a:rPr>
              <a:t>strikethrough</a:t>
            </a:r>
          </a:p>
          <a:p>
            <a:pPr marL="228600" indent="-228600" lvl="0" algn="l">
              <a:buClr>
                <a:srgbClr val="0EA5E9"/>
              </a:buClr>
              <a:buFont typeface="Arial"/>
              <a:buChar char="●"/>
            </a:pPr>
            <a:r>
              <a:rPr lang="en-US" sz="1800" dirty="0">
                <a:solidFill>
                  <a:srgbClr val="0369A1"/>
                </a:solidFill>
                <a:latin typeface="Consolas"/>
                <a:ea typeface="Consolas"/>
                <a:cs typeface="Consolas"/>
              </a:rPr>
              <a:t>[link text](url)</a:t>
            </a:r>
            <a:r>
              <a:rPr lang="en-US" sz="1800" dirty="0">
                <a:solidFill>
                  <a:srgbClr val="334155"/>
                </a:solidFill>
                <a:latin typeface="Calibri"/>
                <a:ea typeface="Calibri"/>
                <a:cs typeface="Calibri"/>
              </a:rPr>
              <a:t> → </a:t>
            </a:r>
            <a:r>
              <a:rPr lang="en-US" sz="1800" dirty="0" u="sng">
                <a:solidFill>
                  <a:srgbClr val="0EA5E9"/>
                </a:solidFill>
                <a:latin typeface="Calibri"/>
                <a:ea typeface="Calibri"/>
                <a:cs typeface="Calibri"/>
                <a:hlinkClick r:id="rId2"/>
              </a:rPr>
              <a:t>link text</a:t>
            </a:r>
            <a:r>
              <a:rPr lang="en-US" sz="1800" dirty="0">
                <a:solidFill>
                  <a:srgbClr val="334155"/>
                </a:solidFill>
                <a:latin typeface="Calibri"/>
                <a:ea typeface="Calibri"/>
                <a:cs typeface="Calibri"/>
              </a:rPr>
              <a:t> — </a:t>
            </a:r>
            <a:r>
              <a:rPr lang="en-US" sz="1800" dirty="0" b="1">
                <a:solidFill>
                  <a:srgbClr val="334155"/>
                </a:solidFill>
                <a:latin typeface="Calibri"/>
                <a:ea typeface="Calibri"/>
                <a:cs typeface="Calibri"/>
              </a:rPr>
              <a:t>clickable in every format</a:t>
            </a:r>
          </a:p>
        </p:txBody>
      </p:sp>
      <p:sp>
        <p:nvSpPr>
          <p:cNvPr id="105" name="Para105"/>
          <p:cNvSpPr txBox="1"/>
          <p:nvPr/>
        </p:nvSpPr>
        <p:spPr>
          <a:xfrm>
            <a:off x="533400" y="495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All five output formats render these natively — no HTML, no extension.</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11 / 136</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operators and relations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i="1">
                <a:solidFill>
                  <a:srgbClr val="334155"/>
                </a:solidFill>
                <a:latin typeface="Calibri"/>
                <a:ea typeface="Calibri"/>
                <a:cs typeface="Calibri"/>
              </a:rPr>
              <a:t>∑ᵢ₌₁ⁿ i = (n(n+1))/(2)</a:t>
            </a:r>
          </a:p>
        </p:txBody>
      </p:sp>
      <p:sp>
        <p:nvSpPr>
          <p:cNvPr id="104" name="Para104"/>
          <p:cNvSpPr txBox="1"/>
          <p:nvPr/>
        </p:nvSpPr>
        <p:spPr>
          <a:xfrm>
            <a:off x="533400" y="1990000"/>
            <a:ext cx="11125200" cy="600000"/>
          </a:xfrm>
          <a:prstGeom prst="rect">
            <a:avLst/>
          </a:prstGeom>
          <a:noFill/>
        </p:spPr>
        <p:txBody>
          <a:bodyPr wrap="square" lIns="0" tIns="0" rIns="0" bIns="0" anchor="t">
            <a:noAutofit/>
          </a:bodyPr>
          <a:lstStyle/>
          <a:p>
            <a:pPr algn="l">
              <a:buNone/>
            </a:pPr>
            <a:r>
              <a:rPr lang="en-US" sz="1800" dirty="0" i="1">
                <a:solidFill>
                  <a:srgbClr val="334155"/>
                </a:solidFill>
                <a:latin typeface="Calibri"/>
                <a:ea typeface="Calibri"/>
                <a:cs typeface="Calibri"/>
              </a:rPr>
              <a:t>∏ₖ₌₁ⁿ k = n!</a:t>
            </a:r>
          </a:p>
        </p:txBody>
      </p:sp>
      <p:sp>
        <p:nvSpPr>
          <p:cNvPr id="105" name="Para105"/>
          <p:cNvSpPr txBox="1"/>
          <p:nvPr/>
        </p:nvSpPr>
        <p:spPr>
          <a:xfrm>
            <a:off x="533400" y="2670000"/>
            <a:ext cx="11125200" cy="600000"/>
          </a:xfrm>
          <a:prstGeom prst="rect">
            <a:avLst/>
          </a:prstGeom>
          <a:noFill/>
        </p:spPr>
        <p:txBody>
          <a:bodyPr wrap="square" lIns="0" tIns="0" rIns="0" bIns="0" anchor="t">
            <a:noAutofit/>
          </a:bodyPr>
          <a:lstStyle/>
          <a:p>
            <a:pPr algn="l">
              <a:buNone/>
            </a:pPr>
            <a:r>
              <a:rPr lang="en-US" sz="1800" dirty="0" i="1">
                <a:solidFill>
                  <a:srgbClr val="334155"/>
                </a:solidFill>
                <a:latin typeface="Calibri"/>
                <a:ea typeface="Calibri"/>
                <a:cs typeface="Calibri"/>
              </a:rPr>
              <a:t>∫ₐᵇ f(x)  dx = F(b) - F(a)</a:t>
            </a:r>
          </a:p>
        </p:txBody>
      </p:sp>
      <p:sp>
        <p:nvSpPr>
          <p:cNvPr id="106" name="Para106"/>
          <p:cNvSpPr txBox="1"/>
          <p:nvPr/>
        </p:nvSpPr>
        <p:spPr>
          <a:xfrm>
            <a:off x="533400" y="3350000"/>
            <a:ext cx="11125200" cy="600000"/>
          </a:xfrm>
          <a:prstGeom prst="rect">
            <a:avLst/>
          </a:prstGeom>
          <a:noFill/>
        </p:spPr>
        <p:txBody>
          <a:bodyPr wrap="square" lIns="0" tIns="0" rIns="0" bIns="0" anchor="t">
            <a:noAutofit/>
          </a:bodyPr>
          <a:lstStyle/>
          <a:p>
            <a:pPr algn="l">
              <a:buNone/>
            </a:pPr>
            <a:r>
              <a:rPr lang="en-US" sz="1800" dirty="0" i="1">
                <a:solidFill>
                  <a:srgbClr val="334155"/>
                </a:solidFill>
                <a:latin typeface="Calibri"/>
                <a:ea typeface="Calibri"/>
                <a:cs typeface="Calibri"/>
              </a:rPr>
              <a:t>∇·E = ρ/ ε₀</a:t>
            </a:r>
            <a:r>
              <a:rPr lang="en-US" sz="1800" dirty="0">
                <a:solidFill>
                  <a:srgbClr val="334155"/>
                </a:solidFill>
                <a:latin typeface="Calibri"/>
                <a:ea typeface="Calibri"/>
                <a:cs typeface="Calibri"/>
              </a:rPr>
              <a:t> (Gauss's law)</a:t>
            </a:r>
          </a:p>
        </p:txBody>
      </p:sp>
      <p:sp>
        <p:nvSpPr>
          <p:cNvPr id="107" name="Para107"/>
          <p:cNvSpPr txBox="1"/>
          <p:nvPr/>
        </p:nvSpPr>
        <p:spPr>
          <a:xfrm>
            <a:off x="533400" y="4030000"/>
            <a:ext cx="11125200" cy="600000"/>
          </a:xfrm>
          <a:prstGeom prst="rect">
            <a:avLst/>
          </a:prstGeom>
          <a:noFill/>
        </p:spPr>
        <p:txBody>
          <a:bodyPr wrap="square" lIns="0" tIns="0" rIns="0" bIns="0" anchor="t">
            <a:noAutofit/>
          </a:bodyPr>
          <a:lstStyle/>
          <a:p>
            <a:pPr algn="l">
              <a:buNone/>
            </a:pPr>
            <a:r>
              <a:rPr lang="en-US" sz="1800" dirty="0" i="1">
                <a:solidFill>
                  <a:srgbClr val="334155"/>
                </a:solidFill>
                <a:latin typeface="Calibri"/>
                <a:ea typeface="Calibri"/>
                <a:cs typeface="Calibri"/>
              </a:rPr>
              <a:t>a ≤b ≠c ≥d ≈e ≡f ∝g</a:t>
            </a:r>
          </a:p>
        </p:txBody>
      </p:sp>
      <p:sp>
        <p:nvSpPr>
          <p:cNvPr id="108" name="Para108"/>
          <p:cNvSpPr txBox="1"/>
          <p:nvPr/>
        </p:nvSpPr>
        <p:spPr>
          <a:xfrm>
            <a:off x="533400" y="4710000"/>
            <a:ext cx="11125200" cy="600000"/>
          </a:xfrm>
          <a:prstGeom prst="rect">
            <a:avLst/>
          </a:prstGeom>
          <a:noFill/>
        </p:spPr>
        <p:txBody>
          <a:bodyPr wrap="square" lIns="0" tIns="0" rIns="0" bIns="0" anchor="t">
            <a:noAutofit/>
          </a:bodyPr>
          <a:lstStyle/>
          <a:p>
            <a:pPr algn="l">
              <a:buNone/>
            </a:pPr>
            <a:r>
              <a:rPr lang="en-US" sz="1800" dirty="0" i="1">
                <a:solidFill>
                  <a:srgbClr val="334155"/>
                </a:solidFill>
                <a:latin typeface="Calibri"/>
                <a:ea typeface="Calibri"/>
                <a:cs typeface="Calibri"/>
              </a:rPr>
              <a:t>∀ε&gt; 0,\ ∃δ&gt; 0 : |x - x₀| &lt; δ⇒|f(x) - f(x₀)| &lt; ε</a:t>
            </a:r>
          </a:p>
        </p:txBody>
      </p:sp>
      <p:sp>
        <p:nvSpPr>
          <p:cNvPr id="109" name="DeckFooter109"/>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10" name="PageNum110"/>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110 / 136</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fractions, roots, binomials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Pythagorean: </a:t>
            </a:r>
            <a:r>
              <a:rPr lang="en-US" sz="1800" dirty="0" i="1">
                <a:solidFill>
                  <a:srgbClr val="334155"/>
                </a:solidFill>
                <a:latin typeface="Calibri"/>
                <a:ea typeface="Calibri"/>
                <a:cs typeface="Calibri"/>
              </a:rPr>
              <a:t>c = √(a² + b²)</a:t>
            </a:r>
          </a:p>
        </p:txBody>
      </p:sp>
      <p:sp>
        <p:nvSpPr>
          <p:cNvPr id="104" name="Para104"/>
          <p:cNvSpPr txBox="1"/>
          <p:nvPr/>
        </p:nvSpPr>
        <p:spPr>
          <a:xfrm>
            <a:off x="533400" y="199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Quadratic: </a:t>
            </a:r>
            <a:r>
              <a:rPr lang="en-US" sz="1800" dirty="0" i="1">
                <a:solidFill>
                  <a:srgbClr val="334155"/>
                </a:solidFill>
                <a:latin typeface="Calibri"/>
                <a:ea typeface="Calibri"/>
                <a:cs typeface="Calibri"/>
              </a:rPr>
              <a:t>x = (-b ±√(b² - 4ac))/(2a)</a:t>
            </a:r>
          </a:p>
        </p:txBody>
      </p:sp>
      <p:sp>
        <p:nvSpPr>
          <p:cNvPr id="105" name="Para105"/>
          <p:cNvSpPr txBox="1"/>
          <p:nvPr/>
        </p:nvSpPr>
        <p:spPr>
          <a:xfrm>
            <a:off x="533400" y="267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Choose: </a:t>
            </a:r>
            <a:r>
              <a:rPr lang="en-US" sz="1800" dirty="0" i="1">
                <a:solidFill>
                  <a:srgbClr val="334155"/>
                </a:solidFill>
                <a:latin typeface="Calibri"/>
                <a:ea typeface="Calibri"/>
                <a:cs typeface="Calibri"/>
              </a:rPr>
              <a:t>C(n, k) = (n!)/(k! (n-k)!)</a:t>
            </a:r>
          </a:p>
        </p:txBody>
      </p:sp>
      <p:sp>
        <p:nvSpPr>
          <p:cNvPr id="106" name="Para106"/>
          <p:cNvSpPr txBox="1"/>
          <p:nvPr/>
        </p:nvSpPr>
        <p:spPr>
          <a:xfrm>
            <a:off x="533400" y="335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Golden ratio: </a:t>
            </a:r>
            <a:r>
              <a:rPr lang="en-US" sz="1800" dirty="0" i="1">
                <a:solidFill>
                  <a:srgbClr val="334155"/>
                </a:solidFill>
                <a:latin typeface="Calibri"/>
                <a:ea typeface="Calibri"/>
                <a:cs typeface="Calibri"/>
              </a:rPr>
              <a:t>φ= (1 + √(5))/(2)</a:t>
            </a:r>
          </a:p>
        </p:txBody>
      </p:sp>
      <p:sp>
        <p:nvSpPr>
          <p:cNvPr id="107" name="Para107"/>
          <p:cNvSpPr txBox="1"/>
          <p:nvPr/>
        </p:nvSpPr>
        <p:spPr>
          <a:xfrm>
            <a:off x="533400" y="403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Geometric series: </a:t>
            </a:r>
            <a:r>
              <a:rPr lang="en-US" sz="1800" dirty="0" i="1">
                <a:solidFill>
                  <a:srgbClr val="334155"/>
                </a:solidFill>
                <a:latin typeface="Calibri"/>
                <a:ea typeface="Calibri"/>
                <a:cs typeface="Calibri"/>
              </a:rPr>
              <a:t>∑ₙ₌₀^∞ rⁿ = (1)/(1 - r),   |r| &lt; 1</a:t>
            </a:r>
          </a:p>
        </p:txBody>
      </p:sp>
      <p:sp>
        <p:nvSpPr>
          <p:cNvPr id="108" name="DeckFooter108"/>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9" name="PageNum109"/>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111 / 136</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famous equations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Euler's identity:</a:t>
            </a:r>
          </a:p>
        </p:txBody>
      </p:sp>
      <p:sp>
        <p:nvSpPr>
          <p:cNvPr id="104" name="Para104"/>
          <p:cNvSpPr txBox="1"/>
          <p:nvPr/>
        </p:nvSpPr>
        <p:spPr>
          <a:xfrm>
            <a:off x="533400" y="1990000"/>
            <a:ext cx="11125200" cy="600000"/>
          </a:xfrm>
          <a:prstGeom prst="rect">
            <a:avLst/>
          </a:prstGeom>
          <a:noFill/>
        </p:spPr>
        <p:txBody>
          <a:bodyPr wrap="square" lIns="0" tIns="0" rIns="0" bIns="0" anchor="t">
            <a:noAutofit/>
          </a:bodyPr>
          <a:lstStyle/>
          <a:p>
            <a:pPr algn="l">
              <a:buNone/>
            </a:pPr>
            <a:r>
              <a:rPr lang="en-US" sz="1800" dirty="0" i="1">
                <a:solidFill>
                  <a:srgbClr val="334155"/>
                </a:solidFill>
                <a:latin typeface="Calibri"/>
                <a:ea typeface="Calibri"/>
                <a:cs typeface="Calibri"/>
              </a:rPr>
              <a:t>e^(iπ) + 1 = 0</a:t>
            </a:r>
          </a:p>
        </p:txBody>
      </p:sp>
      <p:sp>
        <p:nvSpPr>
          <p:cNvPr id="105" name="Para105"/>
          <p:cNvSpPr txBox="1"/>
          <p:nvPr/>
        </p:nvSpPr>
        <p:spPr>
          <a:xfrm>
            <a:off x="533400" y="267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Cauchy–Schwarz:</a:t>
            </a:r>
          </a:p>
        </p:txBody>
      </p:sp>
      <p:sp>
        <p:nvSpPr>
          <p:cNvPr id="106" name="Para106"/>
          <p:cNvSpPr txBox="1"/>
          <p:nvPr/>
        </p:nvSpPr>
        <p:spPr>
          <a:xfrm>
            <a:off x="533400" y="3350000"/>
            <a:ext cx="11125200" cy="600000"/>
          </a:xfrm>
          <a:prstGeom prst="rect">
            <a:avLst/>
          </a:prstGeom>
          <a:noFill/>
        </p:spPr>
        <p:txBody>
          <a:bodyPr wrap="square" lIns="0" tIns="0" rIns="0" bIns="0" anchor="t">
            <a:noAutofit/>
          </a:bodyPr>
          <a:lstStyle/>
          <a:p>
            <a:pPr algn="l">
              <a:buNone/>
            </a:pPr>
            <a:r>
              <a:rPr lang="en-US" sz="1800" dirty="0" i="1">
                <a:solidFill>
                  <a:srgbClr val="334155"/>
                </a:solidFill>
                <a:latin typeface="Calibri"/>
                <a:ea typeface="Calibri"/>
                <a:cs typeface="Calibri"/>
              </a:rPr>
              <a:t>( ∑ᵢ₌₁ⁿ aᵢ bᵢ )² ≤( ∑ᵢ₌₁ⁿ aᵢ² ) ( ∑ᵢ₌₁ⁿ bᵢ² )</a:t>
            </a:r>
          </a:p>
        </p:txBody>
      </p:sp>
      <p:sp>
        <p:nvSpPr>
          <p:cNvPr id="107" name="Para107"/>
          <p:cNvSpPr txBox="1"/>
          <p:nvPr/>
        </p:nvSpPr>
        <p:spPr>
          <a:xfrm>
            <a:off x="533400" y="403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Heisenberg uncertainty:</a:t>
            </a:r>
          </a:p>
        </p:txBody>
      </p:sp>
      <p:sp>
        <p:nvSpPr>
          <p:cNvPr id="108" name="Para108"/>
          <p:cNvSpPr txBox="1"/>
          <p:nvPr/>
        </p:nvSpPr>
        <p:spPr>
          <a:xfrm>
            <a:off x="533400" y="4710000"/>
            <a:ext cx="11125200" cy="600000"/>
          </a:xfrm>
          <a:prstGeom prst="rect">
            <a:avLst/>
          </a:prstGeom>
          <a:noFill/>
        </p:spPr>
        <p:txBody>
          <a:bodyPr wrap="square" lIns="0" tIns="0" rIns="0" bIns="0" anchor="t">
            <a:noAutofit/>
          </a:bodyPr>
          <a:lstStyle/>
          <a:p>
            <a:pPr algn="l">
              <a:buNone/>
            </a:pPr>
            <a:r>
              <a:rPr lang="en-US" sz="1800" dirty="0" i="1">
                <a:solidFill>
                  <a:srgbClr val="334155"/>
                </a:solidFill>
                <a:latin typeface="Calibri"/>
                <a:ea typeface="Calibri"/>
                <a:cs typeface="Calibri"/>
              </a:rPr>
              <a:t>σₓ σₚ ≥(ℏ)/(2)</a:t>
            </a:r>
          </a:p>
        </p:txBody>
      </p:sp>
      <p:sp>
        <p:nvSpPr>
          <p:cNvPr id="109" name="DeckFooter109"/>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10" name="PageNum110"/>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112 / 136</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Code — Rust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CodeTitle103"/>
          <p:cNvSpPr/>
          <p:nvPr/>
        </p:nvSpPr>
        <p:spPr>
          <a:xfrm>
            <a:off x="533400" y="131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rust</a:t>
            </a:r>
          </a:p>
        </p:txBody>
      </p:sp>
      <p:sp>
        <p:nvSpPr>
          <p:cNvPr id="104" name="CodeBox104"/>
          <p:cNvSpPr/>
          <p:nvPr/>
        </p:nvSpPr>
        <p:spPr>
          <a:xfrm>
            <a:off x="533400" y="1630000"/>
            <a:ext cx="11125200" cy="4728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 1  </a:t>
            </a:r>
            <a:r>
              <a:rPr lang="en-US" sz="1500" dirty="0" b="1">
                <a:solidFill>
                  <a:srgbClr val="9333EA"/>
                </a:solidFill>
                <a:latin typeface="Consolas"/>
                <a:ea typeface="Consolas"/>
                <a:cs typeface="Consolas"/>
              </a:rPr>
              <a:t>use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std</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collections</a:t>
            </a:r>
            <a:r>
              <a:rPr lang="en-US" sz="1500" dirty="0">
                <a:solidFill>
                  <a:srgbClr val="1E293B"/>
                </a:solidFill>
                <a:latin typeface="Consolas"/>
                <a:ea typeface="Consolas"/>
                <a:cs typeface="Consolas"/>
              </a:rPr>
              <a:t>::</a:t>
            </a:r>
            <a:r>
              <a:rPr lang="en-US" sz="1500" dirty="0">
                <a:solidFill>
                  <a:srgbClr val="0891B2"/>
                </a:solidFill>
                <a:latin typeface="Consolas"/>
                <a:ea typeface="Consolas"/>
                <a:cs typeface="Consolas"/>
              </a:rPr>
              <a:t>HashMap</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 2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 3  </a:t>
            </a:r>
            <a:r>
              <a:rPr lang="en-US" sz="1500" dirty="0">
                <a:solidFill>
                  <a:srgbClr val="DC2626"/>
                </a:solidFill>
                <a:latin typeface="Consolas"/>
                <a:ea typeface="Consolas"/>
                <a:cs typeface="Consolas"/>
              </a:rPr>
              <a:t>#[derive(Debug, Clone)]</a:t>
            </a:r>
          </a:p>
          <a:p>
            <a:pPr algn="l">
              <a:lnSpc>
                <a:spcPct val="115000"/>
              </a:lnSpc>
              <a:spcBef>
                <a:spcPts val="0"/>
              </a:spcBef>
              <a:spcAft>
                <a:spcPts val="0"/>
              </a:spcAft>
              <a:buNone/>
            </a:pPr>
            <a:r>
              <a:rPr lang="en-US" sz="1500" dirty="0">
                <a:solidFill>
                  <a:srgbClr val="94A3B8"/>
                </a:solidFill>
                <a:latin typeface="Consolas"/>
                <a:ea typeface="Consolas"/>
                <a:cs typeface="Consolas"/>
              </a:rPr>
              <a:t> 4  </a:t>
            </a:r>
            <a:r>
              <a:rPr lang="en-US" sz="1500" dirty="0" b="1">
                <a:solidFill>
                  <a:srgbClr val="9333EA"/>
                </a:solidFill>
                <a:latin typeface="Consolas"/>
                <a:ea typeface="Consolas"/>
                <a:cs typeface="Consolas"/>
              </a:rPr>
              <a:t>pub</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struct</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Counter</a:t>
            </a:r>
            <a:r>
              <a:rPr lang="en-US" sz="1500" dirty="0">
                <a:solidFill>
                  <a:srgbClr val="1E293B"/>
                </a:solidFill>
                <a:latin typeface="Consolas"/>
                <a:ea typeface="Consolas"/>
                <a:cs typeface="Consolas"/>
              </a:rPr>
              <a:t>&lt;</a:t>
            </a:r>
            <a:r>
              <a:rPr lang="en-US" sz="1500" dirty="0">
                <a:solidFill>
                  <a:srgbClr val="1E293B"/>
                </a:solidFill>
                <a:latin typeface="Consolas"/>
                <a:ea typeface="Consolas"/>
                <a:cs typeface="Consolas"/>
              </a:rPr>
              <a:t>K</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Eq</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std</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hash</a:t>
            </a:r>
            <a:r>
              <a:rPr lang="en-US" sz="1500" dirty="0">
                <a:solidFill>
                  <a:srgbClr val="1E293B"/>
                </a:solidFill>
                <a:latin typeface="Consolas"/>
                <a:ea typeface="Consolas"/>
                <a:cs typeface="Consolas"/>
              </a:rPr>
              <a:t>::</a:t>
            </a:r>
            <a:r>
              <a:rPr lang="en-US" sz="1500" dirty="0">
                <a:solidFill>
                  <a:srgbClr val="0891B2"/>
                </a:solidFill>
                <a:latin typeface="Consolas"/>
                <a:ea typeface="Consolas"/>
                <a:cs typeface="Consolas"/>
              </a:rPr>
              <a:t>Hash</a:t>
            </a:r>
            <a:r>
              <a:rPr lang="en-US" sz="1500" dirty="0">
                <a:solidFill>
                  <a:srgbClr val="1E293B"/>
                </a:solidFill>
                <a:latin typeface="Consolas"/>
                <a:ea typeface="Consolas"/>
                <a:cs typeface="Consolas"/>
              </a:rPr>
              <a:t>&gt; {</a:t>
            </a:r>
          </a:p>
          <a:p>
            <a:pPr algn="l">
              <a:lnSpc>
                <a:spcPct val="115000"/>
              </a:lnSpc>
              <a:spcBef>
                <a:spcPts val="0"/>
              </a:spcBef>
              <a:spcAft>
                <a:spcPts val="0"/>
              </a:spcAft>
              <a:buNone/>
            </a:pPr>
            <a:r>
              <a:rPr lang="en-US" sz="1500" dirty="0">
                <a:solidFill>
                  <a:srgbClr val="94A3B8"/>
                </a:solidFill>
                <a:latin typeface="Consolas"/>
                <a:ea typeface="Consolas"/>
                <a:cs typeface="Consolas"/>
              </a:rPr>
              <a:t> 5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items</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HashMap</a:t>
            </a:r>
            <a:r>
              <a:rPr lang="en-US" sz="1500" dirty="0">
                <a:solidFill>
                  <a:srgbClr val="1E293B"/>
                </a:solidFill>
                <a:latin typeface="Consolas"/>
                <a:ea typeface="Consolas"/>
                <a:cs typeface="Consolas"/>
              </a:rPr>
              <a:t>&lt;</a:t>
            </a:r>
            <a:r>
              <a:rPr lang="en-US" sz="1500" dirty="0">
                <a:solidFill>
                  <a:srgbClr val="1E293B"/>
                </a:solidFill>
                <a:latin typeface="Consolas"/>
                <a:ea typeface="Consolas"/>
                <a:cs typeface="Consolas"/>
              </a:rPr>
              <a:t>K</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usize</a:t>
            </a:r>
            <a:r>
              <a:rPr lang="en-US" sz="1500" dirty="0">
                <a:solidFill>
                  <a:srgbClr val="1E293B"/>
                </a:solidFill>
                <a:latin typeface="Consolas"/>
                <a:ea typeface="Consolas"/>
                <a:cs typeface="Consolas"/>
              </a:rPr>
              <a:t>&gt;,</a:t>
            </a:r>
          </a:p>
          <a:p>
            <a:pPr algn="l">
              <a:lnSpc>
                <a:spcPct val="115000"/>
              </a:lnSpc>
              <a:spcBef>
                <a:spcPts val="0"/>
              </a:spcBef>
              <a:spcAft>
                <a:spcPts val="0"/>
              </a:spcAft>
              <a:buNone/>
            </a:pPr>
            <a:r>
              <a:rPr lang="en-US" sz="1500" dirty="0">
                <a:solidFill>
                  <a:srgbClr val="94A3B8"/>
                </a:solidFill>
                <a:latin typeface="Consolas"/>
                <a:ea typeface="Consolas"/>
                <a:cs typeface="Consolas"/>
              </a:rPr>
              <a:t> 6  </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 7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 8  </a:t>
            </a:r>
            <a:r>
              <a:rPr lang="en-US" sz="1500" dirty="0" b="1">
                <a:solidFill>
                  <a:srgbClr val="9333EA"/>
                </a:solidFill>
                <a:latin typeface="Consolas"/>
                <a:ea typeface="Consolas"/>
                <a:cs typeface="Consolas"/>
              </a:rPr>
              <a:t>impl</a:t>
            </a:r>
            <a:r>
              <a:rPr lang="en-US" sz="1500" dirty="0">
                <a:solidFill>
                  <a:srgbClr val="1E293B"/>
                </a:solidFill>
                <a:latin typeface="Consolas"/>
                <a:ea typeface="Consolas"/>
                <a:cs typeface="Consolas"/>
              </a:rPr>
              <a:t>&lt;</a:t>
            </a:r>
            <a:r>
              <a:rPr lang="en-US" sz="1500" dirty="0">
                <a:solidFill>
                  <a:srgbClr val="1E293B"/>
                </a:solidFill>
                <a:latin typeface="Consolas"/>
                <a:ea typeface="Consolas"/>
                <a:cs typeface="Consolas"/>
              </a:rPr>
              <a:t>K</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Eq</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std</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hash</a:t>
            </a:r>
            <a:r>
              <a:rPr lang="en-US" sz="1500" dirty="0">
                <a:solidFill>
                  <a:srgbClr val="1E293B"/>
                </a:solidFill>
                <a:latin typeface="Consolas"/>
                <a:ea typeface="Consolas"/>
                <a:cs typeface="Consolas"/>
              </a:rPr>
              <a:t>::</a:t>
            </a:r>
            <a:r>
              <a:rPr lang="en-US" sz="1500" dirty="0">
                <a:solidFill>
                  <a:srgbClr val="0891B2"/>
                </a:solidFill>
                <a:latin typeface="Consolas"/>
                <a:ea typeface="Consolas"/>
                <a:cs typeface="Consolas"/>
              </a:rPr>
              <a:t>Hash</a:t>
            </a:r>
            <a:r>
              <a:rPr lang="en-US" sz="1500" dirty="0">
                <a:solidFill>
                  <a:srgbClr val="1E293B"/>
                </a:solidFill>
                <a:latin typeface="Consolas"/>
                <a:ea typeface="Consolas"/>
                <a:cs typeface="Consolas"/>
              </a:rPr>
              <a:t>&gt; </a:t>
            </a:r>
            <a:r>
              <a:rPr lang="en-US" sz="1500" dirty="0">
                <a:solidFill>
                  <a:srgbClr val="0891B2"/>
                </a:solidFill>
                <a:latin typeface="Consolas"/>
                <a:ea typeface="Consolas"/>
                <a:cs typeface="Consolas"/>
              </a:rPr>
              <a:t>Counter</a:t>
            </a:r>
            <a:r>
              <a:rPr lang="en-US" sz="1500" dirty="0">
                <a:solidFill>
                  <a:srgbClr val="1E293B"/>
                </a:solidFill>
                <a:latin typeface="Consolas"/>
                <a:ea typeface="Consolas"/>
                <a:cs typeface="Consolas"/>
              </a:rPr>
              <a:t>&lt;</a:t>
            </a:r>
            <a:r>
              <a:rPr lang="en-US" sz="1500" dirty="0">
                <a:solidFill>
                  <a:srgbClr val="1E293B"/>
                </a:solidFill>
                <a:latin typeface="Consolas"/>
                <a:ea typeface="Consolas"/>
                <a:cs typeface="Consolas"/>
              </a:rPr>
              <a:t>K</a:t>
            </a:r>
            <a:r>
              <a:rPr lang="en-US" sz="1500" dirty="0">
                <a:solidFill>
                  <a:srgbClr val="1E293B"/>
                </a:solidFill>
                <a:latin typeface="Consolas"/>
                <a:ea typeface="Consolas"/>
                <a:cs typeface="Consolas"/>
              </a:rPr>
              <a:t>&gt; {</a:t>
            </a:r>
          </a:p>
          <a:p>
            <a:pPr algn="l">
              <a:lnSpc>
                <a:spcPct val="115000"/>
              </a:lnSpc>
              <a:spcBef>
                <a:spcPts val="0"/>
              </a:spcBef>
              <a:spcAft>
                <a:spcPts val="0"/>
              </a:spcAft>
              <a:buNone/>
            </a:pPr>
            <a:r>
              <a:rPr lang="en-US" sz="1500" dirty="0">
                <a:solidFill>
                  <a:srgbClr val="94A3B8"/>
                </a:solidFill>
                <a:latin typeface="Consolas"/>
                <a:ea typeface="Consolas"/>
                <a:cs typeface="Consolas"/>
              </a:rPr>
              <a:t> 9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pub</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fn</a:t>
            </a:r>
            <a:r>
              <a:rPr lang="en-US" sz="1500" dirty="0">
                <a:solidFill>
                  <a:srgbClr val="1E293B"/>
                </a:solidFill>
                <a:latin typeface="Consolas"/>
                <a:ea typeface="Consolas"/>
                <a:cs typeface="Consolas"/>
              </a:rPr>
              <a:t> </a:t>
            </a:r>
            <a:r>
              <a:rPr lang="en-US" sz="1500" dirty="0">
                <a:solidFill>
                  <a:srgbClr val="2563EB"/>
                </a:solidFill>
                <a:latin typeface="Consolas"/>
                <a:ea typeface="Consolas"/>
                <a:cs typeface="Consolas"/>
              </a:rPr>
              <a:t>new</a:t>
            </a:r>
            <a:r>
              <a:rPr lang="en-US" sz="1500" dirty="0">
                <a:solidFill>
                  <a:srgbClr val="1E293B"/>
                </a:solidFill>
                <a:latin typeface="Consolas"/>
                <a:ea typeface="Consolas"/>
                <a:cs typeface="Consolas"/>
              </a:rPr>
              <a:t>() -&gt; </a:t>
            </a:r>
            <a:r>
              <a:rPr lang="en-US" sz="1500" dirty="0" b="1">
                <a:solidFill>
                  <a:srgbClr val="9333EA"/>
                </a:solidFill>
                <a:latin typeface="Consolas"/>
                <a:ea typeface="Consolas"/>
                <a:cs typeface="Consolas"/>
              </a:rPr>
              <a:t>Self</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10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Self</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items</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HashMap</a:t>
            </a:r>
            <a:r>
              <a:rPr lang="en-US" sz="1500" dirty="0">
                <a:solidFill>
                  <a:srgbClr val="1E293B"/>
                </a:solidFill>
                <a:latin typeface="Consolas"/>
                <a:ea typeface="Consolas"/>
                <a:cs typeface="Consolas"/>
              </a:rPr>
              <a:t>::</a:t>
            </a:r>
            <a:r>
              <a:rPr lang="en-US" sz="1500" dirty="0">
                <a:solidFill>
                  <a:srgbClr val="2563EB"/>
                </a:solidFill>
                <a:latin typeface="Consolas"/>
                <a:ea typeface="Consolas"/>
                <a:cs typeface="Consolas"/>
              </a:rPr>
              <a:t>new</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11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12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13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pub</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fn</a:t>
            </a:r>
            <a:r>
              <a:rPr lang="en-US" sz="1500" dirty="0">
                <a:solidFill>
                  <a:srgbClr val="1E293B"/>
                </a:solidFill>
                <a:latin typeface="Consolas"/>
                <a:ea typeface="Consolas"/>
                <a:cs typeface="Consolas"/>
              </a:rPr>
              <a:t> </a:t>
            </a:r>
            <a:r>
              <a:rPr lang="en-US" sz="1500" dirty="0">
                <a:solidFill>
                  <a:srgbClr val="2563EB"/>
                </a:solidFill>
                <a:latin typeface="Consolas"/>
                <a:ea typeface="Consolas"/>
                <a:cs typeface="Consolas"/>
              </a:rPr>
              <a:t>bump</a:t>
            </a:r>
            <a:r>
              <a:rPr lang="en-US" sz="1500" dirty="0">
                <a:solidFill>
                  <a:srgbClr val="1E293B"/>
                </a:solidFill>
                <a:latin typeface="Consolas"/>
                <a:ea typeface="Consolas"/>
                <a:cs typeface="Consolas"/>
              </a:rPr>
              <a:t>(&amp;</a:t>
            </a:r>
            <a:r>
              <a:rPr lang="en-US" sz="1500" dirty="0" b="1">
                <a:solidFill>
                  <a:srgbClr val="9333EA"/>
                </a:solidFill>
                <a:latin typeface="Consolas"/>
                <a:ea typeface="Consolas"/>
                <a:cs typeface="Consolas"/>
              </a:rPr>
              <a:t>mut</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self</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k</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K</a:t>
            </a:r>
            <a:r>
              <a:rPr lang="en-US" sz="1500" dirty="0">
                <a:solidFill>
                  <a:srgbClr val="1E293B"/>
                </a:solidFill>
                <a:latin typeface="Consolas"/>
                <a:ea typeface="Consolas"/>
                <a:cs typeface="Consolas"/>
              </a:rPr>
              <a:t>) -&gt; </a:t>
            </a:r>
            <a:r>
              <a:rPr lang="en-US" sz="1500" dirty="0">
                <a:solidFill>
                  <a:srgbClr val="0891B2"/>
                </a:solidFill>
                <a:latin typeface="Consolas"/>
                <a:ea typeface="Consolas"/>
                <a:cs typeface="Consolas"/>
              </a:rPr>
              <a:t>usize</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14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let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n</a:t>
            </a:r>
            <a:r>
              <a:rPr lang="en-US" sz="1500" dirty="0">
                <a:solidFill>
                  <a:srgbClr val="1E293B"/>
                </a:solidFill>
                <a:latin typeface="Consolas"/>
                <a:ea typeface="Consolas"/>
                <a:cs typeface="Consolas"/>
              </a:rPr>
              <a:t> = </a:t>
            </a:r>
            <a:r>
              <a:rPr lang="en-US" sz="1500" dirty="0" b="1">
                <a:solidFill>
                  <a:srgbClr val="9333EA"/>
                </a:solidFill>
                <a:latin typeface="Consolas"/>
                <a:ea typeface="Consolas"/>
                <a:cs typeface="Consolas"/>
              </a:rPr>
              <a:t>self</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items</a:t>
            </a:r>
            <a:r>
              <a:rPr lang="en-US" sz="1500" dirty="0">
                <a:solidFill>
                  <a:srgbClr val="1E293B"/>
                </a:solidFill>
                <a:latin typeface="Consolas"/>
                <a:ea typeface="Consolas"/>
                <a:cs typeface="Consolas"/>
              </a:rPr>
              <a:t>.</a:t>
            </a:r>
            <a:r>
              <a:rPr lang="en-US" sz="1500" dirty="0">
                <a:solidFill>
                  <a:srgbClr val="2563EB"/>
                </a:solidFill>
                <a:latin typeface="Consolas"/>
                <a:ea typeface="Consolas"/>
                <a:cs typeface="Consolas"/>
              </a:rPr>
              <a:t>entry</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k</a:t>
            </a:r>
            <a:r>
              <a:rPr lang="en-US" sz="1500" dirty="0">
                <a:solidFill>
                  <a:srgbClr val="1E293B"/>
                </a:solidFill>
                <a:latin typeface="Consolas"/>
                <a:ea typeface="Consolas"/>
                <a:cs typeface="Consolas"/>
              </a:rPr>
              <a:t>).</a:t>
            </a:r>
            <a:r>
              <a:rPr lang="en-US" sz="1500" dirty="0">
                <a:solidFill>
                  <a:srgbClr val="2563EB"/>
                </a:solidFill>
                <a:latin typeface="Consolas"/>
                <a:ea typeface="Consolas"/>
                <a:cs typeface="Consolas"/>
              </a:rPr>
              <a:t>or_insert</a:t>
            </a:r>
            <a:r>
              <a:rPr lang="en-US" sz="1500" dirty="0">
                <a:solidFill>
                  <a:srgbClr val="1E293B"/>
                </a:solidFill>
                <a:latin typeface="Consolas"/>
                <a:ea typeface="Consolas"/>
                <a:cs typeface="Consolas"/>
              </a:rPr>
              <a:t>(</a:t>
            </a:r>
            <a:r>
              <a:rPr lang="en-US" sz="1500" dirty="0">
                <a:solidFill>
                  <a:srgbClr val="C2410C"/>
                </a:solidFill>
                <a:latin typeface="Consolas"/>
                <a:ea typeface="Consolas"/>
                <a:cs typeface="Consolas"/>
              </a:rPr>
              <a:t>0</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15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n</a:t>
            </a:r>
            <a:r>
              <a:rPr lang="en-US" sz="1500" dirty="0">
                <a:solidFill>
                  <a:srgbClr val="1E293B"/>
                </a:solidFill>
                <a:latin typeface="Consolas"/>
                <a:ea typeface="Consolas"/>
                <a:cs typeface="Consolas"/>
              </a:rPr>
              <a:t> += </a:t>
            </a:r>
            <a:r>
              <a:rPr lang="en-US" sz="1500" dirty="0">
                <a:solidFill>
                  <a:srgbClr val="C2410C"/>
                </a:solidFill>
                <a:latin typeface="Consolas"/>
                <a:ea typeface="Consolas"/>
                <a:cs typeface="Consolas"/>
              </a:rPr>
              <a:t>1</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16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n</a:t>
            </a:r>
          </a:p>
          <a:p>
            <a:pPr algn="l">
              <a:lnSpc>
                <a:spcPct val="115000"/>
              </a:lnSpc>
              <a:spcBef>
                <a:spcPts val="0"/>
              </a:spcBef>
              <a:spcAft>
                <a:spcPts val="0"/>
              </a:spcAft>
              <a:buNone/>
            </a:pPr>
            <a:r>
              <a:rPr lang="en-US" sz="1500" dirty="0">
                <a:solidFill>
                  <a:srgbClr val="94A3B8"/>
                </a:solidFill>
                <a:latin typeface="Consolas"/>
                <a:ea typeface="Consolas"/>
                <a:cs typeface="Consolas"/>
              </a:rPr>
              <a:t>17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18  </a:t>
            </a:r>
            <a:r>
              <a:rPr lang="en-US" sz="1500" dirty="0">
                <a:solidFill>
                  <a:srgbClr val="1E293B"/>
                </a:solidFill>
                <a:latin typeface="Consolas"/>
                <a:ea typeface="Consolas"/>
                <a:cs typeface="Consolas"/>
              </a:rPr>
              <a:t>}</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113 / 136</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Code — Rust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CodeTitle103"/>
          <p:cNvSpPr/>
          <p:nvPr/>
        </p:nvSpPr>
        <p:spPr>
          <a:xfrm>
            <a:off x="533400" y="131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rust</a:t>
            </a:r>
          </a:p>
        </p:txBody>
      </p:sp>
      <p:sp>
        <p:nvSpPr>
          <p:cNvPr id="104" name="CodeBox104"/>
          <p:cNvSpPr/>
          <p:nvPr/>
        </p:nvSpPr>
        <p:spPr>
          <a:xfrm>
            <a:off x="533400" y="1630000"/>
            <a:ext cx="11125200" cy="256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1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2  </a:t>
            </a:r>
            <a:r>
              <a:rPr lang="en-US" sz="1500" dirty="0" b="1">
                <a:solidFill>
                  <a:srgbClr val="9333EA"/>
                </a:solidFill>
                <a:latin typeface="Consolas"/>
                <a:ea typeface="Consolas"/>
                <a:cs typeface="Consolas"/>
              </a:rPr>
              <a:t>fn</a:t>
            </a:r>
            <a:r>
              <a:rPr lang="en-US" sz="1500" dirty="0">
                <a:solidFill>
                  <a:srgbClr val="1E293B"/>
                </a:solidFill>
                <a:latin typeface="Consolas"/>
                <a:ea typeface="Consolas"/>
                <a:cs typeface="Consolas"/>
              </a:rPr>
              <a:t> </a:t>
            </a:r>
            <a:r>
              <a:rPr lang="en-US" sz="1500" dirty="0">
                <a:solidFill>
                  <a:srgbClr val="2563EB"/>
                </a:solidFill>
                <a:latin typeface="Consolas"/>
                <a:ea typeface="Consolas"/>
                <a:cs typeface="Consolas"/>
              </a:rPr>
              <a:t>main</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3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let</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mut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c</a:t>
            </a:r>
            <a:r>
              <a:rPr lang="en-US" sz="1500" dirty="0">
                <a:solidFill>
                  <a:srgbClr val="1E293B"/>
                </a:solidFill>
                <a:latin typeface="Consolas"/>
                <a:ea typeface="Consolas"/>
                <a:cs typeface="Consolas"/>
              </a:rPr>
              <a:t> = </a:t>
            </a:r>
            <a:r>
              <a:rPr lang="en-US" sz="1500" dirty="0">
                <a:solidFill>
                  <a:srgbClr val="0891B2"/>
                </a:solidFill>
                <a:latin typeface="Consolas"/>
                <a:ea typeface="Consolas"/>
                <a:cs typeface="Consolas"/>
              </a:rPr>
              <a:t>Counter</a:t>
            </a:r>
            <a:r>
              <a:rPr lang="en-US" sz="1500" dirty="0">
                <a:solidFill>
                  <a:srgbClr val="1E293B"/>
                </a:solidFill>
                <a:latin typeface="Consolas"/>
                <a:ea typeface="Consolas"/>
                <a:cs typeface="Consolas"/>
              </a:rPr>
              <a:t>::</a:t>
            </a:r>
            <a:r>
              <a:rPr lang="en-US" sz="1500" dirty="0">
                <a:solidFill>
                  <a:srgbClr val="2563EB"/>
                </a:solidFill>
                <a:latin typeface="Consolas"/>
                <a:ea typeface="Consolas"/>
                <a:cs typeface="Consolas"/>
              </a:rPr>
              <a:t>new</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4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for</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word</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in</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"the quick brown fox jumps over the lazy dog"</a:t>
            </a:r>
            <a:r>
              <a:rPr lang="en-US" sz="1500" dirty="0">
                <a:solidFill>
                  <a:srgbClr val="1E293B"/>
                </a:solidFill>
                <a:latin typeface="Consolas"/>
                <a:ea typeface="Consolas"/>
                <a:cs typeface="Consolas"/>
              </a:rPr>
              <a:t>.</a:t>
            </a:r>
            <a:r>
              <a:rPr lang="en-US" sz="1500" dirty="0">
                <a:solidFill>
                  <a:srgbClr val="2563EB"/>
                </a:solidFill>
                <a:latin typeface="Consolas"/>
                <a:ea typeface="Consolas"/>
                <a:cs typeface="Consolas"/>
              </a:rPr>
              <a:t>split_whitespace</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5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c</a:t>
            </a:r>
            <a:r>
              <a:rPr lang="en-US" sz="1500" dirty="0">
                <a:solidFill>
                  <a:srgbClr val="1E293B"/>
                </a:solidFill>
                <a:latin typeface="Consolas"/>
                <a:ea typeface="Consolas"/>
                <a:cs typeface="Consolas"/>
              </a:rPr>
              <a:t>.</a:t>
            </a:r>
            <a:r>
              <a:rPr lang="en-US" sz="1500" dirty="0">
                <a:solidFill>
                  <a:srgbClr val="2563EB"/>
                </a:solidFill>
                <a:latin typeface="Consolas"/>
                <a:ea typeface="Consolas"/>
                <a:cs typeface="Consolas"/>
              </a:rPr>
              <a:t>bump</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word</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6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7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println</a:t>
            </a:r>
            <a:r>
              <a:rPr lang="en-US" sz="1500" dirty="0">
                <a:solidFill>
                  <a:srgbClr val="1E293B"/>
                </a:solidFill>
                <a:latin typeface="Consolas"/>
                <a:ea typeface="Consolas"/>
                <a:cs typeface="Consolas"/>
              </a:rPr>
              <a:t>!(</a:t>
            </a:r>
            <a:r>
              <a:rPr lang="en-US" sz="1500" dirty="0">
                <a:solidFill>
                  <a:srgbClr val="16A34A"/>
                </a:solidFill>
                <a:latin typeface="Consolas"/>
                <a:ea typeface="Consolas"/>
                <a:cs typeface="Consolas"/>
              </a:rPr>
              <a: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c</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8  </a:t>
            </a:r>
            <a:r>
              <a:rPr lang="en-US" sz="1500" dirty="0">
                <a:solidFill>
                  <a:srgbClr val="1E293B"/>
                </a:solidFill>
                <a:latin typeface="Consolas"/>
                <a:ea typeface="Consolas"/>
                <a:cs typeface="Consolas"/>
              </a:rPr>
              <a:t>}</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114 / 136</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Code — Python</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CodeTitle103"/>
          <p:cNvSpPr/>
          <p:nvPr/>
        </p:nvSpPr>
        <p:spPr>
          <a:xfrm>
            <a:off x="533400" y="131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python</a:t>
            </a:r>
          </a:p>
        </p:txBody>
      </p:sp>
      <p:sp>
        <p:nvSpPr>
          <p:cNvPr id="104" name="CodeBox104"/>
          <p:cNvSpPr/>
          <p:nvPr/>
        </p:nvSpPr>
        <p:spPr>
          <a:xfrm>
            <a:off x="533400" y="1630000"/>
            <a:ext cx="11125200" cy="4728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 1  </a:t>
            </a:r>
            <a:r>
              <a:rPr lang="en-US" sz="1500" dirty="0" b="1">
                <a:solidFill>
                  <a:srgbClr val="9333EA"/>
                </a:solidFill>
                <a:latin typeface="Consolas"/>
                <a:ea typeface="Consolas"/>
                <a:cs typeface="Consolas"/>
              </a:rPr>
              <a:t>from</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dataclasses</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import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dataclass</a:t>
            </a:r>
          </a:p>
          <a:p>
            <a:pPr algn="l">
              <a:lnSpc>
                <a:spcPct val="115000"/>
              </a:lnSpc>
              <a:spcBef>
                <a:spcPts val="0"/>
              </a:spcBef>
              <a:spcAft>
                <a:spcPts val="0"/>
              </a:spcAft>
              <a:buNone/>
            </a:pPr>
            <a:r>
              <a:rPr lang="en-US" sz="1500" dirty="0">
                <a:solidFill>
                  <a:srgbClr val="94A3B8"/>
                </a:solidFill>
                <a:latin typeface="Consolas"/>
                <a:ea typeface="Consolas"/>
                <a:cs typeface="Consolas"/>
              </a:rPr>
              <a:t> 2  </a:t>
            </a:r>
            <a:r>
              <a:rPr lang="en-US" sz="1500" dirty="0" b="1">
                <a:solidFill>
                  <a:srgbClr val="9333EA"/>
                </a:solidFill>
                <a:latin typeface="Consolas"/>
                <a:ea typeface="Consolas"/>
                <a:cs typeface="Consolas"/>
              </a:rPr>
              <a:t>from</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typing</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import</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Iterable</a:t>
            </a:r>
          </a:p>
          <a:p>
            <a:pPr algn="l">
              <a:lnSpc>
                <a:spcPct val="115000"/>
              </a:lnSpc>
              <a:spcBef>
                <a:spcPts val="0"/>
              </a:spcBef>
              <a:spcAft>
                <a:spcPts val="0"/>
              </a:spcAft>
              <a:buNone/>
            </a:pPr>
            <a:r>
              <a:rPr lang="en-US" sz="1500" dirty="0">
                <a:solidFill>
                  <a:srgbClr val="94A3B8"/>
                </a:solidFill>
                <a:latin typeface="Consolas"/>
                <a:ea typeface="Consolas"/>
                <a:cs typeface="Consolas"/>
              </a:rPr>
              <a:t> 3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 4  </a:t>
            </a:r>
            <a:r>
              <a:rPr lang="en-US" sz="1500" dirty="0">
                <a:solidFill>
                  <a:srgbClr val="DC2626"/>
                </a:solidFill>
                <a:latin typeface="Consolas"/>
                <a:ea typeface="Consolas"/>
                <a:cs typeface="Consolas"/>
              </a:rPr>
              <a:t>@dataclass</a:t>
            </a:r>
          </a:p>
          <a:p>
            <a:pPr algn="l">
              <a:lnSpc>
                <a:spcPct val="115000"/>
              </a:lnSpc>
              <a:spcBef>
                <a:spcPts val="0"/>
              </a:spcBef>
              <a:spcAft>
                <a:spcPts val="0"/>
              </a:spcAft>
              <a:buNone/>
            </a:pPr>
            <a:r>
              <a:rPr lang="en-US" sz="1500" dirty="0">
                <a:solidFill>
                  <a:srgbClr val="94A3B8"/>
                </a:solidFill>
                <a:latin typeface="Consolas"/>
                <a:ea typeface="Consolas"/>
                <a:cs typeface="Consolas"/>
              </a:rPr>
              <a:t> 5  </a:t>
            </a:r>
            <a:r>
              <a:rPr lang="en-US" sz="1500" dirty="0" b="1">
                <a:solidFill>
                  <a:srgbClr val="9333EA"/>
                </a:solidFill>
                <a:latin typeface="Consolas"/>
                <a:ea typeface="Consolas"/>
                <a:cs typeface="Consolas"/>
              </a:rPr>
              <a:t>class</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Page</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 6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title</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str</a:t>
            </a:r>
          </a:p>
          <a:p>
            <a:pPr algn="l">
              <a:lnSpc>
                <a:spcPct val="115000"/>
              </a:lnSpc>
              <a:spcBef>
                <a:spcPts val="0"/>
              </a:spcBef>
              <a:spcAft>
                <a:spcPts val="0"/>
              </a:spcAft>
              <a:buNone/>
            </a:pPr>
            <a:r>
              <a:rPr lang="en-US" sz="1500" dirty="0">
                <a:solidFill>
                  <a:srgbClr val="94A3B8"/>
                </a:solidFill>
                <a:latin typeface="Consolas"/>
                <a:ea typeface="Consolas"/>
                <a:cs typeface="Consolas"/>
              </a:rPr>
              <a:t> 7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words</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int</a:t>
            </a:r>
          </a:p>
          <a:p>
            <a:pPr algn="l">
              <a:lnSpc>
                <a:spcPct val="115000"/>
              </a:lnSpc>
              <a:spcBef>
                <a:spcPts val="0"/>
              </a:spcBef>
              <a:spcAft>
                <a:spcPts val="0"/>
              </a:spcAft>
              <a:buNone/>
            </a:pPr>
            <a:r>
              <a:rPr lang="en-US" sz="1500" dirty="0">
                <a:solidFill>
                  <a:srgbClr val="94A3B8"/>
                </a:solidFill>
                <a:latin typeface="Consolas"/>
                <a:ea typeface="Consolas"/>
                <a:cs typeface="Consolas"/>
              </a:rPr>
              <a:t> 8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 9  </a:t>
            </a:r>
            <a:r>
              <a:rPr lang="en-US" sz="1500" dirty="0" b="1">
                <a:solidFill>
                  <a:srgbClr val="9333EA"/>
                </a:solidFill>
                <a:latin typeface="Consolas"/>
                <a:ea typeface="Consolas"/>
                <a:cs typeface="Consolas"/>
              </a:rPr>
              <a:t>def</a:t>
            </a:r>
            <a:r>
              <a:rPr lang="en-US" sz="1500" dirty="0">
                <a:solidFill>
                  <a:srgbClr val="1E293B"/>
                </a:solidFill>
                <a:latin typeface="Consolas"/>
                <a:ea typeface="Consolas"/>
                <a:cs typeface="Consolas"/>
              </a:rPr>
              <a:t> </a:t>
            </a:r>
            <a:r>
              <a:rPr lang="en-US" sz="1500" dirty="0">
                <a:solidFill>
                  <a:srgbClr val="2563EB"/>
                </a:solidFill>
                <a:latin typeface="Consolas"/>
                <a:ea typeface="Consolas"/>
                <a:cs typeface="Consolas"/>
              </a:rPr>
              <a:t>summary</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pages</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Iterable</a:t>
            </a:r>
            <a:r>
              <a:rPr lang="en-US" sz="1500" dirty="0">
                <a:solidFill>
                  <a:srgbClr val="1E293B"/>
                </a:solidFill>
                <a:latin typeface="Consolas"/>
                <a:ea typeface="Consolas"/>
                <a:cs typeface="Consolas"/>
              </a:rPr>
              <a:t>[</a:t>
            </a:r>
            <a:r>
              <a:rPr lang="en-US" sz="1500" dirty="0">
                <a:solidFill>
                  <a:srgbClr val="0891B2"/>
                </a:solidFill>
                <a:latin typeface="Consolas"/>
                <a:ea typeface="Consolas"/>
                <a:cs typeface="Consolas"/>
              </a:rPr>
              <a:t>Page</a:t>
            </a:r>
            <a:r>
              <a:rPr lang="en-US" sz="1500" dirty="0">
                <a:solidFill>
                  <a:srgbClr val="1E293B"/>
                </a:solidFill>
                <a:latin typeface="Consolas"/>
                <a:ea typeface="Consolas"/>
                <a:cs typeface="Consolas"/>
              </a:rPr>
              <a:t>]) -&gt; </a:t>
            </a:r>
            <a:r>
              <a:rPr lang="en-US" sz="1500" dirty="0">
                <a:solidFill>
                  <a:srgbClr val="0891B2"/>
                </a:solidFill>
                <a:latin typeface="Consolas"/>
                <a:ea typeface="Consolas"/>
                <a:cs typeface="Consolas"/>
              </a:rPr>
              <a:t>dict</a:t>
            </a:r>
            <a:r>
              <a:rPr lang="en-US" sz="1500" dirty="0">
                <a:solidFill>
                  <a:srgbClr val="1E293B"/>
                </a:solidFill>
                <a:latin typeface="Consolas"/>
                <a:ea typeface="Consolas"/>
                <a:cs typeface="Consolas"/>
              </a:rPr>
              <a:t>[</a:t>
            </a:r>
            <a:r>
              <a:rPr lang="en-US" sz="1500" dirty="0">
                <a:solidFill>
                  <a:srgbClr val="0891B2"/>
                </a:solidFill>
                <a:latin typeface="Consolas"/>
                <a:ea typeface="Consolas"/>
                <a:cs typeface="Consolas"/>
              </a:rPr>
              <a:t>str</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int</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10  </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"""Aggregate page stats by title prefix."""</a:t>
            </a:r>
          </a:p>
          <a:p>
            <a:pPr algn="l">
              <a:lnSpc>
                <a:spcPct val="115000"/>
              </a:lnSpc>
              <a:spcBef>
                <a:spcPts val="0"/>
              </a:spcBef>
              <a:spcAft>
                <a:spcPts val="0"/>
              </a:spcAft>
              <a:buNone/>
            </a:pPr>
            <a:r>
              <a:rPr lang="en-US" sz="1500" dirty="0">
                <a:solidFill>
                  <a:srgbClr val="94A3B8"/>
                </a:solidFill>
                <a:latin typeface="Consolas"/>
                <a:ea typeface="Consolas"/>
                <a:cs typeface="Consolas"/>
              </a:rPr>
              <a:t>11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out</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dict</a:t>
            </a:r>
            <a:r>
              <a:rPr lang="en-US" sz="1500" dirty="0">
                <a:solidFill>
                  <a:srgbClr val="1E293B"/>
                </a:solidFill>
                <a:latin typeface="Consolas"/>
                <a:ea typeface="Consolas"/>
                <a:cs typeface="Consolas"/>
              </a:rPr>
              <a:t>[</a:t>
            </a:r>
            <a:r>
              <a:rPr lang="en-US" sz="1500" dirty="0">
                <a:solidFill>
                  <a:srgbClr val="0891B2"/>
                </a:solidFill>
                <a:latin typeface="Consolas"/>
                <a:ea typeface="Consolas"/>
                <a:cs typeface="Consolas"/>
              </a:rPr>
              <a:t>str</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int</a:t>
            </a:r>
            <a:r>
              <a:rPr lang="en-US" sz="1500" dirty="0">
                <a:solidFill>
                  <a:srgbClr val="1E293B"/>
                </a:solidFill>
                <a:latin typeface="Consolas"/>
                <a:ea typeface="Consolas"/>
                <a:cs typeface="Consolas"/>
              </a:rPr>
              <a:t>] = {}</a:t>
            </a:r>
          </a:p>
          <a:p>
            <a:pPr algn="l">
              <a:lnSpc>
                <a:spcPct val="115000"/>
              </a:lnSpc>
              <a:spcBef>
                <a:spcPts val="0"/>
              </a:spcBef>
              <a:spcAft>
                <a:spcPts val="0"/>
              </a:spcAft>
              <a:buNone/>
            </a:pPr>
            <a:r>
              <a:rPr lang="en-US" sz="1500" dirty="0">
                <a:solidFill>
                  <a:srgbClr val="94A3B8"/>
                </a:solidFill>
                <a:latin typeface="Consolas"/>
                <a:ea typeface="Consolas"/>
                <a:cs typeface="Consolas"/>
              </a:rPr>
              <a:t>12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for</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p</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in</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pages</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13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bucket</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p</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title</a:t>
            </a:r>
            <a:r>
              <a:rPr lang="en-US" sz="1500" dirty="0">
                <a:solidFill>
                  <a:srgbClr val="1E293B"/>
                </a:solidFill>
                <a:latin typeface="Consolas"/>
                <a:ea typeface="Consolas"/>
                <a:cs typeface="Consolas"/>
              </a:rPr>
              <a:t>.</a:t>
            </a:r>
            <a:r>
              <a:rPr lang="en-US" sz="1500" dirty="0">
                <a:solidFill>
                  <a:srgbClr val="2563EB"/>
                </a:solidFill>
                <a:latin typeface="Consolas"/>
                <a:ea typeface="Consolas"/>
                <a:cs typeface="Consolas"/>
              </a:rPr>
              <a:t>split</a:t>
            </a:r>
            <a:r>
              <a:rPr lang="en-US" sz="1500" dirty="0">
                <a:solidFill>
                  <a:srgbClr val="1E293B"/>
                </a:solidFill>
                <a:latin typeface="Consolas"/>
                <a:ea typeface="Consolas"/>
                <a:cs typeface="Consolas"/>
              </a:rPr>
              <a:t>()[</a:t>
            </a:r>
            <a:r>
              <a:rPr lang="en-US" sz="1500" dirty="0">
                <a:solidFill>
                  <a:srgbClr val="C2410C"/>
                </a:solidFill>
                <a:latin typeface="Consolas"/>
                <a:ea typeface="Consolas"/>
                <a:cs typeface="Consolas"/>
              </a:rPr>
              <a:t>0</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14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out</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bucket</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out</a:t>
            </a:r>
            <a:r>
              <a:rPr lang="en-US" sz="1500" dirty="0">
                <a:solidFill>
                  <a:srgbClr val="1E293B"/>
                </a:solidFill>
                <a:latin typeface="Consolas"/>
                <a:ea typeface="Consolas"/>
                <a:cs typeface="Consolas"/>
              </a:rPr>
              <a:t>.</a:t>
            </a:r>
            <a:r>
              <a:rPr lang="en-US" sz="1500" dirty="0">
                <a:solidFill>
                  <a:srgbClr val="2563EB"/>
                </a:solidFill>
                <a:latin typeface="Consolas"/>
                <a:ea typeface="Consolas"/>
                <a:cs typeface="Consolas"/>
              </a:rPr>
              <a:t>get</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bucket</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0</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p</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words</a:t>
            </a:r>
          </a:p>
          <a:p>
            <a:pPr algn="l">
              <a:lnSpc>
                <a:spcPct val="115000"/>
              </a:lnSpc>
              <a:spcBef>
                <a:spcPts val="0"/>
              </a:spcBef>
              <a:spcAft>
                <a:spcPts val="0"/>
              </a:spcAft>
              <a:buNone/>
            </a:pPr>
            <a:r>
              <a:rPr lang="en-US" sz="1500" dirty="0">
                <a:solidFill>
                  <a:srgbClr val="94A3B8"/>
                </a:solidFill>
                <a:latin typeface="Consolas"/>
                <a:ea typeface="Consolas"/>
                <a:cs typeface="Consolas"/>
              </a:rPr>
              <a:t>15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return</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out</a:t>
            </a:r>
          </a:p>
          <a:p>
            <a:pPr algn="l">
              <a:lnSpc>
                <a:spcPct val="115000"/>
              </a:lnSpc>
              <a:spcBef>
                <a:spcPts val="0"/>
              </a:spcBef>
              <a:spcAft>
                <a:spcPts val="0"/>
              </a:spcAft>
              <a:buNone/>
            </a:pPr>
            <a:r>
              <a:rPr lang="en-US" sz="1500" dirty="0">
                <a:solidFill>
                  <a:srgbClr val="94A3B8"/>
                </a:solidFill>
                <a:latin typeface="Consolas"/>
                <a:ea typeface="Consolas"/>
                <a:cs typeface="Consolas"/>
              </a:rPr>
              <a:t>16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17  </a:t>
            </a:r>
            <a:r>
              <a:rPr lang="en-US" sz="1500" dirty="0" b="1">
                <a:solidFill>
                  <a:srgbClr val="9333EA"/>
                </a:solidFill>
                <a:latin typeface="Consolas"/>
                <a:ea typeface="Consolas"/>
                <a:cs typeface="Consolas"/>
              </a:rPr>
              <a:t>if</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__name__</a:t>
            </a:r>
            <a:r>
              <a:rPr lang="en-US" sz="1500" dirty="0">
                <a:solidFill>
                  <a:srgbClr val="1E293B"/>
                </a:solidFill>
                <a:latin typeface="Consolas"/>
                <a:ea typeface="Consolas"/>
                <a:cs typeface="Consolas"/>
              </a:rPr>
              <a:t> == </a:t>
            </a:r>
            <a:r>
              <a:rPr lang="en-US" sz="1500" dirty="0">
                <a:solidFill>
                  <a:srgbClr val="16A34A"/>
                </a:solidFill>
                <a:latin typeface="Consolas"/>
                <a:ea typeface="Consolas"/>
                <a:cs typeface="Consolas"/>
              </a:rPr>
              <a:t>"__main__"</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18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pages</a:t>
            </a:r>
            <a:r>
              <a:rPr lang="en-US" sz="1500" dirty="0">
                <a:solidFill>
                  <a:srgbClr val="1E293B"/>
                </a:solidFill>
                <a:latin typeface="Consolas"/>
                <a:ea typeface="Consolas"/>
                <a:cs typeface="Consolas"/>
              </a:rPr>
              <a:t> = [</a:t>
            </a:r>
            <a:r>
              <a:rPr lang="en-US" sz="1500" dirty="0">
                <a:solidFill>
                  <a:srgbClr val="0891B2"/>
                </a:solidFill>
                <a:latin typeface="Consolas"/>
                <a:ea typeface="Consolas"/>
                <a:cs typeface="Consolas"/>
              </a:rPr>
              <a:t>Page</a:t>
            </a:r>
            <a:r>
              <a:rPr lang="en-US" sz="1500" dirty="0">
                <a:solidFill>
                  <a:srgbClr val="1E293B"/>
                </a:solidFill>
                <a:latin typeface="Consolas"/>
                <a:ea typeface="Consolas"/>
                <a:cs typeface="Consolas"/>
              </a:rPr>
              <a:t>(</a:t>
            </a:r>
            <a:r>
              <a:rPr lang="en-US" sz="1500" dirty="0">
                <a:solidFill>
                  <a:srgbClr val="16A34A"/>
                </a:solidFill>
                <a:latin typeface="Consolas"/>
                <a:ea typeface="Consolas"/>
                <a:cs typeface="Consolas"/>
              </a:rPr>
              <a:t>"Intro to Rust"</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1200</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Page</a:t>
            </a:r>
            <a:r>
              <a:rPr lang="en-US" sz="1500" dirty="0">
                <a:solidFill>
                  <a:srgbClr val="1E293B"/>
                </a:solidFill>
                <a:latin typeface="Consolas"/>
                <a:ea typeface="Consolas"/>
                <a:cs typeface="Consolas"/>
              </a:rPr>
              <a:t>(</a:t>
            </a:r>
            <a:r>
              <a:rPr lang="en-US" sz="1500" dirty="0">
                <a:solidFill>
                  <a:srgbClr val="16A34A"/>
                </a:solidFill>
                <a:latin typeface="Consolas"/>
                <a:ea typeface="Consolas"/>
                <a:cs typeface="Consolas"/>
              </a:rPr>
              <a:t>"Intro to Go"</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980</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19  </a:t>
            </a:r>
            <a:r>
              <a:rPr lang="en-US" sz="1500" dirty="0">
                <a:solidFill>
                  <a:srgbClr val="1E293B"/>
                </a:solidFill>
                <a:latin typeface="Consolas"/>
                <a:ea typeface="Consolas"/>
                <a:cs typeface="Consolas"/>
              </a:rPr>
              <a:t>    </a:t>
            </a:r>
            <a:r>
              <a:rPr lang="en-US" sz="1500" dirty="0">
                <a:solidFill>
                  <a:srgbClr val="2563EB"/>
                </a:solidFill>
                <a:latin typeface="Consolas"/>
                <a:ea typeface="Consolas"/>
                <a:cs typeface="Consolas"/>
              </a:rPr>
              <a:t>print</a:t>
            </a:r>
            <a:r>
              <a:rPr lang="en-US" sz="1500" dirty="0">
                <a:solidFill>
                  <a:srgbClr val="1E293B"/>
                </a:solidFill>
                <a:latin typeface="Consolas"/>
                <a:ea typeface="Consolas"/>
                <a:cs typeface="Consolas"/>
              </a:rPr>
              <a:t>(</a:t>
            </a:r>
            <a:r>
              <a:rPr lang="en-US" sz="1500" dirty="0">
                <a:solidFill>
                  <a:srgbClr val="2563EB"/>
                </a:solidFill>
                <a:latin typeface="Consolas"/>
                <a:ea typeface="Consolas"/>
                <a:cs typeface="Consolas"/>
              </a:rPr>
              <a:t>summary</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pages</a:t>
            </a:r>
            <a:r>
              <a:rPr lang="en-US" sz="1500" dirty="0">
                <a:solidFill>
                  <a:srgbClr val="1E293B"/>
                </a:solidFill>
                <a:latin typeface="Consolas"/>
                <a:ea typeface="Consolas"/>
                <a:cs typeface="Consolas"/>
              </a:rPr>
              <a:t>))</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115 / 136</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Code — TypeScript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CodeTitle103"/>
          <p:cNvSpPr/>
          <p:nvPr/>
        </p:nvSpPr>
        <p:spPr>
          <a:xfrm>
            <a:off x="533400" y="131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typescript</a:t>
            </a:r>
          </a:p>
        </p:txBody>
      </p:sp>
      <p:sp>
        <p:nvSpPr>
          <p:cNvPr id="104" name="CodeBox104"/>
          <p:cNvSpPr/>
          <p:nvPr/>
        </p:nvSpPr>
        <p:spPr>
          <a:xfrm>
            <a:off x="533400" y="1630000"/>
            <a:ext cx="11125200" cy="452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 1  </a:t>
            </a:r>
            <a:r>
              <a:rPr lang="en-US" sz="1500" dirty="0" b="1">
                <a:solidFill>
                  <a:srgbClr val="9333EA"/>
                </a:solidFill>
                <a:latin typeface="Consolas"/>
                <a:ea typeface="Consolas"/>
                <a:cs typeface="Consolas"/>
              </a:rPr>
              <a:t>type</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Result</a:t>
            </a:r>
            <a:r>
              <a:rPr lang="en-US" sz="1500" dirty="0">
                <a:solidFill>
                  <a:srgbClr val="1E293B"/>
                </a:solidFill>
                <a:latin typeface="Consolas"/>
                <a:ea typeface="Consolas"/>
                <a:cs typeface="Consolas"/>
              </a:rPr>
              <a:t>&lt;</a:t>
            </a:r>
            <a:r>
              <a:rPr lang="en-US" sz="1500" dirty="0">
                <a:solidFill>
                  <a:srgbClr val="1E293B"/>
                </a:solidFill>
                <a:latin typeface="Consolas"/>
                <a:ea typeface="Consolas"/>
                <a:cs typeface="Consolas"/>
              </a:rPr>
              <a:t>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E</a:t>
            </a:r>
            <a:r>
              <a:rPr lang="en-US" sz="1500" dirty="0">
                <a:solidFill>
                  <a:srgbClr val="1E293B"/>
                </a:solidFill>
                <a:latin typeface="Consolas"/>
                <a:ea typeface="Consolas"/>
                <a:cs typeface="Consolas"/>
              </a:rPr>
              <a:t>&gt; = { </a:t>
            </a:r>
            <a:r>
              <a:rPr lang="en-US" sz="1500" dirty="0">
                <a:solidFill>
                  <a:srgbClr val="1E293B"/>
                </a:solidFill>
                <a:latin typeface="Consolas"/>
                <a:ea typeface="Consolas"/>
                <a:cs typeface="Consolas"/>
              </a:rPr>
              <a:t>ok</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true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value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t>
            </a:r>
            <a:r>
              <a:rPr lang="en-US" sz="1500" dirty="0">
                <a:solidFill>
                  <a:srgbClr val="1E293B"/>
                </a:solidFill>
                <a:latin typeface="Consolas"/>
                <a:ea typeface="Consolas"/>
                <a:cs typeface="Consolas"/>
              </a:rPr>
              <a:t> } | { </a:t>
            </a:r>
            <a:r>
              <a:rPr lang="en-US" sz="1500" dirty="0">
                <a:solidFill>
                  <a:srgbClr val="1E293B"/>
                </a:solidFill>
                <a:latin typeface="Consolas"/>
                <a:ea typeface="Consolas"/>
                <a:cs typeface="Consolas"/>
              </a:rPr>
              <a:t>ok</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false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err</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E</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 2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 3  </a:t>
            </a:r>
            <a:r>
              <a:rPr lang="en-US" sz="1500" dirty="0" b="1">
                <a:solidFill>
                  <a:srgbClr val="9333EA"/>
                </a:solidFill>
                <a:latin typeface="Consolas"/>
                <a:ea typeface="Consolas"/>
                <a:cs typeface="Consolas"/>
              </a:rPr>
              <a:t>async</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function</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fetchJson</a:t>
            </a:r>
            <a:r>
              <a:rPr lang="en-US" sz="1500" dirty="0">
                <a:solidFill>
                  <a:srgbClr val="1E293B"/>
                </a:solidFill>
                <a:latin typeface="Consolas"/>
                <a:ea typeface="Consolas"/>
                <a:cs typeface="Consolas"/>
              </a:rPr>
              <a:t>&lt;</a:t>
            </a:r>
            <a:r>
              <a:rPr lang="en-US" sz="1500" dirty="0">
                <a:solidFill>
                  <a:srgbClr val="1E293B"/>
                </a:solidFill>
                <a:latin typeface="Consolas"/>
                <a:ea typeface="Consolas"/>
                <a:cs typeface="Consolas"/>
              </a:rPr>
              <a:t>T</a:t>
            </a:r>
            <a:r>
              <a:rPr lang="en-US" sz="1500" dirty="0">
                <a:solidFill>
                  <a:srgbClr val="1E293B"/>
                </a:solidFill>
                <a:latin typeface="Consolas"/>
                <a:ea typeface="Consolas"/>
                <a:cs typeface="Consolas"/>
              </a:rPr>
              <a:t>&gt;(</a:t>
            </a:r>
            <a:r>
              <a:rPr lang="en-US" sz="1500" dirty="0">
                <a:solidFill>
                  <a:srgbClr val="1E293B"/>
                </a:solidFill>
                <a:latin typeface="Consolas"/>
                <a:ea typeface="Consolas"/>
                <a:cs typeface="Consolas"/>
              </a:rPr>
              <a:t>url</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string</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Promise</a:t>
            </a:r>
            <a:r>
              <a:rPr lang="en-US" sz="1500" dirty="0">
                <a:solidFill>
                  <a:srgbClr val="1E293B"/>
                </a:solidFill>
                <a:latin typeface="Consolas"/>
                <a:ea typeface="Consolas"/>
                <a:cs typeface="Consolas"/>
              </a:rPr>
              <a:t>&lt;</a:t>
            </a:r>
            <a:r>
              <a:rPr lang="en-US" sz="1500" dirty="0">
                <a:solidFill>
                  <a:srgbClr val="0891B2"/>
                </a:solidFill>
                <a:latin typeface="Consolas"/>
                <a:ea typeface="Consolas"/>
                <a:cs typeface="Consolas"/>
              </a:rPr>
              <a:t>Result</a:t>
            </a:r>
            <a:r>
              <a:rPr lang="en-US" sz="1500" dirty="0">
                <a:solidFill>
                  <a:srgbClr val="1E293B"/>
                </a:solidFill>
                <a:latin typeface="Consolas"/>
                <a:ea typeface="Consolas"/>
                <a:cs typeface="Consolas"/>
              </a:rPr>
              <a:t>&lt;</a:t>
            </a:r>
            <a:r>
              <a:rPr lang="en-US" sz="1500" dirty="0">
                <a:solidFill>
                  <a:srgbClr val="1E293B"/>
                </a:solidFill>
                <a:latin typeface="Consolas"/>
                <a:ea typeface="Consolas"/>
                <a:cs typeface="Consolas"/>
              </a:rPr>
              <a:t>T</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string</a:t>
            </a:r>
            <a:r>
              <a:rPr lang="en-US" sz="1500" dirty="0">
                <a:solidFill>
                  <a:srgbClr val="1E293B"/>
                </a:solidFill>
                <a:latin typeface="Consolas"/>
                <a:ea typeface="Consolas"/>
                <a:cs typeface="Consolas"/>
              </a:rPr>
              <a:t>&gt;&gt; {</a:t>
            </a:r>
          </a:p>
          <a:p>
            <a:pPr algn="l">
              <a:lnSpc>
                <a:spcPct val="115000"/>
              </a:lnSpc>
              <a:spcBef>
                <a:spcPts val="0"/>
              </a:spcBef>
              <a:spcAft>
                <a:spcPts val="0"/>
              </a:spcAft>
              <a:buNone/>
            </a:pPr>
            <a:r>
              <a:rPr lang="en-US" sz="1500" dirty="0">
                <a:solidFill>
                  <a:srgbClr val="94A3B8"/>
                </a:solidFill>
                <a:latin typeface="Consolas"/>
                <a:ea typeface="Consolas"/>
                <a:cs typeface="Consolas"/>
              </a:rPr>
              <a:t> 4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const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res</a:t>
            </a:r>
            <a:r>
              <a:rPr lang="en-US" sz="1500" dirty="0">
                <a:solidFill>
                  <a:srgbClr val="1E293B"/>
                </a:solidFill>
                <a:latin typeface="Consolas"/>
                <a:ea typeface="Consolas"/>
                <a:cs typeface="Consolas"/>
              </a:rPr>
              <a:t> = </a:t>
            </a:r>
            <a:r>
              <a:rPr lang="en-US" sz="1500" dirty="0" b="1">
                <a:solidFill>
                  <a:srgbClr val="9333EA"/>
                </a:solidFill>
                <a:latin typeface="Consolas"/>
                <a:ea typeface="Consolas"/>
                <a:cs typeface="Consolas"/>
              </a:rPr>
              <a:t>await</a:t>
            </a:r>
            <a:r>
              <a:rPr lang="en-US" sz="1500" dirty="0">
                <a:solidFill>
                  <a:srgbClr val="1E293B"/>
                </a:solidFill>
                <a:latin typeface="Consolas"/>
                <a:ea typeface="Consolas"/>
                <a:cs typeface="Consolas"/>
              </a:rPr>
              <a:t> </a:t>
            </a:r>
            <a:r>
              <a:rPr lang="en-US" sz="1500" dirty="0">
                <a:solidFill>
                  <a:srgbClr val="2563EB"/>
                </a:solidFill>
                <a:latin typeface="Consolas"/>
                <a:ea typeface="Consolas"/>
                <a:cs typeface="Consolas"/>
              </a:rPr>
              <a:t>fetch</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url</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 5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if</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res</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ok</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return</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ok</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false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err</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`HTTP ${res.status}`</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 6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try</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 7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const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value</a:t>
            </a:r>
            <a:r>
              <a:rPr lang="en-US" sz="1500" dirty="0">
                <a:solidFill>
                  <a:srgbClr val="1E293B"/>
                </a:solidFill>
                <a:latin typeface="Consolas"/>
                <a:ea typeface="Consolas"/>
                <a:cs typeface="Consolas"/>
              </a:rPr>
              <a:t> = (</a:t>
            </a:r>
            <a:r>
              <a:rPr lang="en-US" sz="1500" dirty="0" b="1">
                <a:solidFill>
                  <a:srgbClr val="9333EA"/>
                </a:solidFill>
                <a:latin typeface="Consolas"/>
                <a:ea typeface="Consolas"/>
                <a:cs typeface="Consolas"/>
              </a:rPr>
              <a:t>await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res</a:t>
            </a:r>
            <a:r>
              <a:rPr lang="en-US" sz="1500" dirty="0">
                <a:solidFill>
                  <a:srgbClr val="1E293B"/>
                </a:solidFill>
                <a:latin typeface="Consolas"/>
                <a:ea typeface="Consolas"/>
                <a:cs typeface="Consolas"/>
              </a:rPr>
              <a:t>.</a:t>
            </a:r>
            <a:r>
              <a:rPr lang="en-US" sz="1500" dirty="0">
                <a:solidFill>
                  <a:srgbClr val="2563EB"/>
                </a:solidFill>
                <a:latin typeface="Consolas"/>
                <a:ea typeface="Consolas"/>
                <a:cs typeface="Consolas"/>
              </a:rPr>
              <a:t>json</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as</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 8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return</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ok</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true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value</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 9  </a:t>
            </a:r>
            <a:r>
              <a:rPr lang="en-US" sz="1500" dirty="0">
                <a:solidFill>
                  <a:srgbClr val="1E293B"/>
                </a:solidFill>
                <a:latin typeface="Consolas"/>
                <a:ea typeface="Consolas"/>
                <a:cs typeface="Consolas"/>
              </a:rPr>
              <a:t>  } </a:t>
            </a:r>
            <a:r>
              <a:rPr lang="en-US" sz="1500" dirty="0" b="1">
                <a:solidFill>
                  <a:srgbClr val="9333EA"/>
                </a:solidFill>
                <a:latin typeface="Consolas"/>
                <a:ea typeface="Consolas"/>
                <a:cs typeface="Consolas"/>
              </a:rPr>
              <a:t>catch</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e</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10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return</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ok</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false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err</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String</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e</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11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12  </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13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14  </a:t>
            </a:r>
            <a:r>
              <a:rPr lang="en-US" sz="1500" dirty="0" b="1">
                <a:solidFill>
                  <a:srgbClr val="9333EA"/>
                </a:solidFill>
                <a:latin typeface="Consolas"/>
                <a:ea typeface="Consolas"/>
                <a:cs typeface="Consolas"/>
              </a:rPr>
              <a:t>const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r</a:t>
            </a:r>
            <a:r>
              <a:rPr lang="en-US" sz="1500" dirty="0">
                <a:solidFill>
                  <a:srgbClr val="1E293B"/>
                </a:solidFill>
                <a:latin typeface="Consolas"/>
                <a:ea typeface="Consolas"/>
                <a:cs typeface="Consolas"/>
              </a:rPr>
              <a:t> = </a:t>
            </a:r>
            <a:r>
              <a:rPr lang="en-US" sz="1500" dirty="0" b="1">
                <a:solidFill>
                  <a:srgbClr val="9333EA"/>
                </a:solidFill>
                <a:latin typeface="Consolas"/>
                <a:ea typeface="Consolas"/>
                <a:cs typeface="Consolas"/>
              </a:rPr>
              <a:t>await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fetchJson</a:t>
            </a:r>
            <a:r>
              <a:rPr lang="en-US" sz="1500" dirty="0">
                <a:solidFill>
                  <a:srgbClr val="1E293B"/>
                </a:solidFill>
                <a:latin typeface="Consolas"/>
                <a:ea typeface="Consolas"/>
                <a:cs typeface="Consolas"/>
              </a:rPr>
              <a:t>&lt;{ </a:t>
            </a:r>
            <a:r>
              <a:rPr lang="en-US" sz="1500" dirty="0">
                <a:solidFill>
                  <a:srgbClr val="1E293B"/>
                </a:solidFill>
                <a:latin typeface="Consolas"/>
                <a:ea typeface="Consolas"/>
                <a:cs typeface="Consolas"/>
              </a:rPr>
              <a:t>name</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string</a:t>
            </a:r>
            <a:r>
              <a:rPr lang="en-US" sz="1500" dirty="0">
                <a:solidFill>
                  <a:srgbClr val="1E293B"/>
                </a:solidFill>
                <a:latin typeface="Consolas"/>
                <a:ea typeface="Consolas"/>
                <a:cs typeface="Consolas"/>
              </a:rPr>
              <a:t> }&gt;(</a:t>
            </a:r>
            <a:r>
              <a:rPr lang="en-US" sz="1500" dirty="0">
                <a:solidFill>
                  <a:srgbClr val="16A34A"/>
                </a:solidFill>
                <a:latin typeface="Consolas"/>
                <a:ea typeface="Consolas"/>
                <a:cs typeface="Consolas"/>
              </a:rPr>
              <a:t>"/api/me"</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15  </a:t>
            </a:r>
            <a:r>
              <a:rPr lang="en-US" sz="1500" dirty="0">
                <a:solidFill>
                  <a:srgbClr val="1E293B"/>
                </a:solidFill>
                <a:latin typeface="Consolas"/>
                <a:ea typeface="Consolas"/>
                <a:cs typeface="Consolas"/>
              </a:rPr>
              <a:t>console</a:t>
            </a:r>
            <a:r>
              <a:rPr lang="en-US" sz="1500" dirty="0">
                <a:solidFill>
                  <a:srgbClr val="1E293B"/>
                </a:solidFill>
                <a:latin typeface="Consolas"/>
                <a:ea typeface="Consolas"/>
                <a:cs typeface="Consolas"/>
              </a:rPr>
              <a:t>.</a:t>
            </a:r>
            <a:r>
              <a:rPr lang="en-US" sz="1500" dirty="0">
                <a:solidFill>
                  <a:srgbClr val="2563EB"/>
                </a:solidFill>
                <a:latin typeface="Consolas"/>
                <a:ea typeface="Consolas"/>
                <a:cs typeface="Consolas"/>
              </a:rPr>
              <a:t>log</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r</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ok</a:t>
            </a:r>
            <a:r>
              <a:rPr lang="en-US" sz="1500" dirty="0">
                <a:solidFill>
                  <a:srgbClr val="1E293B"/>
                </a:solidFill>
                <a:latin typeface="Consolas"/>
                <a:ea typeface="Consolas"/>
                <a:cs typeface="Consolas"/>
              </a:rPr>
              <a:t> ? </a:t>
            </a:r>
            <a:r>
              <a:rPr lang="en-US" sz="1500" dirty="0">
                <a:solidFill>
                  <a:srgbClr val="16A34A"/>
                </a:solidFill>
                <a:latin typeface="Consolas"/>
                <a:ea typeface="Consolas"/>
                <a:cs typeface="Consolas"/>
              </a:rPr>
              <a:t>`hello ${r.value.name}`</a:t>
            </a:r>
            <a:r>
              <a:rPr lang="en-US" sz="1500" dirty="0">
                <a:solidFill>
                  <a:srgbClr val="1E293B"/>
                </a:solidFill>
                <a:latin typeface="Consolas"/>
                <a:ea typeface="Consolas"/>
                <a:cs typeface="Consolas"/>
              </a:rPr>
              <a:t> : </a:t>
            </a:r>
            <a:r>
              <a:rPr lang="en-US" sz="1500" dirty="0">
                <a:solidFill>
                  <a:srgbClr val="16A34A"/>
                </a:solidFill>
                <a:latin typeface="Consolas"/>
                <a:ea typeface="Consolas"/>
                <a:cs typeface="Consolas"/>
              </a:rPr>
              <a:t>`oops: ${r.err}`</a:t>
            </a:r>
            <a:r>
              <a:rPr lang="en-US" sz="1500" dirty="0">
                <a:solidFill>
                  <a:srgbClr val="1E293B"/>
                </a:solidFill>
                <a:latin typeface="Consolas"/>
                <a:ea typeface="Consolas"/>
                <a:cs typeface="Consolas"/>
              </a:rPr>
              <a:t>);</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116 / 136</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Code — Go</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CodeTitle103"/>
          <p:cNvSpPr/>
          <p:nvPr/>
        </p:nvSpPr>
        <p:spPr>
          <a:xfrm>
            <a:off x="533400" y="131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go</a:t>
            </a:r>
          </a:p>
        </p:txBody>
      </p:sp>
      <p:sp>
        <p:nvSpPr>
          <p:cNvPr id="104" name="CodeBox104"/>
          <p:cNvSpPr/>
          <p:nvPr/>
        </p:nvSpPr>
        <p:spPr>
          <a:xfrm>
            <a:off x="533400" y="1630000"/>
            <a:ext cx="11125200" cy="4728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 1  </a:t>
            </a:r>
            <a:r>
              <a:rPr lang="en-US" sz="1500" dirty="0" b="1">
                <a:solidFill>
                  <a:srgbClr val="9333EA"/>
                </a:solidFill>
                <a:latin typeface="Consolas"/>
                <a:ea typeface="Consolas"/>
                <a:cs typeface="Consolas"/>
              </a:rPr>
              <a:t>package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main</a:t>
            </a:r>
          </a:p>
          <a:p>
            <a:pPr algn="l">
              <a:lnSpc>
                <a:spcPct val="115000"/>
              </a:lnSpc>
              <a:spcBef>
                <a:spcPts val="0"/>
              </a:spcBef>
              <a:spcAft>
                <a:spcPts val="0"/>
              </a:spcAft>
              <a:buNone/>
            </a:pPr>
            <a:r>
              <a:rPr lang="en-US" sz="1500" dirty="0">
                <a:solidFill>
                  <a:srgbClr val="94A3B8"/>
                </a:solidFill>
                <a:latin typeface="Consolas"/>
                <a:ea typeface="Consolas"/>
                <a:cs typeface="Consolas"/>
              </a:rPr>
              <a:t> 2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 3  </a:t>
            </a:r>
            <a:r>
              <a:rPr lang="en-US" sz="1500" dirty="0" b="1">
                <a:solidFill>
                  <a:srgbClr val="9333EA"/>
                </a:solidFill>
                <a:latin typeface="Consolas"/>
                <a:ea typeface="Consolas"/>
                <a:cs typeface="Consolas"/>
              </a:rPr>
              <a:t>import</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 4  </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"fmt"</a:t>
            </a:r>
          </a:p>
          <a:p>
            <a:pPr algn="l">
              <a:lnSpc>
                <a:spcPct val="115000"/>
              </a:lnSpc>
              <a:spcBef>
                <a:spcPts val="0"/>
              </a:spcBef>
              <a:spcAft>
                <a:spcPts val="0"/>
              </a:spcAft>
              <a:buNone/>
            </a:pPr>
            <a:r>
              <a:rPr lang="en-US" sz="1500" dirty="0">
                <a:solidFill>
                  <a:srgbClr val="94A3B8"/>
                </a:solidFill>
                <a:latin typeface="Consolas"/>
                <a:ea typeface="Consolas"/>
                <a:cs typeface="Consolas"/>
              </a:rPr>
              <a:t> 5  </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"sync"</a:t>
            </a:r>
          </a:p>
          <a:p>
            <a:pPr algn="l">
              <a:lnSpc>
                <a:spcPct val="115000"/>
              </a:lnSpc>
              <a:spcBef>
                <a:spcPts val="0"/>
              </a:spcBef>
              <a:spcAft>
                <a:spcPts val="0"/>
              </a:spcAft>
              <a:buNone/>
            </a:pPr>
            <a:r>
              <a:rPr lang="en-US" sz="1500" dirty="0">
                <a:solidFill>
                  <a:srgbClr val="94A3B8"/>
                </a:solidFill>
                <a:latin typeface="Consolas"/>
                <a:ea typeface="Consolas"/>
                <a:cs typeface="Consolas"/>
              </a:rPr>
              <a:t> 6  </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 7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 8  </a:t>
            </a:r>
            <a:r>
              <a:rPr lang="en-US" sz="1500" dirty="0" b="1">
                <a:solidFill>
                  <a:srgbClr val="9333EA"/>
                </a:solidFill>
                <a:latin typeface="Consolas"/>
                <a:ea typeface="Consolas"/>
                <a:cs typeface="Consolas"/>
              </a:rPr>
              <a:t>func</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parallelMap</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U</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any</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items</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fn</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func</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U</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U</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 9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out</a:t>
            </a:r>
            <a:r>
              <a:rPr lang="en-US" sz="1500" dirty="0">
                <a:solidFill>
                  <a:srgbClr val="1E293B"/>
                </a:solidFill>
                <a:latin typeface="Consolas"/>
                <a:ea typeface="Consolas"/>
                <a:cs typeface="Consolas"/>
              </a:rPr>
              <a:t> := </a:t>
            </a:r>
            <a:r>
              <a:rPr lang="en-US" sz="1500" dirty="0">
                <a:solidFill>
                  <a:srgbClr val="2563EB"/>
                </a:solidFill>
                <a:latin typeface="Consolas"/>
                <a:ea typeface="Consolas"/>
                <a:cs typeface="Consolas"/>
              </a:rPr>
              <a:t>make</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U</a:t>
            </a:r>
            <a:r>
              <a:rPr lang="en-US" sz="1500" dirty="0">
                <a:solidFill>
                  <a:srgbClr val="1E293B"/>
                </a:solidFill>
                <a:latin typeface="Consolas"/>
                <a:ea typeface="Consolas"/>
                <a:cs typeface="Consolas"/>
              </a:rPr>
              <a:t>, </a:t>
            </a:r>
            <a:r>
              <a:rPr lang="en-US" sz="1500" dirty="0">
                <a:solidFill>
                  <a:srgbClr val="2563EB"/>
                </a:solidFill>
                <a:latin typeface="Consolas"/>
                <a:ea typeface="Consolas"/>
                <a:cs typeface="Consolas"/>
              </a:rPr>
              <a:t>len</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items</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10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var</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wg</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sync</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WaitGroup</a:t>
            </a:r>
          </a:p>
          <a:p>
            <a:pPr algn="l">
              <a:lnSpc>
                <a:spcPct val="115000"/>
              </a:lnSpc>
              <a:spcBef>
                <a:spcPts val="0"/>
              </a:spcBef>
              <a:spcAft>
                <a:spcPts val="0"/>
              </a:spcAft>
              <a:buNone/>
            </a:pPr>
            <a:r>
              <a:rPr lang="en-US" sz="1500" dirty="0">
                <a:solidFill>
                  <a:srgbClr val="94A3B8"/>
                </a:solidFill>
                <a:latin typeface="Consolas"/>
                <a:ea typeface="Consolas"/>
                <a:cs typeface="Consolas"/>
              </a:rPr>
              <a:t>11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for</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i</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item</a:t>
            </a:r>
            <a:r>
              <a:rPr lang="en-US" sz="1500" dirty="0">
                <a:solidFill>
                  <a:srgbClr val="1E293B"/>
                </a:solidFill>
                <a:latin typeface="Consolas"/>
                <a:ea typeface="Consolas"/>
                <a:cs typeface="Consolas"/>
              </a:rPr>
              <a:t> := </a:t>
            </a:r>
            <a:r>
              <a:rPr lang="en-US" sz="1500" dirty="0" b="1">
                <a:solidFill>
                  <a:srgbClr val="9333EA"/>
                </a:solidFill>
                <a:latin typeface="Consolas"/>
                <a:ea typeface="Consolas"/>
                <a:cs typeface="Consolas"/>
              </a:rPr>
              <a:t>range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items</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12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wg</a:t>
            </a:r>
            <a:r>
              <a:rPr lang="en-US" sz="1500" dirty="0">
                <a:solidFill>
                  <a:srgbClr val="1E293B"/>
                </a:solidFill>
                <a:latin typeface="Consolas"/>
                <a:ea typeface="Consolas"/>
                <a:cs typeface="Consolas"/>
              </a:rPr>
              <a:t>.</a:t>
            </a:r>
            <a:r>
              <a:rPr lang="en-US" sz="1500" dirty="0">
                <a:solidFill>
                  <a:srgbClr val="2563EB"/>
                </a:solidFill>
                <a:latin typeface="Consolas"/>
                <a:ea typeface="Consolas"/>
                <a:cs typeface="Consolas"/>
              </a:rPr>
              <a:t>Add</a:t>
            </a:r>
            <a:r>
              <a:rPr lang="en-US" sz="1500" dirty="0">
                <a:solidFill>
                  <a:srgbClr val="1E293B"/>
                </a:solidFill>
                <a:latin typeface="Consolas"/>
                <a:ea typeface="Consolas"/>
                <a:cs typeface="Consolas"/>
              </a:rPr>
              <a:t>(</a:t>
            </a:r>
            <a:r>
              <a:rPr lang="en-US" sz="1500" dirty="0">
                <a:solidFill>
                  <a:srgbClr val="C2410C"/>
                </a:solidFill>
                <a:latin typeface="Consolas"/>
                <a:ea typeface="Consolas"/>
                <a:cs typeface="Consolas"/>
              </a:rPr>
              <a:t>1</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13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go</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func</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i</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int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item</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14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defer</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wg</a:t>
            </a:r>
            <a:r>
              <a:rPr lang="en-US" sz="1500" dirty="0">
                <a:solidFill>
                  <a:srgbClr val="1E293B"/>
                </a:solidFill>
                <a:latin typeface="Consolas"/>
                <a:ea typeface="Consolas"/>
                <a:cs typeface="Consolas"/>
              </a:rPr>
              <a:t>.</a:t>
            </a:r>
            <a:r>
              <a:rPr lang="en-US" sz="1500" dirty="0">
                <a:solidFill>
                  <a:srgbClr val="2563EB"/>
                </a:solidFill>
                <a:latin typeface="Consolas"/>
                <a:ea typeface="Consolas"/>
                <a:cs typeface="Consolas"/>
              </a:rPr>
              <a:t>Done</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15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out</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i</a:t>
            </a:r>
            <a:r>
              <a:rPr lang="en-US" sz="1500" dirty="0">
                <a:solidFill>
                  <a:srgbClr val="1E293B"/>
                </a:solidFill>
                <a:latin typeface="Consolas"/>
                <a:ea typeface="Consolas"/>
                <a:cs typeface="Consolas"/>
              </a:rPr>
              <a:t>] = </a:t>
            </a:r>
            <a:r>
              <a:rPr lang="en-US" sz="1500" dirty="0">
                <a:solidFill>
                  <a:srgbClr val="2563EB"/>
                </a:solidFill>
                <a:latin typeface="Consolas"/>
                <a:ea typeface="Consolas"/>
                <a:cs typeface="Consolas"/>
              </a:rPr>
              <a:t>fn</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item</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16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i</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item</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17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18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wg</a:t>
            </a:r>
            <a:r>
              <a:rPr lang="en-US" sz="1500" dirty="0">
                <a:solidFill>
                  <a:srgbClr val="1E293B"/>
                </a:solidFill>
                <a:latin typeface="Consolas"/>
                <a:ea typeface="Consolas"/>
                <a:cs typeface="Consolas"/>
              </a:rPr>
              <a:t>.</a:t>
            </a:r>
            <a:r>
              <a:rPr lang="en-US" sz="1500" dirty="0">
                <a:solidFill>
                  <a:srgbClr val="2563EB"/>
                </a:solidFill>
                <a:latin typeface="Consolas"/>
                <a:ea typeface="Consolas"/>
                <a:cs typeface="Consolas"/>
              </a:rPr>
              <a:t>Wait</a:t>
            </a:r>
            <a:r>
              <a:rPr lang="en-US" sz="1500" dirty="0">
                <a:solidFill>
                  <a:srgbClr val="1E293B"/>
                </a:solidFill>
                <a:latin typeface="Consolas"/>
                <a:ea typeface="Consolas"/>
                <a:cs typeface="Consolas"/>
              </a:rPr>
              <a:t>()</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117 / 136</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Code — Go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CodeTitle103"/>
          <p:cNvSpPr/>
          <p:nvPr/>
        </p:nvSpPr>
        <p:spPr>
          <a:xfrm>
            <a:off x="533400" y="131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go</a:t>
            </a:r>
          </a:p>
        </p:txBody>
      </p:sp>
      <p:sp>
        <p:nvSpPr>
          <p:cNvPr id="104" name="CodeBox104"/>
          <p:cNvSpPr/>
          <p:nvPr/>
        </p:nvSpPr>
        <p:spPr>
          <a:xfrm>
            <a:off x="533400" y="1630000"/>
            <a:ext cx="11125200" cy="228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1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return</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out</a:t>
            </a:r>
          </a:p>
          <a:p>
            <a:pPr algn="l">
              <a:lnSpc>
                <a:spcPct val="115000"/>
              </a:lnSpc>
              <a:spcBef>
                <a:spcPts val="0"/>
              </a:spcBef>
              <a:spcAft>
                <a:spcPts val="0"/>
              </a:spcAft>
              <a:buNone/>
            </a:pPr>
            <a:r>
              <a:rPr lang="en-US" sz="1500" dirty="0">
                <a:solidFill>
                  <a:srgbClr val="94A3B8"/>
                </a:solidFill>
                <a:latin typeface="Consolas"/>
                <a:ea typeface="Consolas"/>
                <a:cs typeface="Consolas"/>
              </a:rPr>
              <a:t>2  </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3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4  </a:t>
            </a:r>
            <a:r>
              <a:rPr lang="en-US" sz="1500" dirty="0" b="1">
                <a:solidFill>
                  <a:srgbClr val="9333EA"/>
                </a:solidFill>
                <a:latin typeface="Consolas"/>
                <a:ea typeface="Consolas"/>
                <a:cs typeface="Consolas"/>
              </a:rPr>
              <a:t>func</a:t>
            </a:r>
            <a:r>
              <a:rPr lang="en-US" sz="1500" dirty="0">
                <a:solidFill>
                  <a:srgbClr val="1E293B"/>
                </a:solidFill>
                <a:latin typeface="Consolas"/>
                <a:ea typeface="Consolas"/>
                <a:cs typeface="Consolas"/>
              </a:rPr>
              <a:t> </a:t>
            </a:r>
            <a:r>
              <a:rPr lang="en-US" sz="1500" dirty="0">
                <a:solidFill>
                  <a:srgbClr val="2563EB"/>
                </a:solidFill>
                <a:latin typeface="Consolas"/>
                <a:ea typeface="Consolas"/>
                <a:cs typeface="Consolas"/>
              </a:rPr>
              <a:t>main</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5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squared</a:t>
            </a:r>
            <a:r>
              <a:rPr lang="en-US" sz="1500" dirty="0">
                <a:solidFill>
                  <a:srgbClr val="1E293B"/>
                </a:solidFill>
                <a:latin typeface="Consolas"/>
                <a:ea typeface="Consolas"/>
                <a:cs typeface="Consolas"/>
              </a:rPr>
              <a:t> := </a:t>
            </a:r>
            <a:r>
              <a:rPr lang="en-US" sz="1500" dirty="0">
                <a:solidFill>
                  <a:srgbClr val="2563EB"/>
                </a:solidFill>
                <a:latin typeface="Consolas"/>
                <a:ea typeface="Consolas"/>
                <a:cs typeface="Consolas"/>
              </a:rPr>
              <a:t>parallelMap</a:t>
            </a:r>
            <a:r>
              <a:rPr lang="en-US" sz="1500" dirty="0">
                <a:solidFill>
                  <a:srgbClr val="1E293B"/>
                </a:solidFill>
                <a:latin typeface="Consolas"/>
                <a:ea typeface="Consolas"/>
                <a:cs typeface="Consolas"/>
              </a:rPr>
              <a:t>([]</a:t>
            </a:r>
            <a:r>
              <a:rPr lang="en-US" sz="1500" dirty="0">
                <a:solidFill>
                  <a:srgbClr val="0891B2"/>
                </a:solidFill>
                <a:latin typeface="Consolas"/>
                <a:ea typeface="Consolas"/>
                <a:cs typeface="Consolas"/>
              </a:rPr>
              <a:t>int</a:t>
            </a:r>
            <a:r>
              <a:rPr lang="en-US" sz="1500" dirty="0">
                <a:solidFill>
                  <a:srgbClr val="1E293B"/>
                </a:solidFill>
                <a:latin typeface="Consolas"/>
                <a:ea typeface="Consolas"/>
                <a:cs typeface="Consolas"/>
              </a:rPr>
              <a:t>{</a:t>
            </a:r>
            <a:r>
              <a:rPr lang="en-US" sz="1500" dirty="0">
                <a:solidFill>
                  <a:srgbClr val="C2410C"/>
                </a:solidFill>
                <a:latin typeface="Consolas"/>
                <a:ea typeface="Consolas"/>
                <a:cs typeface="Consolas"/>
              </a:rPr>
              <a:t>1</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2</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3</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4</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func</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n</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int</a:t>
            </a:r>
            <a:r>
              <a:rPr lang="en-US" sz="1500" dirty="0">
                <a:solidFill>
                  <a:srgbClr val="1E293B"/>
                </a:solidFill>
                <a:latin typeface="Consolas"/>
                <a:ea typeface="Consolas"/>
                <a:cs typeface="Consolas"/>
              </a:rPr>
              <a:t>) </a:t>
            </a:r>
            <a:r>
              <a:rPr lang="en-US" sz="1500" dirty="0">
                <a:solidFill>
                  <a:srgbClr val="0891B2"/>
                </a:solidFill>
                <a:latin typeface="Consolas"/>
                <a:ea typeface="Consolas"/>
                <a:cs typeface="Consolas"/>
              </a:rPr>
              <a:t>int</a:t>
            </a:r>
            <a:r>
              <a:rPr lang="en-US" sz="1500" dirty="0">
                <a:solidFill>
                  <a:srgbClr val="1E293B"/>
                </a:solidFill>
                <a:latin typeface="Consolas"/>
                <a:ea typeface="Consolas"/>
                <a:cs typeface="Consolas"/>
              </a:rPr>
              <a:t> { </a:t>
            </a:r>
            <a:r>
              <a:rPr lang="en-US" sz="1500" dirty="0" b="1">
                <a:solidFill>
                  <a:srgbClr val="9333EA"/>
                </a:solidFill>
                <a:latin typeface="Consolas"/>
                <a:ea typeface="Consolas"/>
                <a:cs typeface="Consolas"/>
              </a:rPr>
              <a:t>return</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n</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n</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6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fmt</a:t>
            </a:r>
            <a:r>
              <a:rPr lang="en-US" sz="1500" dirty="0">
                <a:solidFill>
                  <a:srgbClr val="1E293B"/>
                </a:solidFill>
                <a:latin typeface="Consolas"/>
                <a:ea typeface="Consolas"/>
                <a:cs typeface="Consolas"/>
              </a:rPr>
              <a:t>.</a:t>
            </a:r>
            <a:r>
              <a:rPr lang="en-US" sz="1500" dirty="0">
                <a:solidFill>
                  <a:srgbClr val="2563EB"/>
                </a:solidFill>
                <a:latin typeface="Consolas"/>
                <a:ea typeface="Consolas"/>
                <a:cs typeface="Consolas"/>
              </a:rPr>
              <a:t>Println</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squared</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7  </a:t>
            </a:r>
            <a:r>
              <a:rPr lang="en-US" sz="1500" dirty="0">
                <a:solidFill>
                  <a:srgbClr val="1E293B"/>
                </a:solidFill>
                <a:latin typeface="Consolas"/>
                <a:ea typeface="Consolas"/>
                <a:cs typeface="Consolas"/>
              </a:rPr>
              <a:t>}</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118 / 136</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Code — SQL</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CodeTitle103"/>
          <p:cNvSpPr/>
          <p:nvPr/>
        </p:nvSpPr>
        <p:spPr>
          <a:xfrm>
            <a:off x="533400" y="131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sql</a:t>
            </a:r>
          </a:p>
        </p:txBody>
      </p:sp>
      <p:sp>
        <p:nvSpPr>
          <p:cNvPr id="104" name="CodeBox104"/>
          <p:cNvSpPr/>
          <p:nvPr/>
        </p:nvSpPr>
        <p:spPr>
          <a:xfrm>
            <a:off x="533400" y="1630000"/>
            <a:ext cx="11125200" cy="4728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 1  </a:t>
            </a:r>
            <a:r>
              <a:rPr lang="en-US" sz="1500" dirty="0" b="1">
                <a:solidFill>
                  <a:srgbClr val="9333EA"/>
                </a:solidFill>
                <a:latin typeface="Consolas"/>
                <a:ea typeface="Consolas"/>
                <a:cs typeface="Consolas"/>
              </a:rPr>
              <a:t>WITH</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monthly_revenue</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AS</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 2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SELECT</a:t>
            </a:r>
          </a:p>
          <a:p>
            <a:pPr algn="l">
              <a:lnSpc>
                <a:spcPct val="115000"/>
              </a:lnSpc>
              <a:spcBef>
                <a:spcPts val="0"/>
              </a:spcBef>
              <a:spcAft>
                <a:spcPts val="0"/>
              </a:spcAft>
              <a:buNone/>
            </a:pPr>
            <a:r>
              <a:rPr lang="en-US" sz="1500" dirty="0">
                <a:solidFill>
                  <a:srgbClr val="94A3B8"/>
                </a:solidFill>
                <a:latin typeface="Consolas"/>
                <a:ea typeface="Consolas"/>
                <a:cs typeface="Consolas"/>
              </a:rPr>
              <a:t> 3  </a:t>
            </a:r>
            <a:r>
              <a:rPr lang="en-US" sz="1500" dirty="0">
                <a:solidFill>
                  <a:srgbClr val="1E293B"/>
                </a:solidFill>
                <a:latin typeface="Consolas"/>
                <a:ea typeface="Consolas"/>
                <a:cs typeface="Consolas"/>
              </a:rPr>
              <a:t>    </a:t>
            </a:r>
            <a:r>
              <a:rPr lang="en-US" sz="1500" dirty="0">
                <a:solidFill>
                  <a:srgbClr val="2563EB"/>
                </a:solidFill>
                <a:latin typeface="Consolas"/>
                <a:ea typeface="Consolas"/>
                <a:cs typeface="Consolas"/>
              </a:rPr>
              <a:t>DATE_TRUNC</a:t>
            </a:r>
            <a:r>
              <a:rPr lang="en-US" sz="1500" dirty="0">
                <a:solidFill>
                  <a:srgbClr val="1E293B"/>
                </a:solidFill>
                <a:latin typeface="Consolas"/>
                <a:ea typeface="Consolas"/>
                <a:cs typeface="Consolas"/>
              </a:rPr>
              <a:t>(</a:t>
            </a:r>
            <a:r>
              <a:rPr lang="en-US" sz="1500" dirty="0">
                <a:solidFill>
                  <a:srgbClr val="16A34A"/>
                </a:solidFill>
                <a:latin typeface="Consolas"/>
                <a:ea typeface="Consolas"/>
                <a:cs typeface="Consolas"/>
              </a:rPr>
              <a:t>'month'</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order_date</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AS</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month</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 4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SUM</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amount</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AS</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revenue</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 5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COUNT</a:t>
            </a:r>
            <a:r>
              <a:rPr lang="en-US" sz="1500" dirty="0">
                <a:solidFill>
                  <a:srgbClr val="1E293B"/>
                </a:solidFill>
                <a:latin typeface="Consolas"/>
                <a:ea typeface="Consolas"/>
                <a:cs typeface="Consolas"/>
              </a:rPr>
              <a:t>(</a:t>
            </a:r>
            <a:r>
              <a:rPr lang="en-US" sz="1500" dirty="0" b="1">
                <a:solidFill>
                  <a:srgbClr val="9333EA"/>
                </a:solidFill>
                <a:latin typeface="Consolas"/>
                <a:ea typeface="Consolas"/>
                <a:cs typeface="Consolas"/>
              </a:rPr>
              <a:t>DISTINCT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customer_id</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AS</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customers</a:t>
            </a:r>
          </a:p>
          <a:p>
            <a:pPr algn="l">
              <a:lnSpc>
                <a:spcPct val="115000"/>
              </a:lnSpc>
              <a:spcBef>
                <a:spcPts val="0"/>
              </a:spcBef>
              <a:spcAft>
                <a:spcPts val="0"/>
              </a:spcAft>
              <a:buNone/>
            </a:pPr>
            <a:r>
              <a:rPr lang="en-US" sz="1500" dirty="0">
                <a:solidFill>
                  <a:srgbClr val="94A3B8"/>
                </a:solidFill>
                <a:latin typeface="Consolas"/>
                <a:ea typeface="Consolas"/>
                <a:cs typeface="Consolas"/>
              </a:rPr>
              <a:t> 6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FROM</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orders</a:t>
            </a:r>
          </a:p>
          <a:p>
            <a:pPr algn="l">
              <a:lnSpc>
                <a:spcPct val="115000"/>
              </a:lnSpc>
              <a:spcBef>
                <a:spcPts val="0"/>
              </a:spcBef>
              <a:spcAft>
                <a:spcPts val="0"/>
              </a:spcAft>
              <a:buNone/>
            </a:pPr>
            <a:r>
              <a:rPr lang="en-US" sz="1500" dirty="0">
                <a:solidFill>
                  <a:srgbClr val="94A3B8"/>
                </a:solidFill>
                <a:latin typeface="Consolas"/>
                <a:ea typeface="Consolas"/>
                <a:cs typeface="Consolas"/>
              </a:rPr>
              <a:t> 7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WHERE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order_date</a:t>
            </a:r>
            <a:r>
              <a:rPr lang="en-US" sz="1500" dirty="0">
                <a:solidFill>
                  <a:srgbClr val="1E293B"/>
                </a:solidFill>
                <a:latin typeface="Consolas"/>
                <a:ea typeface="Consolas"/>
                <a:cs typeface="Consolas"/>
              </a:rPr>
              <a:t> &gt;= </a:t>
            </a:r>
            <a:r>
              <a:rPr lang="en-US" sz="1500" dirty="0">
                <a:solidFill>
                  <a:srgbClr val="2563EB"/>
                </a:solidFill>
                <a:latin typeface="Consolas"/>
                <a:ea typeface="Consolas"/>
                <a:cs typeface="Consolas"/>
              </a:rPr>
              <a:t>NOW</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INTERVAL</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'12 months'</a:t>
            </a:r>
          </a:p>
          <a:p>
            <a:pPr algn="l">
              <a:lnSpc>
                <a:spcPct val="115000"/>
              </a:lnSpc>
              <a:spcBef>
                <a:spcPts val="0"/>
              </a:spcBef>
              <a:spcAft>
                <a:spcPts val="0"/>
              </a:spcAft>
              <a:buNone/>
            </a:pPr>
            <a:r>
              <a:rPr lang="en-US" sz="1500" dirty="0">
                <a:solidFill>
                  <a:srgbClr val="94A3B8"/>
                </a:solidFill>
                <a:latin typeface="Consolas"/>
                <a:ea typeface="Consolas"/>
                <a:cs typeface="Consolas"/>
              </a:rPr>
              <a:t> 8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GROUP</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BY</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1</a:t>
            </a:r>
          </a:p>
          <a:p>
            <a:pPr algn="l">
              <a:lnSpc>
                <a:spcPct val="115000"/>
              </a:lnSpc>
              <a:spcBef>
                <a:spcPts val="0"/>
              </a:spcBef>
              <a:spcAft>
                <a:spcPts val="0"/>
              </a:spcAft>
              <a:buNone/>
            </a:pPr>
            <a:r>
              <a:rPr lang="en-US" sz="1500" dirty="0">
                <a:solidFill>
                  <a:srgbClr val="94A3B8"/>
                </a:solidFill>
                <a:latin typeface="Consolas"/>
                <a:ea typeface="Consolas"/>
                <a:cs typeface="Consolas"/>
              </a:rPr>
              <a:t> 9  </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10  </a:t>
            </a:r>
            <a:r>
              <a:rPr lang="en-US" sz="1500" dirty="0" b="1">
                <a:solidFill>
                  <a:srgbClr val="9333EA"/>
                </a:solidFill>
                <a:latin typeface="Consolas"/>
                <a:ea typeface="Consolas"/>
                <a:cs typeface="Consolas"/>
              </a:rPr>
              <a:t>SELECT</a:t>
            </a:r>
          </a:p>
          <a:p>
            <a:pPr algn="l">
              <a:lnSpc>
                <a:spcPct val="115000"/>
              </a:lnSpc>
              <a:spcBef>
                <a:spcPts val="0"/>
              </a:spcBef>
              <a:spcAft>
                <a:spcPts val="0"/>
              </a:spcAft>
              <a:buNone/>
            </a:pPr>
            <a:r>
              <a:rPr lang="en-US" sz="1500" dirty="0">
                <a:solidFill>
                  <a:srgbClr val="94A3B8"/>
                </a:solidFill>
                <a:latin typeface="Consolas"/>
                <a:ea typeface="Consolas"/>
                <a:cs typeface="Consolas"/>
              </a:rPr>
              <a:t>11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month</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12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revenue</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13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customers</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14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revenue</a:t>
            </a:r>
            <a:r>
              <a:rPr lang="en-US" sz="1500" dirty="0">
                <a:solidFill>
                  <a:srgbClr val="1E293B"/>
                </a:solidFill>
                <a:latin typeface="Consolas"/>
                <a:ea typeface="Consolas"/>
                <a:cs typeface="Consolas"/>
              </a:rPr>
              <a:t>::</a:t>
            </a:r>
            <a:r>
              <a:rPr lang="en-US" sz="1500" dirty="0">
                <a:solidFill>
                  <a:srgbClr val="0891B2"/>
                </a:solidFill>
                <a:latin typeface="Consolas"/>
                <a:ea typeface="Consolas"/>
                <a:cs typeface="Consolas"/>
              </a:rPr>
              <a:t>numeric</a:t>
            </a:r>
            <a:r>
              <a:rPr lang="en-US" sz="1500" dirty="0">
                <a:solidFill>
                  <a:srgbClr val="1E293B"/>
                </a:solidFill>
                <a:latin typeface="Consolas"/>
                <a:ea typeface="Consolas"/>
                <a:cs typeface="Consolas"/>
              </a:rPr>
              <a:t> / </a:t>
            </a:r>
            <a:r>
              <a:rPr lang="en-US" sz="1500" dirty="0">
                <a:solidFill>
                  <a:srgbClr val="2563EB"/>
                </a:solidFill>
                <a:latin typeface="Consolas"/>
                <a:ea typeface="Consolas"/>
                <a:cs typeface="Consolas"/>
              </a:rPr>
              <a:t>NULLIF</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customers</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0</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AS</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arpu</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15  </a:t>
            </a:r>
            <a:r>
              <a:rPr lang="en-US" sz="1500" dirty="0">
                <a:solidFill>
                  <a:srgbClr val="1E293B"/>
                </a:solidFill>
                <a:latin typeface="Consolas"/>
                <a:ea typeface="Consolas"/>
                <a:cs typeface="Consolas"/>
              </a:rPr>
              <a:t>  </a:t>
            </a:r>
            <a:r>
              <a:rPr lang="en-US" sz="1500" dirty="0">
                <a:solidFill>
                  <a:srgbClr val="2563EB"/>
                </a:solidFill>
                <a:latin typeface="Consolas"/>
                <a:ea typeface="Consolas"/>
                <a:cs typeface="Consolas"/>
              </a:rPr>
              <a:t>LAG</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revenue</a:t>
            </a:r>
            <a:r>
              <a:rPr lang="en-US" sz="1500" dirty="0">
                <a:solidFill>
                  <a:srgbClr val="1E293B"/>
                </a:solidFill>
                <a:latin typeface="Consolas"/>
                <a:ea typeface="Consolas"/>
                <a:cs typeface="Consolas"/>
              </a:rPr>
              <a:t>) </a:t>
            </a:r>
            <a:r>
              <a:rPr lang="en-US" sz="1500" dirty="0">
                <a:solidFill>
                  <a:srgbClr val="2563EB"/>
                </a:solidFill>
                <a:latin typeface="Consolas"/>
                <a:ea typeface="Consolas"/>
                <a:cs typeface="Consolas"/>
              </a:rPr>
              <a:t>OVER</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ORDER</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BY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month</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AS</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prev_month</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16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revenue</a:t>
            </a:r>
            <a:r>
              <a:rPr lang="en-US" sz="1500" dirty="0">
                <a:solidFill>
                  <a:srgbClr val="1E293B"/>
                </a:solidFill>
                <a:latin typeface="Consolas"/>
                <a:ea typeface="Consolas"/>
                <a:cs typeface="Consolas"/>
              </a:rPr>
              <a:t> - </a:t>
            </a:r>
            <a:r>
              <a:rPr lang="en-US" sz="1500" dirty="0">
                <a:solidFill>
                  <a:srgbClr val="2563EB"/>
                </a:solidFill>
                <a:latin typeface="Consolas"/>
                <a:ea typeface="Consolas"/>
                <a:cs typeface="Consolas"/>
              </a:rPr>
              <a:t>LAG</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revenue</a:t>
            </a:r>
            <a:r>
              <a:rPr lang="en-US" sz="1500" dirty="0">
                <a:solidFill>
                  <a:srgbClr val="1E293B"/>
                </a:solidFill>
                <a:latin typeface="Consolas"/>
                <a:ea typeface="Consolas"/>
                <a:cs typeface="Consolas"/>
              </a:rPr>
              <a:t>) </a:t>
            </a:r>
            <a:r>
              <a:rPr lang="en-US" sz="1500" dirty="0">
                <a:solidFill>
                  <a:srgbClr val="2563EB"/>
                </a:solidFill>
                <a:latin typeface="Consolas"/>
                <a:ea typeface="Consolas"/>
                <a:cs typeface="Consolas"/>
              </a:rPr>
              <a:t>OVER</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ORDER</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BY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month</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AS</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delta</a:t>
            </a:r>
          </a:p>
          <a:p>
            <a:pPr algn="l">
              <a:lnSpc>
                <a:spcPct val="115000"/>
              </a:lnSpc>
              <a:spcBef>
                <a:spcPts val="0"/>
              </a:spcBef>
              <a:spcAft>
                <a:spcPts val="0"/>
              </a:spcAft>
              <a:buNone/>
            </a:pPr>
            <a:r>
              <a:rPr lang="en-US" sz="1500" dirty="0">
                <a:solidFill>
                  <a:srgbClr val="94A3B8"/>
                </a:solidFill>
                <a:latin typeface="Consolas"/>
                <a:ea typeface="Consolas"/>
                <a:cs typeface="Consolas"/>
              </a:rPr>
              <a:t>17  </a:t>
            </a:r>
            <a:r>
              <a:rPr lang="en-US" sz="1500" dirty="0" b="1">
                <a:solidFill>
                  <a:srgbClr val="9333EA"/>
                </a:solidFill>
                <a:latin typeface="Consolas"/>
                <a:ea typeface="Consolas"/>
                <a:cs typeface="Consolas"/>
              </a:rPr>
              <a:t>FROM</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monthly_revenue</a:t>
            </a:r>
          </a:p>
          <a:p>
            <a:pPr algn="l">
              <a:lnSpc>
                <a:spcPct val="115000"/>
              </a:lnSpc>
              <a:spcBef>
                <a:spcPts val="0"/>
              </a:spcBef>
              <a:spcAft>
                <a:spcPts val="0"/>
              </a:spcAft>
              <a:buNone/>
            </a:pPr>
            <a:r>
              <a:rPr lang="en-US" sz="1500" dirty="0">
                <a:solidFill>
                  <a:srgbClr val="94A3B8"/>
                </a:solidFill>
                <a:latin typeface="Consolas"/>
                <a:ea typeface="Consolas"/>
                <a:cs typeface="Consolas"/>
              </a:rPr>
              <a:t>18  </a:t>
            </a:r>
            <a:r>
              <a:rPr lang="en-US" sz="1500" dirty="0" b="1">
                <a:solidFill>
                  <a:srgbClr val="9333EA"/>
                </a:solidFill>
                <a:latin typeface="Consolas"/>
                <a:ea typeface="Consolas"/>
                <a:cs typeface="Consolas"/>
              </a:rPr>
              <a:t>ORDER</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BY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month</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DESC</a:t>
            </a:r>
            <a:r>
              <a:rPr lang="en-US" sz="1500" dirty="0">
                <a:solidFill>
                  <a:srgbClr val="1E293B"/>
                </a:solidFill>
                <a:latin typeface="Consolas"/>
                <a:ea typeface="Consolas"/>
                <a:cs typeface="Consolas"/>
              </a:rPr>
              <a:t>;</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119 / 136</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Lists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485384"/>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Nested up to nine levels. Numbered and bulleted lists are independent.</a:t>
            </a:r>
          </a:p>
        </p:txBody>
      </p:sp>
      <p:sp>
        <p:nvSpPr>
          <p:cNvPr id="104" name="List104"/>
          <p:cNvSpPr txBox="1"/>
          <p:nvPr/>
        </p:nvSpPr>
        <p:spPr>
          <a:xfrm>
            <a:off x="533400" y="1875384"/>
            <a:ext cx="11125200" cy="2782872"/>
          </a:xfrm>
          <a:prstGeom prst="rect">
            <a:avLst/>
          </a:prstGeom>
          <a:noFill/>
        </p:spPr>
        <p:txBody>
          <a:bodyPr wrap="square" lIns="0" tIns="0" rIns="0" bIns="0" anchor="t">
            <a:noAutofit/>
          </a:bodyPr>
          <a:lstStyle/>
          <a:p>
            <a:pPr marL="228600" indent="-228600" lvl="0" algn="l">
              <a:buClr>
                <a:srgbClr val="0EA5E9"/>
              </a:buClr>
              <a:buFont typeface="Arial"/>
              <a:buChar char="●"/>
            </a:pPr>
            <a:r>
              <a:rPr lang="en-US" sz="1800" dirty="0">
                <a:solidFill>
                  <a:srgbClr val="334155"/>
                </a:solidFill>
                <a:latin typeface="Calibri"/>
                <a:ea typeface="Calibri"/>
                <a:cs typeface="Calibri"/>
              </a:rPr>
              <a:t>First level item</a:t>
            </a:r>
          </a:p>
          <a:p>
            <a:pPr marL="228600" indent="-228600" lvl="0" algn="l">
              <a:buClr>
                <a:srgbClr val="0EA5E9"/>
              </a:buClr>
              <a:buFont typeface="Arial"/>
              <a:buChar char="●"/>
            </a:pPr>
            <a:r>
              <a:rPr lang="en-US" sz="1800" dirty="0">
                <a:solidFill>
                  <a:srgbClr val="334155"/>
                </a:solidFill>
                <a:latin typeface="Calibri"/>
                <a:ea typeface="Calibri"/>
                <a:cs typeface="Calibri"/>
              </a:rPr>
              <a:t>Second top-level item</a:t>
            </a:r>
          </a:p>
          <a:p>
            <a:pPr marL="514350" indent="-228600" lvl="1" algn="l">
              <a:buClr>
                <a:srgbClr val="0EA5E9"/>
              </a:buClr>
              <a:buFont typeface="Arial"/>
              <a:buChar char="○"/>
            </a:pPr>
            <a:r>
              <a:rPr lang="en-US" sz="1800" dirty="0">
                <a:solidFill>
                  <a:srgbClr val="334155"/>
                </a:solidFill>
                <a:latin typeface="Calibri"/>
                <a:ea typeface="Calibri"/>
                <a:cs typeface="Calibri"/>
              </a:rPr>
              <a:t>Nested item</a:t>
            </a:r>
          </a:p>
          <a:p>
            <a:pPr marL="514350" indent="-228600" lvl="1" algn="l">
              <a:buClr>
                <a:srgbClr val="0EA5E9"/>
              </a:buClr>
              <a:buFont typeface="Arial"/>
              <a:buChar char="○"/>
            </a:pPr>
            <a:r>
              <a:rPr lang="en-US" sz="1800" dirty="0">
                <a:solidFill>
                  <a:srgbClr val="334155"/>
                </a:solidFill>
                <a:latin typeface="Calibri"/>
                <a:ea typeface="Calibri"/>
                <a:cs typeface="Calibri"/>
              </a:rPr>
              <a:t>Another nested item</a:t>
            </a:r>
          </a:p>
          <a:p>
            <a:pPr marL="800100" indent="-228600" lvl="2" algn="l">
              <a:buClr>
                <a:srgbClr val="0EA5E9"/>
              </a:buClr>
              <a:buFont typeface="Arial"/>
              <a:buChar char="▪"/>
            </a:pPr>
            <a:r>
              <a:rPr lang="en-US" sz="1800" dirty="0">
                <a:solidFill>
                  <a:srgbClr val="334155"/>
                </a:solidFill>
                <a:latin typeface="Calibri"/>
                <a:ea typeface="Calibri"/>
                <a:cs typeface="Calibri"/>
              </a:rPr>
              <a:t>Triple-nested</a:t>
            </a:r>
          </a:p>
          <a:p>
            <a:pPr marL="228600" indent="-228600" lvl="0" algn="l">
              <a:buClr>
                <a:srgbClr val="0EA5E9"/>
              </a:buClr>
              <a:buFont typeface="Arial"/>
              <a:buChar char="●"/>
            </a:pPr>
            <a:r>
              <a:rPr lang="en-US" sz="1800" dirty="0">
                <a:solidFill>
                  <a:srgbClr val="334155"/>
                </a:solidFill>
                <a:latin typeface="Calibri"/>
                <a:ea typeface="Calibri"/>
                <a:cs typeface="Calibri"/>
              </a:rPr>
              <a:t>Back to level 1</a:t>
            </a:r>
          </a:p>
        </p:txBody>
      </p:sp>
      <p:sp>
        <p:nvSpPr>
          <p:cNvPr id="105" name="CodeTitle105"/>
          <p:cNvSpPr/>
          <p:nvPr/>
        </p:nvSpPr>
        <p:spPr>
          <a:xfrm>
            <a:off x="533400" y="4738256"/>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markdown</a:t>
            </a:r>
          </a:p>
        </p:txBody>
      </p:sp>
      <p:sp>
        <p:nvSpPr>
          <p:cNvPr id="106" name="CodeBox106"/>
          <p:cNvSpPr/>
          <p:nvPr/>
        </p:nvSpPr>
        <p:spPr>
          <a:xfrm>
            <a:off x="533400" y="5058256"/>
            <a:ext cx="11125200" cy="1330307"/>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1. Step one</a:t>
            </a:r>
          </a:p>
          <a:p>
            <a:pPr algn="l">
              <a:lnSpc>
                <a:spcPct val="115000"/>
              </a:lnSpc>
              <a:spcBef>
                <a:spcPts val="0"/>
              </a:spcBef>
              <a:spcAft>
                <a:spcPts val="0"/>
              </a:spcAft>
              <a:buNone/>
            </a:pPr>
            <a:r>
              <a:rPr lang="en-US" sz="1500" dirty="0">
                <a:solidFill>
                  <a:srgbClr val="1E293B"/>
                </a:solidFill>
                <a:latin typeface="Consolas"/>
                <a:ea typeface="Consolas"/>
                <a:cs typeface="Consolas"/>
              </a:rPr>
              <a:t>2. Step two</a:t>
            </a:r>
          </a:p>
          <a:p>
            <a:pPr algn="l">
              <a:lnSpc>
                <a:spcPct val="115000"/>
              </a:lnSpc>
              <a:spcBef>
                <a:spcPts val="0"/>
              </a:spcBef>
              <a:spcAft>
                <a:spcPts val="0"/>
              </a:spcAft>
              <a:buNone/>
            </a:pPr>
            <a:r>
              <a:rPr lang="en-US" sz="1500" dirty="0">
                <a:solidFill>
                  <a:srgbClr val="1E293B"/>
                </a:solidFill>
                <a:latin typeface="Consolas"/>
                <a:ea typeface="Consolas"/>
                <a:cs typeface="Consolas"/>
              </a:rPr>
              <a:t>   1. Sub-step</a:t>
            </a:r>
          </a:p>
          <a:p>
            <a:pPr algn="l">
              <a:lnSpc>
                <a:spcPct val="115000"/>
              </a:lnSpc>
              <a:spcBef>
                <a:spcPts val="0"/>
              </a:spcBef>
              <a:spcAft>
                <a:spcPts val="0"/>
              </a:spcAft>
              <a:buNone/>
            </a:pPr>
            <a:r>
              <a:rPr lang="en-US" sz="1500" dirty="0">
                <a:solidFill>
                  <a:srgbClr val="1E293B"/>
                </a:solidFill>
                <a:latin typeface="Consolas"/>
                <a:ea typeface="Consolas"/>
                <a:cs typeface="Consolas"/>
              </a:rPr>
              <a:t>   2. Another sub-step</a:t>
            </a:r>
          </a:p>
          <a:p>
            <a:pPr algn="l">
              <a:lnSpc>
                <a:spcPct val="115000"/>
              </a:lnSpc>
              <a:spcBef>
                <a:spcPts val="0"/>
              </a:spcBef>
              <a:spcAft>
                <a:spcPts val="0"/>
              </a:spcAft>
              <a:buNone/>
            </a:pPr>
            <a:r>
              <a:rPr lang="en-US" sz="1500" dirty="0">
                <a:solidFill>
                  <a:srgbClr val="1E293B"/>
                </a:solidFill>
                <a:latin typeface="Consolas"/>
                <a:ea typeface="Consolas"/>
                <a:cs typeface="Consolas"/>
              </a:rPr>
              <a:t>3. Step three</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12 / 136</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Code — shell</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CodeTitle103"/>
          <p:cNvSpPr/>
          <p:nvPr/>
        </p:nvSpPr>
        <p:spPr>
          <a:xfrm>
            <a:off x="533400" y="131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4" name="CodeBox104"/>
          <p:cNvSpPr/>
          <p:nvPr/>
        </p:nvSpPr>
        <p:spPr>
          <a:xfrm>
            <a:off x="533400" y="1630000"/>
            <a:ext cx="11125200" cy="396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 1  </a:t>
            </a:r>
            <a:r>
              <a:rPr lang="en-US" sz="1500" dirty="0" i="1">
                <a:solidFill>
                  <a:srgbClr val="94A3B8"/>
                </a:solidFill>
                <a:latin typeface="Consolas"/>
                <a:ea typeface="Consolas"/>
                <a:cs typeface="Consolas"/>
              </a:rPr>
              <a:t>#!/usr/bin/env bash</a:t>
            </a:r>
          </a:p>
          <a:p>
            <a:pPr algn="l">
              <a:lnSpc>
                <a:spcPct val="115000"/>
              </a:lnSpc>
              <a:spcBef>
                <a:spcPts val="0"/>
              </a:spcBef>
              <a:spcAft>
                <a:spcPts val="0"/>
              </a:spcAft>
              <a:buNone/>
            </a:pPr>
            <a:r>
              <a:rPr lang="en-US" sz="1500" dirty="0">
                <a:solidFill>
                  <a:srgbClr val="94A3B8"/>
                </a:solidFill>
                <a:latin typeface="Consolas"/>
                <a:ea typeface="Consolas"/>
                <a:cs typeface="Consolas"/>
              </a:rPr>
              <a:t> 2  </a:t>
            </a:r>
            <a:r>
              <a:rPr lang="en-US" sz="1500" dirty="0" b="1">
                <a:solidFill>
                  <a:srgbClr val="9333EA"/>
                </a:solidFill>
                <a:latin typeface="Consolas"/>
                <a:ea typeface="Consolas"/>
                <a:cs typeface="Consolas"/>
              </a:rPr>
              <a:t>set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euo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pipefail</a:t>
            </a:r>
          </a:p>
          <a:p>
            <a:pPr algn="l">
              <a:lnSpc>
                <a:spcPct val="115000"/>
              </a:lnSpc>
              <a:spcBef>
                <a:spcPts val="0"/>
              </a:spcBef>
              <a:spcAft>
                <a:spcPts val="0"/>
              </a:spcAft>
              <a:buNone/>
            </a:pPr>
            <a:r>
              <a:rPr lang="en-US" sz="1500" dirty="0">
                <a:solidFill>
                  <a:srgbClr val="94A3B8"/>
                </a:solidFill>
                <a:latin typeface="Consolas"/>
                <a:ea typeface="Consolas"/>
                <a:cs typeface="Consolas"/>
              </a:rPr>
              <a:t> 3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 4  </a:t>
            </a:r>
            <a:r>
              <a:rPr lang="en-US" sz="1500" dirty="0">
                <a:solidFill>
                  <a:srgbClr val="2563EB"/>
                </a:solidFill>
                <a:latin typeface="Consolas"/>
                <a:ea typeface="Consolas"/>
                <a:cs typeface="Consolas"/>
              </a:rPr>
              <a:t>deploy</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 5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local</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env</a:t>
            </a:r>
            <a:r>
              <a:rPr lang="en-US" sz="1500" dirty="0">
                <a:solidFill>
                  <a:srgbClr val="1E293B"/>
                </a:solidFill>
                <a:latin typeface="Consolas"/>
                <a:ea typeface="Consolas"/>
                <a:cs typeface="Consolas"/>
              </a:rPr>
              <a:t>=</a:t>
            </a:r>
            <a:r>
              <a:rPr lang="en-US" sz="1500" dirty="0">
                <a:solidFill>
                  <a:srgbClr val="16A34A"/>
                </a:solidFill>
                <a:latin typeface="Consolas"/>
                <a:ea typeface="Consolas"/>
                <a:cs typeface="Consolas"/>
              </a:rPr>
              <a:t>"$1"</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tag</a:t>
            </a:r>
            <a:r>
              <a:rPr lang="en-US" sz="1500" dirty="0">
                <a:solidFill>
                  <a:srgbClr val="1E293B"/>
                </a:solidFill>
                <a:latin typeface="Consolas"/>
                <a:ea typeface="Consolas"/>
                <a:cs typeface="Consolas"/>
              </a:rPr>
              <a:t>=</a:t>
            </a:r>
            <a:r>
              <a:rPr lang="en-US" sz="1500" dirty="0">
                <a:solidFill>
                  <a:srgbClr val="16A34A"/>
                </a:solidFill>
                <a:latin typeface="Consolas"/>
                <a:ea typeface="Consolas"/>
                <a:cs typeface="Consolas"/>
              </a:rPr>
              <a:t>"$2"</a:t>
            </a:r>
          </a:p>
          <a:p>
            <a:pPr algn="l">
              <a:lnSpc>
                <a:spcPct val="115000"/>
              </a:lnSpc>
              <a:spcBef>
                <a:spcPts val="0"/>
              </a:spcBef>
              <a:spcAft>
                <a:spcPts val="0"/>
              </a:spcAft>
              <a:buNone/>
            </a:pPr>
            <a:r>
              <a:rPr lang="en-US" sz="1500" dirty="0">
                <a:solidFill>
                  <a:srgbClr val="94A3B8"/>
                </a:solidFill>
                <a:latin typeface="Consolas"/>
                <a:ea typeface="Consolas"/>
                <a:cs typeface="Consolas"/>
              </a:rPr>
              <a:t> 6  </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echo</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 deploying $tag to $env"</a:t>
            </a:r>
          </a:p>
          <a:p>
            <a:pPr algn="l">
              <a:lnSpc>
                <a:spcPct val="115000"/>
              </a:lnSpc>
              <a:spcBef>
                <a:spcPts val="0"/>
              </a:spcBef>
              <a:spcAft>
                <a:spcPts val="0"/>
              </a:spcAft>
              <a:buNone/>
            </a:pPr>
            <a:r>
              <a:rPr lang="en-US" sz="1500" dirty="0">
                <a:solidFill>
                  <a:srgbClr val="94A3B8"/>
                </a:solidFill>
                <a:latin typeface="Consolas"/>
                <a:ea typeface="Consolas"/>
                <a:cs typeface="Consolas"/>
              </a:rPr>
              <a:t> 7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kubectl</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context</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"$env"</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set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image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deployment</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api</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api</a:t>
            </a:r>
            <a:r>
              <a:rPr lang="en-US" sz="1500" dirty="0">
                <a:solidFill>
                  <a:srgbClr val="1E293B"/>
                </a:solidFill>
                <a:latin typeface="Consolas"/>
                <a:ea typeface="Consolas"/>
                <a:cs typeface="Consolas"/>
              </a:rPr>
              <a:t>=</a:t>
            </a:r>
            <a:r>
              <a:rPr lang="en-US" sz="1500" dirty="0">
                <a:solidFill>
                  <a:srgbClr val="16A34A"/>
                </a:solidFill>
                <a:latin typeface="Consolas"/>
                <a:ea typeface="Consolas"/>
                <a:cs typeface="Consolas"/>
              </a:rPr>
              <a:t>"ghcr.io/acme/api:$tag"</a:t>
            </a:r>
          </a:p>
          <a:p>
            <a:pPr algn="l">
              <a:lnSpc>
                <a:spcPct val="115000"/>
              </a:lnSpc>
              <a:spcBef>
                <a:spcPts val="0"/>
              </a:spcBef>
              <a:spcAft>
                <a:spcPts val="0"/>
              </a:spcAft>
              <a:buNone/>
            </a:pPr>
            <a:r>
              <a:rPr lang="en-US" sz="1500" dirty="0">
                <a:solidFill>
                  <a:srgbClr val="94A3B8"/>
                </a:solidFill>
                <a:latin typeface="Consolas"/>
                <a:ea typeface="Consolas"/>
                <a:cs typeface="Consolas"/>
              </a:rPr>
              <a:t> 8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kubectl</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context</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"$env"</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rollout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status</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deployment</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api</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timeout</a:t>
            </a:r>
            <a:r>
              <a:rPr lang="en-US" sz="1500" dirty="0">
                <a:solidFill>
                  <a:srgbClr val="1E293B"/>
                </a:solidFill>
                <a:latin typeface="Consolas"/>
                <a:ea typeface="Consolas"/>
                <a:cs typeface="Consolas"/>
              </a:rPr>
              <a:t>=</a:t>
            </a:r>
            <a:r>
              <a:rPr lang="en-US" sz="1500" dirty="0">
                <a:solidFill>
                  <a:srgbClr val="C2410C"/>
                </a:solidFill>
                <a:latin typeface="Consolas"/>
                <a:ea typeface="Consolas"/>
                <a:cs typeface="Consolas"/>
              </a:rPr>
              <a:t>120</a:t>
            </a:r>
            <a:r>
              <a:rPr lang="en-US" sz="1500" dirty="0">
                <a:solidFill>
                  <a:srgbClr val="1E293B"/>
                </a:solidFill>
                <a:latin typeface="Consolas"/>
                <a:ea typeface="Consolas"/>
                <a:cs typeface="Consolas"/>
              </a:rPr>
              <a:t>s</a:t>
            </a:r>
          </a:p>
          <a:p>
            <a:pPr algn="l">
              <a:lnSpc>
                <a:spcPct val="115000"/>
              </a:lnSpc>
              <a:spcBef>
                <a:spcPts val="0"/>
              </a:spcBef>
              <a:spcAft>
                <a:spcPts val="0"/>
              </a:spcAft>
              <a:buNone/>
            </a:pPr>
            <a:r>
              <a:rPr lang="en-US" sz="1500" dirty="0">
                <a:solidFill>
                  <a:srgbClr val="94A3B8"/>
                </a:solidFill>
                <a:latin typeface="Consolas"/>
                <a:ea typeface="Consolas"/>
                <a:cs typeface="Consolas"/>
              </a:rPr>
              <a:t> 9  </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10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11  </a:t>
            </a:r>
            <a:r>
              <a:rPr lang="en-US" sz="1500" dirty="0" b="1">
                <a:solidFill>
                  <a:srgbClr val="9333EA"/>
                </a:solidFill>
                <a:latin typeface="Consolas"/>
                <a:ea typeface="Consolas"/>
                <a:cs typeface="Consolas"/>
              </a:rPr>
              <a:t>for</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env</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in</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staging</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prod</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do</a:t>
            </a:r>
          </a:p>
          <a:p>
            <a:pPr algn="l">
              <a:lnSpc>
                <a:spcPct val="115000"/>
              </a:lnSpc>
              <a:spcBef>
                <a:spcPts val="0"/>
              </a:spcBef>
              <a:spcAft>
                <a:spcPts val="0"/>
              </a:spcAft>
              <a:buNone/>
            </a:pPr>
            <a:r>
              <a:rPr lang="en-US" sz="1500" dirty="0">
                <a:solidFill>
                  <a:srgbClr val="94A3B8"/>
                </a:solidFill>
                <a:latin typeface="Consolas"/>
                <a:ea typeface="Consolas"/>
                <a:cs typeface="Consolas"/>
              </a:rPr>
              <a:t>12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deploy</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"$env"</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"${TAG:-latest}"</a:t>
            </a:r>
          </a:p>
          <a:p>
            <a:pPr algn="l">
              <a:lnSpc>
                <a:spcPct val="115000"/>
              </a:lnSpc>
              <a:spcBef>
                <a:spcPts val="0"/>
              </a:spcBef>
              <a:spcAft>
                <a:spcPts val="0"/>
              </a:spcAft>
              <a:buNone/>
            </a:pPr>
            <a:r>
              <a:rPr lang="en-US" sz="1500" dirty="0">
                <a:solidFill>
                  <a:srgbClr val="94A3B8"/>
                </a:solidFill>
                <a:latin typeface="Consolas"/>
                <a:ea typeface="Consolas"/>
                <a:cs typeface="Consolas"/>
              </a:rPr>
              <a:t>13  </a:t>
            </a:r>
            <a:r>
              <a:rPr lang="en-US" sz="1500" dirty="0" b="1">
                <a:solidFill>
                  <a:srgbClr val="9333EA"/>
                </a:solidFill>
                <a:latin typeface="Consolas"/>
                <a:ea typeface="Consolas"/>
                <a:cs typeface="Consolas"/>
              </a:rPr>
              <a:t>done</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120 / 136</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Code — JSON + YAML + TOML</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CodeTitle103"/>
          <p:cNvSpPr/>
          <p:nvPr/>
        </p:nvSpPr>
        <p:spPr>
          <a:xfrm>
            <a:off x="533400" y="131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json</a:t>
            </a:r>
          </a:p>
        </p:txBody>
      </p:sp>
      <p:sp>
        <p:nvSpPr>
          <p:cNvPr id="104" name="CodeBox104"/>
          <p:cNvSpPr/>
          <p:nvPr/>
        </p:nvSpPr>
        <p:spPr>
          <a:xfrm>
            <a:off x="533400" y="1630000"/>
            <a:ext cx="11125200" cy="228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1  </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2  </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"name"</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"md2any"</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3  </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"version"</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"0.1.0"</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4  </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"outputs"</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"pptx"</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"odp"</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"pdf"</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"docx"</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"odt"</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5  </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"compact"</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true</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6  </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"deps"</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null</a:t>
            </a:r>
          </a:p>
          <a:p>
            <a:pPr algn="l">
              <a:lnSpc>
                <a:spcPct val="115000"/>
              </a:lnSpc>
              <a:spcBef>
                <a:spcPts val="0"/>
              </a:spcBef>
              <a:spcAft>
                <a:spcPts val="0"/>
              </a:spcAft>
              <a:buNone/>
            </a:pPr>
            <a:r>
              <a:rPr lang="en-US" sz="1500" dirty="0">
                <a:solidFill>
                  <a:srgbClr val="94A3B8"/>
                </a:solidFill>
                <a:latin typeface="Consolas"/>
                <a:ea typeface="Consolas"/>
                <a:cs typeface="Consolas"/>
              </a:rPr>
              <a:t>7  </a:t>
            </a:r>
            <a:r>
              <a:rPr lang="en-US" sz="1500" dirty="0">
                <a:solidFill>
                  <a:srgbClr val="1E293B"/>
                </a:solidFill>
                <a:latin typeface="Consolas"/>
                <a:ea typeface="Consolas"/>
                <a:cs typeface="Consolas"/>
              </a:rPr>
              <a:t>}</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121 / 136</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Code — JSON + YAML + TOML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CodeTitle103"/>
          <p:cNvSpPr/>
          <p:nvPr/>
        </p:nvSpPr>
        <p:spPr>
          <a:xfrm>
            <a:off x="533400" y="131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yaml</a:t>
            </a:r>
          </a:p>
        </p:txBody>
      </p:sp>
      <p:sp>
        <p:nvSpPr>
          <p:cNvPr id="104" name="CodeBox104"/>
          <p:cNvSpPr/>
          <p:nvPr/>
        </p:nvSpPr>
        <p:spPr>
          <a:xfrm>
            <a:off x="533400" y="1630000"/>
            <a:ext cx="11125200" cy="340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 1  </a:t>
            </a:r>
            <a:r>
              <a:rPr lang="en-US" sz="1500" dirty="0">
                <a:solidFill>
                  <a:srgbClr val="1E293B"/>
                </a:solidFill>
                <a:latin typeface="Consolas"/>
                <a:ea typeface="Consolas"/>
                <a:cs typeface="Consolas"/>
              </a:rPr>
              <a:t>name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md2any</a:t>
            </a:r>
          </a:p>
          <a:p>
            <a:pPr algn="l">
              <a:lnSpc>
                <a:spcPct val="115000"/>
              </a:lnSpc>
              <a:spcBef>
                <a:spcPts val="0"/>
              </a:spcBef>
              <a:spcAft>
                <a:spcPts val="0"/>
              </a:spcAft>
              <a:buNone/>
            </a:pPr>
            <a:r>
              <a:rPr lang="en-US" sz="1500" dirty="0">
                <a:solidFill>
                  <a:srgbClr val="94A3B8"/>
                </a:solidFill>
                <a:latin typeface="Consolas"/>
                <a:ea typeface="Consolas"/>
                <a:cs typeface="Consolas"/>
              </a:rPr>
              <a:t> 2  </a:t>
            </a:r>
            <a:r>
              <a:rPr lang="en-US" sz="1500" dirty="0">
                <a:solidFill>
                  <a:srgbClr val="1E293B"/>
                </a:solidFill>
                <a:latin typeface="Consolas"/>
                <a:ea typeface="Consolas"/>
                <a:cs typeface="Consolas"/>
              </a:rPr>
              <a:t>version</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0.1.0</a:t>
            </a:r>
          </a:p>
          <a:p>
            <a:pPr algn="l">
              <a:lnSpc>
                <a:spcPct val="115000"/>
              </a:lnSpc>
              <a:spcBef>
                <a:spcPts val="0"/>
              </a:spcBef>
              <a:spcAft>
                <a:spcPts val="0"/>
              </a:spcAft>
              <a:buNone/>
            </a:pPr>
            <a:r>
              <a:rPr lang="en-US" sz="1500" dirty="0">
                <a:solidFill>
                  <a:srgbClr val="94A3B8"/>
                </a:solidFill>
                <a:latin typeface="Consolas"/>
                <a:ea typeface="Consolas"/>
                <a:cs typeface="Consolas"/>
              </a:rPr>
              <a:t> 3  </a:t>
            </a:r>
            <a:r>
              <a:rPr lang="en-US" sz="1500" dirty="0">
                <a:solidFill>
                  <a:srgbClr val="1E293B"/>
                </a:solidFill>
                <a:latin typeface="Consolas"/>
                <a:ea typeface="Consolas"/>
                <a:cs typeface="Consolas"/>
              </a:rPr>
              <a:t>outputs</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 4  </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pptx</a:t>
            </a:r>
          </a:p>
          <a:p>
            <a:pPr algn="l">
              <a:lnSpc>
                <a:spcPct val="115000"/>
              </a:lnSpc>
              <a:spcBef>
                <a:spcPts val="0"/>
              </a:spcBef>
              <a:spcAft>
                <a:spcPts val="0"/>
              </a:spcAft>
              <a:buNone/>
            </a:pPr>
            <a:r>
              <a:rPr lang="en-US" sz="1500" dirty="0">
                <a:solidFill>
                  <a:srgbClr val="94A3B8"/>
                </a:solidFill>
                <a:latin typeface="Consolas"/>
                <a:ea typeface="Consolas"/>
                <a:cs typeface="Consolas"/>
              </a:rPr>
              <a:t> 5  </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odp</a:t>
            </a:r>
          </a:p>
          <a:p>
            <a:pPr algn="l">
              <a:lnSpc>
                <a:spcPct val="115000"/>
              </a:lnSpc>
              <a:spcBef>
                <a:spcPts val="0"/>
              </a:spcBef>
              <a:spcAft>
                <a:spcPts val="0"/>
              </a:spcAft>
              <a:buNone/>
            </a:pPr>
            <a:r>
              <a:rPr lang="en-US" sz="1500" dirty="0">
                <a:solidFill>
                  <a:srgbClr val="94A3B8"/>
                </a:solidFill>
                <a:latin typeface="Consolas"/>
                <a:ea typeface="Consolas"/>
                <a:cs typeface="Consolas"/>
              </a:rPr>
              <a:t> 6  </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pdf</a:t>
            </a:r>
          </a:p>
          <a:p>
            <a:pPr algn="l">
              <a:lnSpc>
                <a:spcPct val="115000"/>
              </a:lnSpc>
              <a:spcBef>
                <a:spcPts val="0"/>
              </a:spcBef>
              <a:spcAft>
                <a:spcPts val="0"/>
              </a:spcAft>
              <a:buNone/>
            </a:pPr>
            <a:r>
              <a:rPr lang="en-US" sz="1500" dirty="0">
                <a:solidFill>
                  <a:srgbClr val="94A3B8"/>
                </a:solidFill>
                <a:latin typeface="Consolas"/>
                <a:ea typeface="Consolas"/>
                <a:cs typeface="Consolas"/>
              </a:rPr>
              <a:t> 7  </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docx</a:t>
            </a:r>
          </a:p>
          <a:p>
            <a:pPr algn="l">
              <a:lnSpc>
                <a:spcPct val="115000"/>
              </a:lnSpc>
              <a:spcBef>
                <a:spcPts val="0"/>
              </a:spcBef>
              <a:spcAft>
                <a:spcPts val="0"/>
              </a:spcAft>
              <a:buNone/>
            </a:pPr>
            <a:r>
              <a:rPr lang="en-US" sz="1500" dirty="0">
                <a:solidFill>
                  <a:srgbClr val="94A3B8"/>
                </a:solidFill>
                <a:latin typeface="Consolas"/>
                <a:ea typeface="Consolas"/>
                <a:cs typeface="Consolas"/>
              </a:rPr>
              <a:t> 8  </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odt</a:t>
            </a:r>
          </a:p>
          <a:p>
            <a:pPr algn="l">
              <a:lnSpc>
                <a:spcPct val="115000"/>
              </a:lnSpc>
              <a:spcBef>
                <a:spcPts val="0"/>
              </a:spcBef>
              <a:spcAft>
                <a:spcPts val="0"/>
              </a:spcAft>
              <a:buNone/>
            </a:pPr>
            <a:r>
              <a:rPr lang="en-US" sz="1500" dirty="0">
                <a:solidFill>
                  <a:srgbClr val="94A3B8"/>
                </a:solidFill>
                <a:latin typeface="Consolas"/>
                <a:ea typeface="Consolas"/>
                <a:cs typeface="Consolas"/>
              </a:rPr>
              <a:t> 9  </a:t>
            </a:r>
            <a:r>
              <a:rPr lang="en-US" sz="1500" dirty="0">
                <a:solidFill>
                  <a:srgbClr val="1E293B"/>
                </a:solidFill>
                <a:latin typeface="Consolas"/>
                <a:ea typeface="Consolas"/>
                <a:cs typeface="Consolas"/>
              </a:rPr>
              <a:t>features</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10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remote_images</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true</a:t>
            </a:r>
          </a:p>
          <a:p>
            <a:pPr algn="l">
              <a:lnSpc>
                <a:spcPct val="115000"/>
              </a:lnSpc>
              <a:spcBef>
                <a:spcPts val="0"/>
              </a:spcBef>
              <a:spcAft>
                <a:spcPts val="0"/>
              </a:spcAft>
              <a:buNone/>
            </a:pPr>
            <a:r>
              <a:rPr lang="en-US" sz="1500" dirty="0">
                <a:solidFill>
                  <a:srgbClr val="94A3B8"/>
                </a:solidFill>
                <a:latin typeface="Consolas"/>
                <a:ea typeface="Consolas"/>
                <a:cs typeface="Consolas"/>
              </a:rPr>
              <a:t>11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svg</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true</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122 / 136</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Code — JSON + YAML + TOML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CodeTitle103"/>
          <p:cNvSpPr/>
          <p:nvPr/>
        </p:nvSpPr>
        <p:spPr>
          <a:xfrm>
            <a:off x="533400" y="131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toml</a:t>
            </a:r>
          </a:p>
        </p:txBody>
      </p:sp>
      <p:sp>
        <p:nvSpPr>
          <p:cNvPr id="104" name="CodeBox104"/>
          <p:cNvSpPr/>
          <p:nvPr/>
        </p:nvSpPr>
        <p:spPr>
          <a:xfrm>
            <a:off x="533400" y="1630000"/>
            <a:ext cx="11125200" cy="256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1  </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package</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2  </a:t>
            </a:r>
            <a:r>
              <a:rPr lang="en-US" sz="1500" dirty="0">
                <a:solidFill>
                  <a:srgbClr val="1E293B"/>
                </a:solidFill>
                <a:latin typeface="Consolas"/>
                <a:ea typeface="Consolas"/>
                <a:cs typeface="Consolas"/>
              </a:rPr>
              <a:t>name</a:t>
            </a:r>
            <a:r>
              <a:rPr lang="en-US" sz="1500" dirty="0">
                <a:solidFill>
                  <a:srgbClr val="1E293B"/>
                </a:solidFill>
                <a:latin typeface="Consolas"/>
                <a:ea typeface="Consolas"/>
                <a:cs typeface="Consolas"/>
              </a:rPr>
              <a:t> = </a:t>
            </a:r>
            <a:r>
              <a:rPr lang="en-US" sz="1500" dirty="0">
                <a:solidFill>
                  <a:srgbClr val="16A34A"/>
                </a:solidFill>
                <a:latin typeface="Consolas"/>
                <a:ea typeface="Consolas"/>
                <a:cs typeface="Consolas"/>
              </a:rPr>
              <a:t>"md2any"</a:t>
            </a:r>
          </a:p>
          <a:p>
            <a:pPr algn="l">
              <a:lnSpc>
                <a:spcPct val="115000"/>
              </a:lnSpc>
              <a:spcBef>
                <a:spcPts val="0"/>
              </a:spcBef>
              <a:spcAft>
                <a:spcPts val="0"/>
              </a:spcAft>
              <a:buNone/>
            </a:pPr>
            <a:r>
              <a:rPr lang="en-US" sz="1500" dirty="0">
                <a:solidFill>
                  <a:srgbClr val="94A3B8"/>
                </a:solidFill>
                <a:latin typeface="Consolas"/>
                <a:ea typeface="Consolas"/>
                <a:cs typeface="Consolas"/>
              </a:rPr>
              <a:t>3  </a:t>
            </a:r>
            <a:r>
              <a:rPr lang="en-US" sz="1500" dirty="0">
                <a:solidFill>
                  <a:srgbClr val="1E293B"/>
                </a:solidFill>
                <a:latin typeface="Consolas"/>
                <a:ea typeface="Consolas"/>
                <a:cs typeface="Consolas"/>
              </a:rPr>
              <a:t>version</a:t>
            </a:r>
            <a:r>
              <a:rPr lang="en-US" sz="1500" dirty="0">
                <a:solidFill>
                  <a:srgbClr val="1E293B"/>
                </a:solidFill>
                <a:latin typeface="Consolas"/>
                <a:ea typeface="Consolas"/>
                <a:cs typeface="Consolas"/>
              </a:rPr>
              <a:t> = </a:t>
            </a:r>
            <a:r>
              <a:rPr lang="en-US" sz="1500" dirty="0">
                <a:solidFill>
                  <a:srgbClr val="16A34A"/>
                </a:solidFill>
                <a:latin typeface="Consolas"/>
                <a:ea typeface="Consolas"/>
                <a:cs typeface="Consolas"/>
              </a:rPr>
              <a:t>"0.1.0"</a:t>
            </a:r>
          </a:p>
          <a:p>
            <a:pPr algn="l">
              <a:lnSpc>
                <a:spcPct val="115000"/>
              </a:lnSpc>
              <a:spcBef>
                <a:spcPts val="0"/>
              </a:spcBef>
              <a:spcAft>
                <a:spcPts val="0"/>
              </a:spcAft>
              <a:buNone/>
            </a:pPr>
            <a:r>
              <a:rPr lang="en-US" sz="1500" dirty="0">
                <a:solidFill>
                  <a:srgbClr val="94A3B8"/>
                </a:solidFill>
                <a:latin typeface="Consolas"/>
                <a:ea typeface="Consolas"/>
                <a:cs typeface="Consolas"/>
              </a:rPr>
              <a:t>4  </a:t>
            </a:r>
            <a:r>
              <a:rPr lang="en-US" sz="1500" dirty="0">
                <a:solidFill>
                  <a:srgbClr val="1E293B"/>
                </a:solidFill>
                <a:latin typeface="Consolas"/>
                <a:ea typeface="Consolas"/>
                <a:cs typeface="Consolas"/>
              </a:rPr>
              <a:t>edition</a:t>
            </a:r>
            <a:r>
              <a:rPr lang="en-US" sz="1500" dirty="0">
                <a:solidFill>
                  <a:srgbClr val="1E293B"/>
                </a:solidFill>
                <a:latin typeface="Consolas"/>
                <a:ea typeface="Consolas"/>
                <a:cs typeface="Consolas"/>
              </a:rPr>
              <a:t> = </a:t>
            </a:r>
            <a:r>
              <a:rPr lang="en-US" sz="1500" dirty="0">
                <a:solidFill>
                  <a:srgbClr val="16A34A"/>
                </a:solidFill>
                <a:latin typeface="Consolas"/>
                <a:ea typeface="Consolas"/>
                <a:cs typeface="Consolas"/>
              </a:rPr>
              <a:t>"2021"</a:t>
            </a:r>
          </a:p>
          <a:p>
            <a:pPr algn="l">
              <a:lnSpc>
                <a:spcPct val="115000"/>
              </a:lnSpc>
              <a:spcBef>
                <a:spcPts val="0"/>
              </a:spcBef>
              <a:spcAft>
                <a:spcPts val="0"/>
              </a:spcAft>
              <a:buNone/>
            </a:pPr>
            <a:r>
              <a:rPr lang="en-US" sz="1500" dirty="0">
                <a:solidFill>
                  <a:srgbClr val="94A3B8"/>
                </a:solidFill>
                <a:latin typeface="Consolas"/>
                <a:ea typeface="Consolas"/>
                <a:cs typeface="Consolas"/>
              </a:rPr>
              <a:t>5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6  </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dependencies</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7  </a:t>
            </a:r>
            <a:r>
              <a:rPr lang="en-US" sz="1500" dirty="0">
                <a:solidFill>
                  <a:srgbClr val="1E293B"/>
                </a:solidFill>
                <a:latin typeface="Consolas"/>
                <a:ea typeface="Consolas"/>
                <a:cs typeface="Consolas"/>
              </a:rPr>
              <a:t>clap</a:t>
            </a:r>
            <a:r>
              <a:rPr lang="en-US" sz="1500" dirty="0">
                <a:solidFill>
                  <a:srgbClr val="1E293B"/>
                </a:solidFill>
                <a:latin typeface="Consolas"/>
                <a:ea typeface="Consolas"/>
                <a:cs typeface="Consolas"/>
              </a:rPr>
              <a:t> = { </a:t>
            </a:r>
            <a:r>
              <a:rPr lang="en-US" sz="1500" dirty="0">
                <a:solidFill>
                  <a:srgbClr val="1E293B"/>
                </a:solidFill>
                <a:latin typeface="Consolas"/>
                <a:ea typeface="Consolas"/>
                <a:cs typeface="Consolas"/>
              </a:rPr>
              <a:t>version</a:t>
            </a:r>
            <a:r>
              <a:rPr lang="en-US" sz="1500" dirty="0">
                <a:solidFill>
                  <a:srgbClr val="1E293B"/>
                </a:solidFill>
                <a:latin typeface="Consolas"/>
                <a:ea typeface="Consolas"/>
                <a:cs typeface="Consolas"/>
              </a:rPr>
              <a:t> = </a:t>
            </a:r>
            <a:r>
              <a:rPr lang="en-US" sz="1500" dirty="0">
                <a:solidFill>
                  <a:srgbClr val="16A34A"/>
                </a:solidFill>
                <a:latin typeface="Consolas"/>
                <a:ea typeface="Consolas"/>
                <a:cs typeface="Consolas"/>
              </a:rPr>
              <a:t>"4.5"</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features</a:t>
            </a:r>
            <a:r>
              <a:rPr lang="en-US" sz="1500" dirty="0">
                <a:solidFill>
                  <a:srgbClr val="1E293B"/>
                </a:solidFill>
                <a:latin typeface="Consolas"/>
                <a:ea typeface="Consolas"/>
                <a:cs typeface="Consolas"/>
              </a:rPr>
              <a:t> = [</a:t>
            </a:r>
            <a:r>
              <a:rPr lang="en-US" sz="1500" dirty="0">
                <a:solidFill>
                  <a:srgbClr val="16A34A"/>
                </a:solidFill>
                <a:latin typeface="Consolas"/>
                <a:ea typeface="Consolas"/>
                <a:cs typeface="Consolas"/>
              </a:rPr>
              <a:t>"derive"</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8  </a:t>
            </a:r>
            <a:r>
              <a:rPr lang="en-US" sz="1500" dirty="0">
                <a:solidFill>
                  <a:srgbClr val="1E293B"/>
                </a:solidFill>
                <a:latin typeface="Consolas"/>
                <a:ea typeface="Consolas"/>
                <a:cs typeface="Consolas"/>
              </a:rPr>
              <a:t>pulldown</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cmark</a:t>
            </a:r>
            <a:r>
              <a:rPr lang="en-US" sz="1500" dirty="0">
                <a:solidFill>
                  <a:srgbClr val="1E293B"/>
                </a:solidFill>
                <a:latin typeface="Consolas"/>
                <a:ea typeface="Consolas"/>
                <a:cs typeface="Consolas"/>
              </a:rPr>
              <a:t> = </a:t>
            </a:r>
            <a:r>
              <a:rPr lang="en-US" sz="1500" dirty="0">
                <a:solidFill>
                  <a:srgbClr val="16A34A"/>
                </a:solidFill>
                <a:latin typeface="Consolas"/>
                <a:ea typeface="Consolas"/>
                <a:cs typeface="Consolas"/>
              </a:rPr>
              <a:t>"0.10"</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123 / 136</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Code — mainframe</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814797"/>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md2any ships syntax tables for COBOL, JCL, REXX, PL/I, HLASM, and DB2 alongside the modern languages. Handy when documentation has to live in the same deck as a mainframe migration story.</a:t>
            </a:r>
          </a:p>
        </p:txBody>
      </p:sp>
      <p:sp>
        <p:nvSpPr>
          <p:cNvPr id="104" name="CodeTitle104"/>
          <p:cNvSpPr/>
          <p:nvPr/>
        </p:nvSpPr>
        <p:spPr>
          <a:xfrm>
            <a:off x="533400" y="2204797"/>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cobol</a:t>
            </a:r>
          </a:p>
        </p:txBody>
      </p:sp>
      <p:sp>
        <p:nvSpPr>
          <p:cNvPr id="105" name="CodeBox105"/>
          <p:cNvSpPr/>
          <p:nvPr/>
        </p:nvSpPr>
        <p:spPr>
          <a:xfrm>
            <a:off x="533400" y="2524797"/>
            <a:ext cx="11125200" cy="159056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IDENTIFICATION</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DIVISION</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PROGRAM-ID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HELLO</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PROCEDURE</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DIVISION</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DISPLAY</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'HELLO, MAINFRAME'</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STOP</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RUN</a:t>
            </a:r>
            <a:r>
              <a:rPr lang="en-US" sz="1500" dirty="0">
                <a:solidFill>
                  <a:srgbClr val="1E293B"/>
                </a:solidFill>
                <a:latin typeface="Consolas"/>
                <a:ea typeface="Consolas"/>
                <a:cs typeface="Consolas"/>
              </a:rPr>
              <a:t>.</a:t>
            </a:r>
          </a:p>
        </p:txBody>
      </p:sp>
      <p:sp>
        <p:nvSpPr>
          <p:cNvPr id="106" name="CodeTitle106"/>
          <p:cNvSpPr/>
          <p:nvPr/>
        </p:nvSpPr>
        <p:spPr>
          <a:xfrm>
            <a:off x="533400" y="4195357"/>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jcl</a:t>
            </a:r>
          </a:p>
        </p:txBody>
      </p:sp>
      <p:sp>
        <p:nvSpPr>
          <p:cNvPr id="107" name="CodeBox107"/>
          <p:cNvSpPr/>
          <p:nvPr/>
        </p:nvSpPr>
        <p:spPr>
          <a:xfrm>
            <a:off x="533400" y="4515357"/>
            <a:ext cx="11125200" cy="1852794"/>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1  </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PAYROLL</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JOB</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ACCT</a:t>
            </a:r>
            <a:r>
              <a:rPr lang="en-US" sz="1500" dirty="0">
                <a:solidFill>
                  <a:srgbClr val="1E293B"/>
                </a:solidFill>
                <a:latin typeface="Consolas"/>
                <a:ea typeface="Consolas"/>
                <a:cs typeface="Consolas"/>
              </a:rPr>
              <a:t>),</a:t>
            </a:r>
            <a:r>
              <a:rPr lang="en-US" sz="1500" dirty="0">
                <a:solidFill>
                  <a:srgbClr val="16A34A"/>
                </a:solidFill>
                <a:latin typeface="Consolas"/>
                <a:ea typeface="Consolas"/>
                <a:cs typeface="Consolas"/>
              </a:rPr>
              <a:t>'NIGHTLY RUN'</a:t>
            </a:r>
            <a:r>
              <a:rPr lang="en-US" sz="1500" dirty="0">
                <a:solidFill>
                  <a:srgbClr val="1E293B"/>
                </a:solidFill>
                <a:latin typeface="Consolas"/>
                <a:ea typeface="Consolas"/>
                <a:cs typeface="Consolas"/>
              </a:rPr>
              <a:t>,</a:t>
            </a:r>
            <a:r>
              <a:rPr lang="en-US" sz="1500" dirty="0" b="1">
                <a:solidFill>
                  <a:srgbClr val="9333EA"/>
                </a:solidFill>
                <a:latin typeface="Consolas"/>
                <a:ea typeface="Consolas"/>
                <a:cs typeface="Consolas"/>
              </a:rPr>
              <a:t>CLASS</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A</a:t>
            </a:r>
            <a:r>
              <a:rPr lang="en-US" sz="1500" dirty="0">
                <a:solidFill>
                  <a:srgbClr val="1E293B"/>
                </a:solidFill>
                <a:latin typeface="Consolas"/>
                <a:ea typeface="Consolas"/>
                <a:cs typeface="Consolas"/>
              </a:rPr>
              <a:t>,</a:t>
            </a:r>
            <a:r>
              <a:rPr lang="en-US" sz="1500" dirty="0" b="1">
                <a:solidFill>
                  <a:srgbClr val="9333EA"/>
                </a:solidFill>
                <a:latin typeface="Consolas"/>
                <a:ea typeface="Consolas"/>
                <a:cs typeface="Consolas"/>
              </a:rPr>
              <a:t>MSGCLASS</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H</a:t>
            </a:r>
          </a:p>
          <a:p>
            <a:pPr algn="l">
              <a:lnSpc>
                <a:spcPct val="115000"/>
              </a:lnSpc>
              <a:spcBef>
                <a:spcPts val="0"/>
              </a:spcBef>
              <a:spcAft>
                <a:spcPts val="0"/>
              </a:spcAft>
              <a:buNone/>
            </a:pPr>
            <a:r>
              <a:rPr lang="en-US" sz="1500" dirty="0">
                <a:solidFill>
                  <a:srgbClr val="94A3B8"/>
                </a:solidFill>
                <a:latin typeface="Consolas"/>
                <a:ea typeface="Consolas"/>
                <a:cs typeface="Consolas"/>
              </a:rPr>
              <a:t>2  </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STEP1</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EXEC</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PGM</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IDCAMS</a:t>
            </a:r>
          </a:p>
          <a:p>
            <a:pPr algn="l">
              <a:lnSpc>
                <a:spcPct val="115000"/>
              </a:lnSpc>
              <a:spcBef>
                <a:spcPts val="0"/>
              </a:spcBef>
              <a:spcAft>
                <a:spcPts val="0"/>
              </a:spcAft>
              <a:buNone/>
            </a:pPr>
            <a:r>
              <a:rPr lang="en-US" sz="1500" dirty="0">
                <a:solidFill>
                  <a:srgbClr val="94A3B8"/>
                </a:solidFill>
                <a:latin typeface="Consolas"/>
                <a:ea typeface="Consolas"/>
                <a:cs typeface="Consolas"/>
              </a:rPr>
              <a:t>3  </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SYSPRINT</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DD</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SYSOUT</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4  </a:t>
            </a:r>
            <a:r>
              <a:rPr lang="en-US" sz="1500" dirty="0">
                <a:solidFill>
                  <a:srgbClr val="1E293B"/>
                </a:solidFill>
                <a:latin typeface="Consolas"/>
                <a:ea typeface="Consolas"/>
                <a:cs typeface="Consolas"/>
              </a:rPr>
              <a:t>//</a:t>
            </a:r>
            <a:r>
              <a:rPr lang="en-US" sz="1500" dirty="0" b="1">
                <a:solidFill>
                  <a:srgbClr val="9333EA"/>
                </a:solidFill>
                <a:latin typeface="Consolas"/>
                <a:ea typeface="Consolas"/>
                <a:cs typeface="Consolas"/>
              </a:rPr>
              <a:t>SYSIN</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DD</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5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LISTCAT</a:t>
            </a:r>
            <a:r>
              <a:rPr lang="en-US" sz="1500" dirty="0">
                <a:solidFill>
                  <a:srgbClr val="1E293B"/>
                </a:solidFill>
                <a:latin typeface="Consolas"/>
                <a:ea typeface="Consolas"/>
                <a:cs typeface="Consolas"/>
              </a:rPr>
              <a:t> </a:t>
            </a:r>
            <a:r>
              <a:rPr lang="en-US" sz="1500" dirty="0">
                <a:solidFill>
                  <a:srgbClr val="2563EB"/>
                </a:solidFill>
                <a:latin typeface="Consolas"/>
                <a:ea typeface="Consolas"/>
                <a:cs typeface="Consolas"/>
              </a:rPr>
              <a:t>ENTRIES</a:t>
            </a:r>
            <a:r>
              <a:rPr lang="en-US" sz="1500" dirty="0">
                <a:solidFill>
                  <a:srgbClr val="1E293B"/>
                </a:solidFill>
                <a:latin typeface="Consolas"/>
                <a:ea typeface="Consolas"/>
                <a:cs typeface="Consolas"/>
              </a:rPr>
              <a:t>(</a:t>
            </a:r>
            <a:r>
              <a:rPr lang="en-US" sz="1500" dirty="0">
                <a:solidFill>
                  <a:srgbClr val="16A34A"/>
                </a:solidFill>
                <a:latin typeface="Consolas"/>
                <a:ea typeface="Consolas"/>
                <a:cs typeface="Consolas"/>
              </a:rPr>
              <a:t>'PROD.PAYROLL.MASTER'</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6  </a:t>
            </a:r>
            <a:r>
              <a:rPr lang="en-US" sz="1500" dirty="0">
                <a:solidFill>
                  <a:srgbClr val="1E293B"/>
                </a:solidFill>
                <a:latin typeface="Consolas"/>
                <a:ea typeface="Consolas"/>
                <a:cs typeface="Consolas"/>
              </a:rPr>
              <a:t>/*</a:t>
            </a:r>
          </a:p>
        </p:txBody>
      </p:sp>
      <p:sp>
        <p:nvSpPr>
          <p:cNvPr id="108" name="DeckFooter108"/>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9" name="PageNum109"/>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124 / 136</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Tables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2120000"/>
        </p:xfrm>
        <a:graphic>
          <a:graphicData uri="http://schemas.openxmlformats.org/drawingml/2006/table">
            <a:tbl>
              <a:tblPr firstRow="1" bandRow="1"/>
              <a:tblGrid>
                <a:gridCol w="2225040"/>
                <a:gridCol w="2225040"/>
                <a:gridCol w="2225040"/>
                <a:gridCol w="2225040"/>
                <a:gridCol w="222504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Format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Editable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Slides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Docs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Notes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48000">
                <a:tc>
                  <a:txBody>
                    <a:bodyPr wrap="square" lIns="90000" tIns="46000" rIns="90000" bIns="46000" anchor="ctr"/>
                    <a:lstStyle/>
                    <a:p>
                      <a:pPr algn="l">
                        <a:buNone/>
                      </a:pPr>
                      <a:r>
                        <a:rPr lang="en-US" sz="1400" dirty="0">
                          <a:solidFill>
                            <a:srgbClr val="334155"/>
                          </a:solidFill>
                          <a:latin typeface="Calibri"/>
                          <a:ea typeface="Calibri"/>
                          <a:cs typeface="Calibri"/>
                        </a:rPr>
                        <a:t>PPTX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yes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speaker notes, transitions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8000">
                <a:tc>
                  <a:txBody>
                    <a:bodyPr wrap="square" lIns="90000" tIns="46000" rIns="90000" bIns="46000" anchor="ctr"/>
                    <a:lstStyle/>
                    <a:p>
                      <a:pPr algn="l">
                        <a:buNone/>
                      </a:pPr>
                      <a:r>
                        <a:rPr lang="en-US" sz="1400" dirty="0">
                          <a:solidFill>
                            <a:srgbClr val="334155"/>
                          </a:solidFill>
                          <a:latin typeface="Calibri"/>
                          <a:ea typeface="Calibri"/>
                          <a:cs typeface="Calibri"/>
                        </a:rPr>
                        <a:t>ODP</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yes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open source replacement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8000">
                <a:tc>
                  <a:txBody>
                    <a:bodyPr wrap="square" lIns="90000" tIns="46000" rIns="90000" bIns="46000" anchor="ctr"/>
                    <a:lstStyle/>
                    <a:p>
                      <a:pPr algn="l">
                        <a:buNone/>
                      </a:pPr>
                      <a:r>
                        <a:rPr lang="en-US" sz="1400" dirty="0">
                          <a:solidFill>
                            <a:srgbClr val="334155"/>
                          </a:solidFill>
                          <a:latin typeface="Calibri"/>
                          <a:ea typeface="Calibri"/>
                          <a:cs typeface="Calibri"/>
                        </a:rPr>
                        <a:t>PDF</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no</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font-embedded, copy-pasteable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8000">
                <a:tc>
                  <a:txBody>
                    <a:bodyPr wrap="square" lIns="90000" tIns="46000" rIns="90000" bIns="46000" anchor="ctr"/>
                    <a:lstStyle/>
                    <a:p>
                      <a:pPr algn="l">
                        <a:buNone/>
                      </a:pPr>
                      <a:r>
                        <a:rPr lang="en-US" sz="1400" dirty="0">
                          <a:solidFill>
                            <a:srgbClr val="334155"/>
                          </a:solidFill>
                          <a:latin typeface="Calibri"/>
                          <a:ea typeface="Calibri"/>
                          <a:cs typeface="Calibri"/>
                        </a:rPr>
                        <a:t>DOCX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yes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document flow</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8000">
                <a:tc>
                  <a:txBody>
                    <a:bodyPr wrap="square" lIns="90000" tIns="46000" rIns="90000" bIns="46000" anchor="ctr"/>
                    <a:lstStyle/>
                    <a:p>
                      <a:pPr algn="l">
                        <a:buNone/>
                      </a:pPr>
                      <a:r>
                        <a:rPr lang="en-US" sz="1400" dirty="0">
                          <a:solidFill>
                            <a:srgbClr val="334155"/>
                          </a:solidFill>
                          <a:latin typeface="Calibri"/>
                          <a:ea typeface="Calibri"/>
                          <a:cs typeface="Calibri"/>
                        </a:rPr>
                        <a:t>ODT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yes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open source replacement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bl>
          </a:graphicData>
        </a:graphic>
      </p:graphicFrame>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125 / 136</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Side-by-side columns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0369A1"/>
                </a:solidFill>
                <a:latin typeface="Consolas"/>
                <a:ea typeface="Consolas"/>
                <a:cs typeface="Consolas"/>
              </a:rPr>
              <a:t>:::</a:t>
            </a:r>
            <a:r>
              <a:rPr lang="en-US" sz="1800" dirty="0">
                <a:solidFill>
                  <a:srgbClr val="334155"/>
                </a:solidFill>
                <a:latin typeface="Calibri"/>
                <a:ea typeface="Calibri"/>
                <a:cs typeface="Calibri"/>
              </a:rPr>
              <a:t> splits a slide into two columns. Useful for compare-and-contrast.</a:t>
            </a:r>
          </a:p>
        </p:txBody>
      </p:sp>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126 / 136</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Pros and cons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5422600" cy="141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Markdown source on the left, polished output on the right. Author once, deliver to five formats, no Office on the build machine, no JRE, no Python pipeline. Fast cold start, fast warm rebuild.</a:t>
            </a:r>
          </a:p>
        </p:txBody>
      </p:sp>
      <p:sp>
        <p:nvSpPr>
          <p:cNvPr id="104" name="Para104"/>
          <p:cNvSpPr txBox="1"/>
          <p:nvPr/>
        </p:nvSpPr>
        <p:spPr>
          <a:xfrm>
            <a:off x="6236000" y="1310000"/>
            <a:ext cx="5422600" cy="141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The trade-off: visuals are constrained to what md2any knows about. No SmartArt, no animations beyond simple transitions, no embedded video. If you need those, this isn't the right tool.</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127 / 136</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CJK — Chinese, Japanese, Korean</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Generate with </a:t>
            </a:r>
            <a:r>
              <a:rPr lang="en-US" sz="1800" dirty="0">
                <a:solidFill>
                  <a:srgbClr val="0369A1"/>
                </a:solidFill>
                <a:latin typeface="Consolas"/>
                <a:ea typeface="Consolas"/>
                <a:cs typeface="Consolas"/>
              </a:rPr>
              <a:t>--cjk /path/to/NotoSansCJK.ttc</a:t>
            </a:r>
            <a:r>
              <a:rPr lang="en-US" sz="1800" dirty="0">
                <a:solidFill>
                  <a:srgbClr val="334155"/>
                </a:solidFill>
                <a:latin typeface="Calibri"/>
                <a:ea typeface="Calibri"/>
                <a:cs typeface="Calibri"/>
              </a:rPr>
              <a:t> to embed CJK glyphs in PDF (PPTX/ODP/DOCX/ODT just need </a:t>
            </a:r>
            <a:r>
              <a:rPr lang="en-US" sz="1800" dirty="0">
                <a:solidFill>
                  <a:srgbClr val="0369A1"/>
                </a:solidFill>
                <a:latin typeface="Consolas"/>
                <a:ea typeface="Consolas"/>
                <a:cs typeface="Consolas"/>
              </a:rPr>
              <a:t>--font</a:t>
            </a:r>
            <a:r>
              <a:rPr lang="en-US" sz="1800" dirty="0">
                <a:solidFill>
                  <a:srgbClr val="334155"/>
                </a:solidFill>
                <a:latin typeface="Calibri"/>
                <a:ea typeface="Calibri"/>
                <a:cs typeface="Calibri"/>
              </a:rPr>
              <a:t> set to a CJK family).</a:t>
            </a:r>
          </a:p>
        </p:txBody>
      </p:sp>
      <p:sp>
        <p:nvSpPr>
          <p:cNvPr id="104" name="List104"/>
          <p:cNvSpPr txBox="1"/>
          <p:nvPr/>
        </p:nvSpPr>
        <p:spPr>
          <a:xfrm>
            <a:off x="533400" y="1990000"/>
            <a:ext cx="11125200" cy="1760000"/>
          </a:xfrm>
          <a:prstGeom prst="rect">
            <a:avLst/>
          </a:prstGeom>
          <a:noFill/>
        </p:spPr>
        <p:txBody>
          <a:bodyPr wrap="square" lIns="0" tIns="0" rIns="0" bIns="0" anchor="t">
            <a:noAutofit/>
          </a:bodyPr>
          <a:lstStyle/>
          <a:p>
            <a:pPr marL="228600" indent="-228600" lvl="0" algn="l">
              <a:buClr>
                <a:srgbClr val="0EA5E9"/>
              </a:buClr>
              <a:buFont typeface="Arial"/>
              <a:buChar char="●"/>
            </a:pPr>
            <a:r>
              <a:rPr lang="en-US" sz="1800" dirty="0">
                <a:solidFill>
                  <a:srgbClr val="334155"/>
                </a:solidFill>
                <a:latin typeface="Calibri"/>
                <a:ea typeface="Calibri"/>
                <a:cs typeface="Calibri"/>
              </a:rPr>
              <a:t>中文：你好世界，欢迎使用 md2any。</a:t>
            </a:r>
          </a:p>
          <a:p>
            <a:pPr marL="228600" indent="-228600" lvl="0" algn="l">
              <a:buClr>
                <a:srgbClr val="0EA5E9"/>
              </a:buClr>
              <a:buFont typeface="Arial"/>
              <a:buChar char="●"/>
            </a:pPr>
            <a:r>
              <a:rPr lang="en-US" sz="1800" dirty="0">
                <a:solidFill>
                  <a:srgbClr val="334155"/>
                </a:solidFill>
                <a:latin typeface="Calibri"/>
                <a:ea typeface="Calibri"/>
                <a:cs typeface="Calibri"/>
              </a:rPr>
              <a:t>日本語：こんにちは、世界。md2any へようこそ。</a:t>
            </a:r>
          </a:p>
          <a:p>
            <a:pPr marL="228600" indent="-228600" lvl="0" algn="l">
              <a:buClr>
                <a:srgbClr val="0EA5E9"/>
              </a:buClr>
              <a:buFont typeface="Arial"/>
              <a:buChar char="●"/>
            </a:pPr>
            <a:r>
              <a:rPr lang="en-US" sz="1800" dirty="0">
                <a:solidFill>
                  <a:srgbClr val="334155"/>
                </a:solidFill>
                <a:latin typeface="Calibri"/>
                <a:ea typeface="Calibri"/>
                <a:cs typeface="Calibri"/>
              </a:rPr>
              <a:t>한국어：안녕하세요 세계. md2any에 오신 것을 환영합니다.</a:t>
            </a:r>
          </a:p>
        </p:txBody>
      </p:sp>
      <p:sp>
        <p:nvSpPr>
          <p:cNvPr id="105" name="Para105"/>
          <p:cNvSpPr txBox="1"/>
          <p:nvPr/>
        </p:nvSpPr>
        <p:spPr>
          <a:xfrm>
            <a:off x="533400" y="383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Mixed runs work inline too — </a:t>
            </a:r>
            <a:r>
              <a:rPr lang="en-US" sz="1800" dirty="0" i="1">
                <a:solidFill>
                  <a:srgbClr val="334155"/>
                </a:solidFill>
                <a:latin typeface="Calibri"/>
                <a:ea typeface="Calibri"/>
                <a:cs typeface="Calibri"/>
              </a:rPr>
              <a:t>md2any</a:t>
            </a:r>
            <a:r>
              <a:rPr lang="en-US" sz="1800" dirty="0">
                <a:solidFill>
                  <a:srgbClr val="334155"/>
                </a:solidFill>
                <a:latin typeface="Calibri"/>
                <a:ea typeface="Calibri"/>
                <a:cs typeface="Calibri"/>
              </a:rPr>
              <a:t> handles </a:t>
            </a:r>
            <a:r>
              <a:rPr lang="en-US" sz="1800" dirty="0" b="1">
                <a:solidFill>
                  <a:srgbClr val="334155"/>
                </a:solidFill>
                <a:latin typeface="Calibri"/>
                <a:ea typeface="Calibri"/>
                <a:cs typeface="Calibri"/>
              </a:rPr>
              <a:t>中文</a:t>
            </a:r>
            <a:r>
              <a:rPr lang="en-US" sz="1800" dirty="0">
                <a:solidFill>
                  <a:srgbClr val="334155"/>
                </a:solidFill>
                <a:latin typeface="Calibri"/>
                <a:ea typeface="Calibri"/>
                <a:cs typeface="Calibri"/>
              </a:rPr>
              <a:t> and </a:t>
            </a:r>
            <a:r>
              <a:rPr lang="en-US" sz="1800" dirty="0">
                <a:solidFill>
                  <a:srgbClr val="0369A1"/>
                </a:solidFill>
                <a:latin typeface="Consolas"/>
                <a:ea typeface="Consolas"/>
                <a:cs typeface="Consolas"/>
              </a:rPr>
              <a:t>日本語</a:t>
            </a:r>
            <a:r>
              <a:rPr lang="en-US" sz="1800" dirty="0">
                <a:solidFill>
                  <a:srgbClr val="334155"/>
                </a:solidFill>
                <a:latin typeface="Calibri"/>
                <a:ea typeface="Calibri"/>
                <a:cs typeface="Calibri"/>
              </a:rPr>
              <a:t> and </a:t>
            </a:r>
            <a:r>
              <a:rPr lang="en-US" sz="1800" dirty="0">
                <a:solidFill>
                  <a:srgbClr val="0369A1"/>
                </a:solidFill>
                <a:latin typeface="Consolas"/>
                <a:ea typeface="Consolas"/>
                <a:cs typeface="Consolas"/>
              </a:rPr>
              <a:t>한국어</a:t>
            </a:r>
            <a:r>
              <a:rPr lang="en-US" sz="1800" dirty="0">
                <a:solidFill>
                  <a:srgbClr val="334155"/>
                </a:solidFill>
                <a:latin typeface="Calibri"/>
                <a:ea typeface="Calibri"/>
                <a:cs typeface="Calibri"/>
              </a:rPr>
              <a:t> in the same paragraph without breaking line layout.</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128 / 136</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Unicode coverage</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522206"/>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DejaVu Sans ships ~5,800 glyphs, covering Latin, Greek, Cyrillic, Hebrew, Arabic, math, and arrows. A whirlwind tour:</a:t>
            </a:r>
          </a:p>
        </p:txBody>
      </p:sp>
      <p:sp>
        <p:nvSpPr>
          <p:cNvPr id="104" name="List104"/>
          <p:cNvSpPr txBox="1"/>
          <p:nvPr/>
        </p:nvSpPr>
        <p:spPr>
          <a:xfrm>
            <a:off x="533400" y="1912206"/>
            <a:ext cx="11125200" cy="4456165"/>
          </a:xfrm>
          <a:prstGeom prst="rect">
            <a:avLst/>
          </a:prstGeom>
          <a:noFill/>
        </p:spPr>
        <p:txBody>
          <a:bodyPr wrap="square" lIns="0" tIns="0" rIns="0" bIns="0" anchor="t">
            <a:noAutofit/>
          </a:bodyPr>
          <a:lstStyle/>
          <a:p>
            <a:pPr marL="228600" indent="-228600" lvl="0" algn="l">
              <a:buClr>
                <a:srgbClr val="0EA5E9"/>
              </a:buClr>
              <a:buFont typeface="Arial"/>
              <a:buChar char="●"/>
            </a:pPr>
            <a:r>
              <a:rPr lang="en-US" sz="1800" dirty="0">
                <a:solidFill>
                  <a:srgbClr val="334155"/>
                </a:solidFill>
                <a:latin typeface="Calibri"/>
                <a:ea typeface="Calibri"/>
                <a:cs typeface="Calibri"/>
              </a:rPr>
              <a:t>Currency: € £ ¥ ₹ ₽ ₩ ฿ ₪ ₺ ₴</a:t>
            </a:r>
          </a:p>
          <a:p>
            <a:pPr marL="228600" indent="-228600" lvl="0" algn="l">
              <a:buClr>
                <a:srgbClr val="0EA5E9"/>
              </a:buClr>
              <a:buFont typeface="Arial"/>
              <a:buChar char="●"/>
            </a:pPr>
            <a:r>
              <a:rPr lang="en-US" sz="1800" dirty="0">
                <a:solidFill>
                  <a:srgbClr val="334155"/>
                </a:solidFill>
                <a:latin typeface="Calibri"/>
                <a:ea typeface="Calibri"/>
                <a:cs typeface="Calibri"/>
              </a:rPr>
              <a:t>Arrows: ← → ↑ ↓ ↔ ⇐ ⇒ ⇔ ⇆ ↻ ↺</a:t>
            </a:r>
          </a:p>
          <a:p>
            <a:pPr marL="228600" indent="-228600" lvl="0" algn="l">
              <a:buClr>
                <a:srgbClr val="0EA5E9"/>
              </a:buClr>
              <a:buFont typeface="Arial"/>
              <a:buChar char="●"/>
            </a:pPr>
            <a:r>
              <a:rPr lang="en-US" sz="1800" dirty="0">
                <a:solidFill>
                  <a:srgbClr val="334155"/>
                </a:solidFill>
                <a:latin typeface="Calibri"/>
                <a:ea typeface="Calibri"/>
                <a:cs typeface="Calibri"/>
              </a:rPr>
              <a:t>Math: ∀ ∃ ∄ ∅ ∈ ∉ ∋ ∏ ∑ ∫ ∮ ∝ ∞ ∇ ∂ √ ∛ ∜ ≈ ≠ ≡ ≤ ≥ ⊂ ⊃ ⊆ ⊇ ∪ ∩</a:t>
            </a:r>
          </a:p>
          <a:p>
            <a:pPr marL="228600" indent="-228600" lvl="0" algn="l">
              <a:buClr>
                <a:srgbClr val="0EA5E9"/>
              </a:buClr>
              <a:buFont typeface="Arial"/>
              <a:buChar char="●"/>
            </a:pPr>
            <a:r>
              <a:rPr lang="en-US" sz="1800" dirty="0">
                <a:solidFill>
                  <a:srgbClr val="334155"/>
                </a:solidFill>
                <a:latin typeface="Calibri"/>
                <a:ea typeface="Calibri"/>
                <a:cs typeface="Calibri"/>
              </a:rPr>
              <a:t>Logic: ¬ ∧ ∨ ⊕ ⊻ ⊤ ⊥ ⊢ ⊨</a:t>
            </a:r>
          </a:p>
          <a:p>
            <a:pPr marL="228600" indent="-228600" lvl="0" algn="l">
              <a:buClr>
                <a:srgbClr val="0EA5E9"/>
              </a:buClr>
              <a:buFont typeface="Arial"/>
              <a:buChar char="●"/>
            </a:pPr>
            <a:r>
              <a:rPr lang="en-US" sz="1800" dirty="0">
                <a:solidFill>
                  <a:srgbClr val="334155"/>
                </a:solidFill>
                <a:latin typeface="Calibri"/>
                <a:ea typeface="Calibri"/>
                <a:cs typeface="Calibri"/>
              </a:rPr>
              <a:t>Set theory: ℕ ℤ ℚ ℝ ℂ ℙ ℵ ℶ</a:t>
            </a:r>
          </a:p>
          <a:p>
            <a:pPr marL="228600" indent="-228600" lvl="0" algn="l">
              <a:buClr>
                <a:srgbClr val="0EA5E9"/>
              </a:buClr>
              <a:buFont typeface="Arial"/>
              <a:buChar char="●"/>
            </a:pPr>
            <a:r>
              <a:rPr lang="en-US" sz="1800" dirty="0">
                <a:solidFill>
                  <a:srgbClr val="334155"/>
                </a:solidFill>
                <a:latin typeface="Calibri"/>
                <a:ea typeface="Calibri"/>
                <a:cs typeface="Calibri"/>
              </a:rPr>
              <a:t>Geometry: △ ▽ ◇ ◯ ▲ ▼ ◆ ● ★ ☆</a:t>
            </a:r>
          </a:p>
          <a:p>
            <a:pPr marL="228600" indent="-228600" lvl="0" algn="l">
              <a:buClr>
                <a:srgbClr val="0EA5E9"/>
              </a:buClr>
              <a:buFont typeface="Arial"/>
              <a:buChar char="●"/>
            </a:pPr>
            <a:r>
              <a:rPr lang="en-US" sz="1800" dirty="0">
                <a:solidFill>
                  <a:srgbClr val="334155"/>
                </a:solidFill>
                <a:latin typeface="Calibri"/>
                <a:ea typeface="Calibri"/>
                <a:cs typeface="Calibri"/>
              </a:rPr>
              <a:t>Drawing: ─ │ ┌ ┐ └ ┘ ├ ┤ ┬ ┴ ┼ ━ ┃ ┏ ┓ ┗ ┛</a:t>
            </a:r>
          </a:p>
          <a:p>
            <a:pPr marL="228600" indent="-228600" lvl="0" algn="l">
              <a:buClr>
                <a:srgbClr val="0EA5E9"/>
              </a:buClr>
              <a:buFont typeface="Arial"/>
              <a:buChar char="●"/>
            </a:pPr>
            <a:r>
              <a:rPr lang="en-US" sz="1800" dirty="0">
                <a:solidFill>
                  <a:srgbClr val="334155"/>
                </a:solidFill>
                <a:latin typeface="Calibri"/>
                <a:ea typeface="Calibri"/>
                <a:cs typeface="Calibri"/>
              </a:rPr>
              <a:t>Music: ♩ ♪ ♫ ♬ ♭ ♮ ♯</a:t>
            </a:r>
          </a:p>
          <a:p>
            <a:pPr marL="228600" indent="-228600" lvl="0" algn="l">
              <a:buClr>
                <a:srgbClr val="0EA5E9"/>
              </a:buClr>
              <a:buFont typeface="Arial"/>
              <a:buChar char="●"/>
            </a:pPr>
            <a:r>
              <a:rPr lang="en-US" sz="1800" dirty="0">
                <a:solidFill>
                  <a:srgbClr val="334155"/>
                </a:solidFill>
                <a:latin typeface="Calibri"/>
                <a:ea typeface="Calibri"/>
                <a:cs typeface="Calibri"/>
              </a:rPr>
              <a:t>Misc: ™ © ® § ¶ † ‡ ‰ ‽ ⁂ ※</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129 / 136</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Lists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If a list has more than 12 items, md2any auto-flows it into two columns (slide output only).</a:t>
            </a:r>
          </a:p>
        </p:txBody>
      </p:sp>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13 / 136</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Footnotes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Markdown footnotes are gathered per slide, not per deck — references stay near their definitions¹.</a:t>
            </a:r>
          </a:p>
        </p:txBody>
      </p:sp>
      <p:sp>
        <p:nvSpPr>
          <p:cNvPr id="104" name="Para104"/>
          <p:cNvSpPr txBox="1"/>
          <p:nvPr/>
        </p:nvSpPr>
        <p:spPr>
          <a:xfrm>
            <a:off x="533400" y="199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You can drop </a:t>
            </a:r>
            <a:r>
              <a:rPr lang="en-US" sz="1800" dirty="0" i="1">
                <a:solidFill>
                  <a:srgbClr val="334155"/>
                </a:solidFill>
                <a:latin typeface="Calibri"/>
                <a:ea typeface="Calibri"/>
                <a:cs typeface="Calibri"/>
              </a:rPr>
              <a:t>multiple</a:t>
            </a:r>
            <a:r>
              <a:rPr lang="en-US" sz="1800" dirty="0">
                <a:solidFill>
                  <a:srgbClr val="334155"/>
                </a:solidFill>
                <a:latin typeface="Calibri"/>
                <a:ea typeface="Calibri"/>
                <a:cs typeface="Calibri"/>
              </a:rPr>
              <a:t> references on one slide² and md2any will collect their definitions at the bottom in source order³.</a:t>
            </a:r>
          </a:p>
        </p:txBody>
      </p:sp>
      <p:sp>
        <p:nvSpPr>
          <p:cNvPr id="105" name="Footnotes105"/>
          <p:cNvSpPr txBox="1"/>
          <p:nvPr/>
        </p:nvSpPr>
        <p:spPr>
          <a:xfrm>
            <a:off x="533400" y="2670000"/>
            <a:ext cx="11125200" cy="720000"/>
          </a:xfrm>
          <a:prstGeom prst="rect">
            <a:avLst/>
          </a:prstGeom>
          <a:noFill/>
        </p:spPr>
        <p:txBody>
          <a:bodyPr wrap="square" lIns="0" tIns="0" rIns="0" bIns="0" anchor="t">
            <a:noAutofit/>
          </a:bodyPr>
          <a:lstStyle/>
          <a:p>
            <a:pPr algn="l">
              <a:buNone/>
            </a:pPr>
            <a:r>
              <a:rPr lang="en-US" sz="1260" dirty="0">
                <a:solidFill>
                  <a:srgbClr val="94A3B8"/>
                </a:solidFill>
                <a:latin typeface="Calibri"/>
                <a:ea typeface="Calibri"/>
                <a:cs typeface="Calibri"/>
              </a:rPr>
              <a:t>1. </a:t>
            </a:r>
            <a:r>
              <a:rPr lang="en-US" sz="1260" dirty="0">
                <a:solidFill>
                  <a:srgbClr val="94A3B8"/>
                </a:solidFill>
                <a:latin typeface="Calibri"/>
                <a:ea typeface="Calibri"/>
                <a:cs typeface="Calibri"/>
              </a:rPr>
              <a:t>Useful when slides are rearranged: the footnote moves with the slide that owns it.</a:t>
            </a:r>
          </a:p>
          <a:p>
            <a:pPr algn="l">
              <a:buNone/>
            </a:pPr>
            <a:r>
              <a:rPr lang="en-US" sz="1260" dirty="0">
                <a:solidFill>
                  <a:srgbClr val="94A3B8"/>
                </a:solidFill>
                <a:latin typeface="Calibri"/>
                <a:ea typeface="Calibri"/>
                <a:cs typeface="Calibri"/>
              </a:rPr>
              <a:t>2. </a:t>
            </a:r>
            <a:r>
              <a:rPr lang="en-US" sz="1260" dirty="0">
                <a:solidFill>
                  <a:srgbClr val="94A3B8"/>
                </a:solidFill>
                <a:latin typeface="Calibri"/>
                <a:ea typeface="Calibri"/>
                <a:cs typeface="Calibri"/>
              </a:rPr>
              <a:t>Numbered automatically; you write </a:t>
            </a:r>
            <a:r>
              <a:rPr lang="en-US" sz="1260" dirty="0">
                <a:solidFill>
                  <a:srgbClr val="0369A1"/>
                </a:solidFill>
                <a:latin typeface="Consolas"/>
                <a:ea typeface="Consolas"/>
                <a:cs typeface="Consolas"/>
              </a:rPr>
              <a:t>[^id]</a:t>
            </a:r>
            <a:r>
              <a:rPr lang="en-US" sz="1260" dirty="0">
                <a:solidFill>
                  <a:srgbClr val="94A3B8"/>
                </a:solidFill>
                <a:latin typeface="Calibri"/>
                <a:ea typeface="Calibri"/>
                <a:cs typeface="Calibri"/>
              </a:rPr>
              <a:t> and md2any picks the superscript.</a:t>
            </a:r>
          </a:p>
          <a:p>
            <a:pPr algn="l">
              <a:buNone/>
            </a:pPr>
            <a:r>
              <a:rPr lang="en-US" sz="1260" dirty="0">
                <a:solidFill>
                  <a:srgbClr val="94A3B8"/>
                </a:solidFill>
                <a:latin typeface="Calibri"/>
                <a:ea typeface="Calibri"/>
                <a:cs typeface="Calibri"/>
              </a:rPr>
              <a:t>3. </a:t>
            </a:r>
            <a:r>
              <a:rPr lang="en-US" sz="1260" dirty="0">
                <a:solidFill>
                  <a:srgbClr val="94A3B8"/>
                </a:solidFill>
                <a:latin typeface="Calibri"/>
                <a:ea typeface="Calibri"/>
                <a:cs typeface="Calibri"/>
              </a:rPr>
              <a:t>Same applies to PDF, DOCX, and ODT outputs — the footnote block follows the same per-slide grouping.</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130 / 136</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Blockquotes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QuoteBar103"/>
          <p:cNvSpPr/>
          <p:nvPr/>
        </p:nvSpPr>
        <p:spPr>
          <a:xfrm>
            <a:off x="533400" y="1310000"/>
            <a:ext cx="60000" cy="680000"/>
          </a:xfrm>
          <a:prstGeom prst="rect">
            <a:avLst/>
          </a:prstGeom>
          <a:solidFill>
            <a:srgbClr val="0EA5E9"/>
          </a:solidFill>
          <a:ln>
            <a:noFill/>
          </a:ln>
        </p:spPr>
        <p:txBody>
          <a:bodyPr wrap="square" anchor="ctr"/>
          <a:lstStyle/>
          <a:p>
            <a:endParaRPr lang="en-US"/>
          </a:p>
        </p:txBody>
      </p:sp>
      <p:sp>
        <p:nvSpPr>
          <p:cNvPr id="104" name="Quote104"/>
          <p:cNvSpPr txBox="1"/>
          <p:nvPr/>
        </p:nvSpPr>
        <p:spPr>
          <a:xfrm>
            <a:off x="713400" y="1310000"/>
            <a:ext cx="10945200" cy="680000"/>
          </a:xfrm>
          <a:prstGeom prst="rect">
            <a:avLst/>
          </a:prstGeom>
          <a:noFill/>
        </p:spPr>
        <p:txBody>
          <a:bodyPr wrap="square" lIns="0" tIns="0" rIns="0" bIns="0" anchor="t">
            <a:noAutofit/>
          </a:bodyPr>
          <a:lstStyle/>
          <a:p>
            <a:pPr algn="l">
              <a:buNone/>
            </a:pPr>
            <a:r>
              <a:rPr lang="en-US" sz="1700" dirty="0" i="1">
                <a:solidFill>
                  <a:srgbClr val="334155"/>
                </a:solidFill>
                <a:latin typeface="Calibri"/>
                <a:ea typeface="Calibri"/>
                <a:cs typeface="Calibri"/>
              </a:rPr>
              <a:t>The best documentation is the kind you can hand to your future self at 2 a.m. and still understand.</a:t>
            </a:r>
          </a:p>
        </p:txBody>
      </p:sp>
      <p:sp>
        <p:nvSpPr>
          <p:cNvPr id="105" name="QuoteBar105"/>
          <p:cNvSpPr/>
          <p:nvPr/>
        </p:nvSpPr>
        <p:spPr>
          <a:xfrm>
            <a:off x="533400" y="2070000"/>
            <a:ext cx="60000" cy="680000"/>
          </a:xfrm>
          <a:prstGeom prst="rect">
            <a:avLst/>
          </a:prstGeom>
          <a:solidFill>
            <a:srgbClr val="0EA5E9"/>
          </a:solidFill>
          <a:ln>
            <a:noFill/>
          </a:ln>
        </p:spPr>
        <p:txBody>
          <a:bodyPr wrap="square" anchor="ctr"/>
          <a:lstStyle/>
          <a:p>
            <a:endParaRPr lang="en-US"/>
          </a:p>
        </p:txBody>
      </p:sp>
      <p:sp>
        <p:nvSpPr>
          <p:cNvPr id="106" name="Quote106"/>
          <p:cNvSpPr txBox="1"/>
          <p:nvPr/>
        </p:nvSpPr>
        <p:spPr>
          <a:xfrm>
            <a:off x="713400" y="2070000"/>
            <a:ext cx="10945200" cy="680000"/>
          </a:xfrm>
          <a:prstGeom prst="rect">
            <a:avLst/>
          </a:prstGeom>
          <a:noFill/>
        </p:spPr>
        <p:txBody>
          <a:bodyPr wrap="square" lIns="0" tIns="0" rIns="0" bIns="0" anchor="t">
            <a:noAutofit/>
          </a:bodyPr>
          <a:lstStyle/>
          <a:p>
            <a:pPr algn="l">
              <a:buNone/>
            </a:pPr>
            <a:r>
              <a:rPr lang="en-US" sz="1700" dirty="0" i="1">
                <a:solidFill>
                  <a:srgbClr val="334155"/>
                </a:solidFill>
                <a:latin typeface="Calibri"/>
                <a:ea typeface="Calibri"/>
                <a:cs typeface="Calibri"/>
              </a:rPr>
              <a:t>"Plain text in, polished slides out" is the whole pitch. — </a:t>
            </a:r>
            <a:r>
              <a:rPr lang="en-US" sz="1700" dirty="0" i="1">
                <a:solidFill>
                  <a:srgbClr val="334155"/>
                </a:solidFill>
                <a:latin typeface="Calibri"/>
                <a:ea typeface="Calibri"/>
                <a:cs typeface="Calibri"/>
              </a:rPr>
              <a:t>md2any README</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131 / 136</a:t>
            </a: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Diagrams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CodeBox103"/>
          <p:cNvSpPr/>
          <p:nvPr/>
        </p:nvSpPr>
        <p:spPr>
          <a:xfrm>
            <a:off x="533400" y="1310000"/>
            <a:ext cx="11125200" cy="2280000"/>
          </a:xfrm>
          <a:prstGeom prst="roundRect">
            <a:avLst>
              <a:gd name="adj" fmla="val 4500"/>
            </a:avLst>
          </a:pr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1  </a:t>
            </a:r>
            <a:r>
              <a:rPr lang="en-US" sz="1500" dirty="0">
                <a:solidFill>
                  <a:srgbClr val="1E293B"/>
                </a:solidFill>
                <a:latin typeface="Consolas"/>
                <a:ea typeface="Consolas"/>
                <a:cs typeface="Consolas"/>
              </a:rPr>
              <a:t>```dot</a:t>
            </a:r>
          </a:p>
          <a:p>
            <a:pPr algn="l">
              <a:lnSpc>
                <a:spcPct val="115000"/>
              </a:lnSpc>
              <a:spcBef>
                <a:spcPts val="0"/>
              </a:spcBef>
              <a:spcAft>
                <a:spcPts val="0"/>
              </a:spcAft>
              <a:buNone/>
            </a:pPr>
            <a:r>
              <a:rPr lang="en-US" sz="1500" dirty="0">
                <a:solidFill>
                  <a:srgbClr val="94A3B8"/>
                </a:solidFill>
                <a:latin typeface="Consolas"/>
                <a:ea typeface="Consolas"/>
                <a:cs typeface="Consolas"/>
              </a:rPr>
              <a:t>2  </a:t>
            </a:r>
            <a:r>
              <a:rPr lang="en-US" sz="1500" dirty="0">
                <a:solidFill>
                  <a:srgbClr val="1E293B"/>
                </a:solidFill>
                <a:latin typeface="Consolas"/>
                <a:ea typeface="Consolas"/>
                <a:cs typeface="Consolas"/>
              </a:rPr>
              <a:t>digraph pipeline {</a:t>
            </a:r>
          </a:p>
          <a:p>
            <a:pPr algn="l">
              <a:lnSpc>
                <a:spcPct val="115000"/>
              </a:lnSpc>
              <a:spcBef>
                <a:spcPts val="0"/>
              </a:spcBef>
              <a:spcAft>
                <a:spcPts val="0"/>
              </a:spcAft>
              <a:buNone/>
            </a:pPr>
            <a:r>
              <a:rPr lang="en-US" sz="1500" dirty="0">
                <a:solidFill>
                  <a:srgbClr val="94A3B8"/>
                </a:solidFill>
                <a:latin typeface="Consolas"/>
                <a:ea typeface="Consolas"/>
                <a:cs typeface="Consolas"/>
              </a:rPr>
              <a:t>3  </a:t>
            </a:r>
            <a:r>
              <a:rPr lang="en-US" sz="1500" dirty="0">
                <a:solidFill>
                  <a:srgbClr val="1E293B"/>
                </a:solidFill>
                <a:latin typeface="Consolas"/>
                <a:ea typeface="Consolas"/>
                <a:cs typeface="Consolas"/>
              </a:rPr>
              <a:t>  rankdir=LR;</a:t>
            </a:r>
          </a:p>
          <a:p>
            <a:pPr algn="l">
              <a:lnSpc>
                <a:spcPct val="115000"/>
              </a:lnSpc>
              <a:spcBef>
                <a:spcPts val="0"/>
              </a:spcBef>
              <a:spcAft>
                <a:spcPts val="0"/>
              </a:spcAft>
              <a:buNone/>
            </a:pPr>
            <a:r>
              <a:rPr lang="en-US" sz="1500" dirty="0">
                <a:solidFill>
                  <a:srgbClr val="94A3B8"/>
                </a:solidFill>
                <a:latin typeface="Consolas"/>
                <a:ea typeface="Consolas"/>
                <a:cs typeface="Consolas"/>
              </a:rPr>
              <a:t>4  </a:t>
            </a:r>
            <a:r>
              <a:rPr lang="en-US" sz="1500" dirty="0">
                <a:solidFill>
                  <a:srgbClr val="1E293B"/>
                </a:solidFill>
                <a:latin typeface="Consolas"/>
                <a:ea typeface="Consolas"/>
                <a:cs typeface="Consolas"/>
              </a:rPr>
              <a:t>  node [shape=box, style=rounded];</a:t>
            </a:r>
          </a:p>
          <a:p>
            <a:pPr algn="l">
              <a:lnSpc>
                <a:spcPct val="115000"/>
              </a:lnSpc>
              <a:spcBef>
                <a:spcPts val="0"/>
              </a:spcBef>
              <a:spcAft>
                <a:spcPts val="0"/>
              </a:spcAft>
              <a:buNone/>
            </a:pPr>
            <a:r>
              <a:rPr lang="en-US" sz="1500" dirty="0">
                <a:solidFill>
                  <a:srgbClr val="94A3B8"/>
                </a:solidFill>
                <a:latin typeface="Consolas"/>
                <a:ea typeface="Consolas"/>
                <a:cs typeface="Consolas"/>
              </a:rPr>
              <a:t>5  </a:t>
            </a:r>
            <a:r>
              <a:rPr lang="en-US" sz="1500" dirty="0">
                <a:solidFill>
                  <a:srgbClr val="1E293B"/>
                </a:solidFill>
                <a:latin typeface="Consolas"/>
                <a:ea typeface="Consolas"/>
                <a:cs typeface="Consolas"/>
              </a:rPr>
              <a:t>  Markdown -&gt; Parser -&gt; Paginator -&gt; Renderer -&gt; "{pptx, odp, pdf, docx, odt}";</a:t>
            </a:r>
          </a:p>
          <a:p>
            <a:pPr algn="l">
              <a:lnSpc>
                <a:spcPct val="115000"/>
              </a:lnSpc>
              <a:spcBef>
                <a:spcPts val="0"/>
              </a:spcBef>
              <a:spcAft>
                <a:spcPts val="0"/>
              </a:spcAft>
              <a:buNone/>
            </a:pPr>
            <a:r>
              <a:rPr lang="en-US" sz="1500" dirty="0">
                <a:solidFill>
                  <a:srgbClr val="94A3B8"/>
                </a:solidFill>
                <a:latin typeface="Consolas"/>
                <a:ea typeface="Consolas"/>
                <a:cs typeface="Consolas"/>
              </a:rPr>
              <a:t>6  </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7  </a:t>
            </a:r>
            <a:r>
              <a:rPr lang="en-US" sz="1500" dirty="0">
                <a:solidFill>
                  <a:srgbClr val="1E293B"/>
                </a:solidFill>
                <a:latin typeface="Consolas"/>
                <a:ea typeface="Consolas"/>
                <a:cs typeface="Consolas"/>
              </a:rPr>
              <a:t>```</a:t>
            </a:r>
          </a:p>
        </p:txBody>
      </p:sp>
      <p:sp>
        <p:nvSpPr>
          <p:cNvPr id="104" name="Para104"/>
          <p:cNvSpPr txBox="1"/>
          <p:nvPr/>
        </p:nvSpPr>
        <p:spPr>
          <a:xfrm>
            <a:off x="533400" y="367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If </a:t>
            </a:r>
            <a:r>
              <a:rPr lang="en-US" sz="1800" dirty="0">
                <a:solidFill>
                  <a:srgbClr val="0369A1"/>
                </a:solidFill>
                <a:latin typeface="Consolas"/>
                <a:ea typeface="Consolas"/>
                <a:cs typeface="Consolas"/>
              </a:rPr>
              <a:t>dot</a:t>
            </a:r>
            <a:r>
              <a:rPr lang="en-US" sz="1800" dirty="0">
                <a:solidFill>
                  <a:srgbClr val="334155"/>
                </a:solidFill>
                <a:latin typeface="Calibri"/>
                <a:ea typeface="Calibri"/>
                <a:cs typeface="Calibri"/>
              </a:rPr>
              <a:t> is on your </a:t>
            </a:r>
            <a:r>
              <a:rPr lang="en-US" sz="1800" dirty="0">
                <a:solidFill>
                  <a:srgbClr val="0369A1"/>
                </a:solidFill>
                <a:latin typeface="Consolas"/>
                <a:ea typeface="Consolas"/>
                <a:cs typeface="Consolas"/>
              </a:rPr>
              <a:t>$PATH</a:t>
            </a:r>
            <a:r>
              <a:rPr lang="en-US" sz="1800" dirty="0">
                <a:solidFill>
                  <a:srgbClr val="334155"/>
                </a:solidFill>
                <a:latin typeface="Calibri"/>
                <a:ea typeface="Calibri"/>
                <a:cs typeface="Calibri"/>
              </a:rPr>
              <a:t>, this fence rasterises into a PNG embedded in the slide. Otherwise the fence stays as a regular code block. Same goes for </a:t>
            </a:r>
            <a:r>
              <a:rPr lang="en-US" sz="1800" dirty="0">
                <a:solidFill>
                  <a:srgbClr val="0369A1"/>
                </a:solidFill>
                <a:latin typeface="Consolas"/>
                <a:ea typeface="Consolas"/>
                <a:cs typeface="Consolas"/>
              </a:rPr>
              <a:t>mermaid</a:t>
            </a:r>
            <a:r>
              <a:rPr lang="en-US" sz="1800" dirty="0">
                <a:solidFill>
                  <a:srgbClr val="334155"/>
                </a:solidFill>
                <a:latin typeface="Calibri"/>
                <a:ea typeface="Calibri"/>
                <a:cs typeface="Calibri"/>
              </a:rPr>
              <a:t> and </a:t>
            </a:r>
            <a:r>
              <a:rPr lang="en-US" sz="1800" dirty="0">
                <a:solidFill>
                  <a:srgbClr val="0369A1"/>
                </a:solidFill>
                <a:latin typeface="Consolas"/>
                <a:ea typeface="Consolas"/>
                <a:cs typeface="Consolas"/>
              </a:rPr>
              <a:t>plantuml</a:t>
            </a:r>
            <a:r>
              <a:rPr lang="en-US" sz="1800" dirty="0">
                <a:solidFill>
                  <a:srgbClr val="334155"/>
                </a:solidFill>
                <a:latin typeface="Calibri"/>
                <a:ea typeface="Calibri"/>
                <a:cs typeface="Calibri"/>
              </a:rPr>
              <a:t>.</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132 / 136</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Speaker notes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The slide says one thing; the speaker says another. Attach private notes that surface in Presenter View (PPTX / ODP), the </a:t>
            </a:r>
            <a:r>
              <a:rPr lang="en-US" sz="1800" dirty="0">
                <a:solidFill>
                  <a:srgbClr val="0369A1"/>
                </a:solidFill>
                <a:latin typeface="Consolas"/>
                <a:ea typeface="Consolas"/>
                <a:cs typeface="Consolas"/>
              </a:rPr>
              <a:t>--with-notes</a:t>
            </a:r>
            <a:r>
              <a:rPr lang="en-US" sz="1800" dirty="0">
                <a:solidFill>
                  <a:srgbClr val="334155"/>
                </a:solidFill>
                <a:latin typeface="Calibri"/>
                <a:ea typeface="Calibri"/>
                <a:cs typeface="Calibri"/>
              </a:rPr>
              <a:t> PDF, but never on the visible slide.</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markdown</a:t>
            </a:r>
          </a:p>
        </p:txBody>
      </p:sp>
      <p:sp>
        <p:nvSpPr>
          <p:cNvPr id="105" name="CodeBox105"/>
          <p:cNvSpPr/>
          <p:nvPr/>
        </p:nvSpPr>
        <p:spPr>
          <a:xfrm>
            <a:off x="533400" y="2310000"/>
            <a:ext cx="11125200" cy="200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1  </a:t>
            </a:r>
            <a:r>
              <a:rPr lang="en-US" sz="1500" dirty="0">
                <a:solidFill>
                  <a:srgbClr val="1E293B"/>
                </a:solidFill>
                <a:latin typeface="Consolas"/>
                <a:ea typeface="Consolas"/>
                <a:cs typeface="Consolas"/>
              </a:rPr>
              <a:t>## A slide title</a:t>
            </a:r>
          </a:p>
          <a:p>
            <a:pPr algn="l">
              <a:lnSpc>
                <a:spcPct val="115000"/>
              </a:lnSpc>
              <a:spcBef>
                <a:spcPts val="0"/>
              </a:spcBef>
              <a:spcAft>
                <a:spcPts val="0"/>
              </a:spcAft>
              <a:buNone/>
            </a:pPr>
            <a:r>
              <a:rPr lang="en-US" sz="1500" dirty="0">
                <a:solidFill>
                  <a:srgbClr val="94A3B8"/>
                </a:solidFill>
                <a:latin typeface="Consolas"/>
                <a:ea typeface="Consolas"/>
                <a:cs typeface="Consolas"/>
              </a:rPr>
              <a:t>2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3  </a:t>
            </a:r>
            <a:r>
              <a:rPr lang="en-US" sz="1500" dirty="0">
                <a:solidFill>
                  <a:srgbClr val="1E293B"/>
                </a:solidFill>
                <a:latin typeface="Consolas"/>
                <a:ea typeface="Consolas"/>
                <a:cs typeface="Consolas"/>
              </a:rPr>
              <a:t>The audience sees this.</a:t>
            </a:r>
          </a:p>
          <a:p>
            <a:pPr algn="l">
              <a:lnSpc>
                <a:spcPct val="115000"/>
              </a:lnSpc>
              <a:spcBef>
                <a:spcPts val="0"/>
              </a:spcBef>
              <a:spcAft>
                <a:spcPts val="0"/>
              </a:spcAft>
              <a:buNone/>
            </a:pPr>
            <a:r>
              <a:rPr lang="en-US" sz="1500" dirty="0">
                <a:solidFill>
                  <a:srgbClr val="94A3B8"/>
                </a:solidFill>
                <a:latin typeface="Consolas"/>
                <a:ea typeface="Consolas"/>
                <a:cs typeface="Consolas"/>
              </a:rPr>
              <a:t>4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5  </a:t>
            </a:r>
            <a:r>
              <a:rPr lang="en-US" sz="1500" dirty="0">
                <a:solidFill>
                  <a:srgbClr val="1E293B"/>
                </a:solidFill>
                <a:latin typeface="Consolas"/>
                <a:ea typeface="Consolas"/>
                <a:cs typeface="Consolas"/>
              </a:rPr>
              <a:t>&lt;!-- notes: Remember to mention the Q3 numbers and pause for the</a:t>
            </a:r>
          </a:p>
          <a:p>
            <a:pPr algn="l">
              <a:lnSpc>
                <a:spcPct val="115000"/>
              </a:lnSpc>
              <a:spcBef>
                <a:spcPts val="0"/>
              </a:spcBef>
              <a:spcAft>
                <a:spcPts val="0"/>
              </a:spcAft>
              <a:buNone/>
            </a:pPr>
            <a:r>
              <a:rPr lang="en-US" sz="1500" dirty="0">
                <a:solidFill>
                  <a:srgbClr val="94A3B8"/>
                </a:solidFill>
                <a:latin typeface="Consolas"/>
                <a:ea typeface="Consolas"/>
                <a:cs typeface="Consolas"/>
              </a:rPr>
              <a:t>6  </a:t>
            </a:r>
            <a:r>
              <a:rPr lang="en-US" sz="1500" dirty="0">
                <a:solidFill>
                  <a:srgbClr val="1E293B"/>
                </a:solidFill>
                <a:latin typeface="Consolas"/>
                <a:ea typeface="Consolas"/>
                <a:cs typeface="Consolas"/>
              </a:rPr>
              <a:t>     question about pricing. The CFO will ask. --&gt;</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133 / 136</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Putting it all together</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87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Markdown, math, code, tables, CJK, diagrams, footnotes, speaker notes — all from the same </a:t>
            </a:r>
            <a:r>
              <a:rPr lang="en-US" sz="1800" dirty="0">
                <a:solidFill>
                  <a:srgbClr val="0369A1"/>
                </a:solidFill>
                <a:latin typeface="Consolas"/>
                <a:ea typeface="Consolas"/>
                <a:cs typeface="Consolas"/>
              </a:rPr>
              <a:t>.md</a:t>
            </a:r>
            <a:r>
              <a:rPr lang="en-US" sz="1800" dirty="0">
                <a:solidFill>
                  <a:srgbClr val="334155"/>
                </a:solidFill>
                <a:latin typeface="Calibri"/>
                <a:ea typeface="Calibri"/>
                <a:cs typeface="Calibri"/>
              </a:rPr>
              <a:t> file, all in one binary, all rendered in milliseconds. The point isn't any one feature; it's that you only have to write the thing once.</a:t>
            </a:r>
          </a:p>
        </p:txBody>
      </p:sp>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134 / 136</a:t>
            </a: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bg>
      <p:bgPr>
        <a:solidFill>
          <a:srgbClr val="0F172A"/>
        </a:solidFill>
        <a:effectLst/>
      </p:bgPr>
    </p:bg>
    <p:spTree>
      <p:nvGrpSpPr>
        <p:cNvPr id="1" name=""/>
        <p:cNvGrpSpPr/>
        <p:nvPr/>
      </p:nvGrpSpPr>
      <p:grpSpPr>
        <a:xfrm>
          <a:off x="0" y="0"/>
          <a:ext cx="0" cy="0"/>
          <a:chOff x="0" y="0"/>
          <a:chExt cx="0" cy="0"/>
        </a:xfrm>
      </p:grpSpPr>
      <p:sp>
        <p:nvSpPr>
          <p:cNvPr id="100" name="Marker100"/>
          <p:cNvSpPr/>
          <p:nvPr/>
        </p:nvSpPr>
        <p:spPr>
          <a:xfrm>
            <a:off x="5496000" y="2429000"/>
            <a:ext cx="1200000" cy="60000"/>
          </a:xfrm>
          <a:prstGeom prst="rect">
            <a:avLst/>
          </a:prstGeom>
          <a:solidFill>
            <a:srgbClr val="F8FAFC"/>
          </a:solidFill>
          <a:ln>
            <a:noFill/>
          </a:ln>
        </p:spPr>
        <p:txBody>
          <a:bodyPr wrap="square" anchor="ctr"/>
          <a:lstStyle/>
          <a:p>
            <a:endParaRPr lang="en-US"/>
          </a:p>
        </p:txBody>
      </p:sp>
      <p:sp>
        <p:nvSpPr>
          <p:cNvPr id="101" name="SectionTitle101"/>
          <p:cNvSpPr txBox="1"/>
          <p:nvPr/>
        </p:nvSpPr>
        <p:spPr>
          <a:xfrm>
            <a:off x="800000" y="2729000"/>
            <a:ext cx="10592000" cy="1500000"/>
          </a:xfrm>
          <a:prstGeom prst="rect">
            <a:avLst/>
          </a:prstGeom>
          <a:noFill/>
        </p:spPr>
        <p:txBody>
          <a:bodyPr wrap="square" lIns="0" tIns="0" rIns="0" bIns="0" anchor="ctr">
            <a:noAutofit/>
          </a:bodyPr>
          <a:lstStyle/>
          <a:p>
            <a:pPr algn="ctr">
              <a:buNone/>
            </a:pPr>
            <a:r>
              <a:rPr lang="en-US" sz="5400" dirty="0" b="1">
                <a:solidFill>
                  <a:srgbClr val="F8FAFC"/>
                </a:solidFill>
                <a:latin typeface="Calibri Light"/>
                <a:ea typeface="Calibri Light"/>
                <a:cs typeface="Calibri Light"/>
              </a:rPr>
              <a:t>That's all</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Now go make something</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Write Markdown. Run one command. Open the file. Present, send, print — whichever you need.</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5" name="CodeBox105"/>
          <p:cNvSpPr/>
          <p:nvPr/>
        </p:nvSpPr>
        <p:spPr>
          <a:xfrm>
            <a:off x="533400" y="2310000"/>
            <a:ext cx="11125200" cy="60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my</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p>
        </p:txBody>
      </p:sp>
      <p:sp>
        <p:nvSpPr>
          <p:cNvPr id="106" name="Para106"/>
          <p:cNvSpPr txBox="1"/>
          <p:nvPr/>
        </p:nvSpPr>
        <p:spPr>
          <a:xfrm>
            <a:off x="533400" y="299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If you want to see this manual again in any format, just run:</a:t>
            </a:r>
          </a:p>
        </p:txBody>
      </p:sp>
      <p:sp>
        <p:nvSpPr>
          <p:cNvPr id="107" name="CodeTitle107"/>
          <p:cNvSpPr/>
          <p:nvPr/>
        </p:nvSpPr>
        <p:spPr>
          <a:xfrm>
            <a:off x="533400" y="367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8" name="CodeBox108"/>
          <p:cNvSpPr/>
          <p:nvPr/>
        </p:nvSpPr>
        <p:spPr>
          <a:xfrm>
            <a:off x="533400" y="3990000"/>
            <a:ext cx="11125200" cy="60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help</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pptx</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or --help-odp, --help-pdf, --help-docx, --help-odt, --help-md</a:t>
            </a:r>
          </a:p>
        </p:txBody>
      </p:sp>
      <p:sp>
        <p:nvSpPr>
          <p:cNvPr id="109" name="DeckFooter109"/>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10" name="PageNum110"/>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136 / 136</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Code blocks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Fenced code blocks pick up syntax highlighting from the language tag. Twenty languages built in:</a:t>
            </a:r>
          </a:p>
        </p:txBody>
      </p:sp>
      <p:sp>
        <p:nvSpPr>
          <p:cNvPr id="104" name="List104"/>
          <p:cNvSpPr txBox="1"/>
          <p:nvPr/>
        </p:nvSpPr>
        <p:spPr>
          <a:xfrm>
            <a:off x="533400" y="1990000"/>
            <a:ext cx="11125200" cy="2320000"/>
          </a:xfrm>
          <a:prstGeom prst="rect">
            <a:avLst/>
          </a:prstGeom>
          <a:noFill/>
        </p:spPr>
        <p:txBody>
          <a:bodyPr wrap="square" lIns="0" tIns="0" rIns="0" bIns="0" anchor="t">
            <a:noAutofit/>
          </a:bodyPr>
          <a:lstStyle/>
          <a:p>
            <a:pPr marL="228600" indent="-228600" lvl="0" algn="l">
              <a:buClr>
                <a:srgbClr val="0EA5E9"/>
              </a:buClr>
              <a:buFont typeface="Arial"/>
              <a:buChar char="●"/>
            </a:pPr>
            <a:r>
              <a:rPr lang="en-US" sz="1800" dirty="0">
                <a:solidFill>
                  <a:srgbClr val="334155"/>
                </a:solidFill>
                <a:latin typeface="Calibri"/>
                <a:ea typeface="Calibri"/>
                <a:cs typeface="Calibri"/>
              </a:rPr>
              <a:t>Mainstream: </a:t>
            </a:r>
            <a:r>
              <a:rPr lang="en-US" sz="1800" dirty="0">
                <a:solidFill>
                  <a:srgbClr val="0369A1"/>
                </a:solidFill>
                <a:latin typeface="Consolas"/>
                <a:ea typeface="Consolas"/>
                <a:cs typeface="Consolas"/>
              </a:rPr>
              <a:t>rust</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python</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js</a:t>
            </a:r>
            <a:r>
              <a:rPr lang="en-US" sz="1800" dirty="0">
                <a:solidFill>
                  <a:srgbClr val="334155"/>
                </a:solidFill>
                <a:latin typeface="Calibri"/>
                <a:ea typeface="Calibri"/>
                <a:cs typeface="Calibri"/>
              </a:rPr>
              <a:t> / </a:t>
            </a:r>
            <a:r>
              <a:rPr lang="en-US" sz="1800" dirty="0">
                <a:solidFill>
                  <a:srgbClr val="0369A1"/>
                </a:solidFill>
                <a:latin typeface="Consolas"/>
                <a:ea typeface="Consolas"/>
                <a:cs typeface="Consolas"/>
              </a:rPr>
              <a:t>ts</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go</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c</a:t>
            </a:r>
            <a:r>
              <a:rPr lang="en-US" sz="1800" dirty="0">
                <a:solidFill>
                  <a:srgbClr val="334155"/>
                </a:solidFill>
                <a:latin typeface="Calibri"/>
                <a:ea typeface="Calibri"/>
                <a:cs typeface="Calibri"/>
              </a:rPr>
              <a:t> / </a:t>
            </a:r>
            <a:r>
              <a:rPr lang="en-US" sz="1800" dirty="0">
                <a:solidFill>
                  <a:srgbClr val="0369A1"/>
                </a:solidFill>
                <a:latin typeface="Consolas"/>
                <a:ea typeface="Consolas"/>
                <a:cs typeface="Consolas"/>
              </a:rPr>
              <a:t>cpp</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java</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ruby</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bash</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sql</a:t>
            </a:r>
          </a:p>
          <a:p>
            <a:pPr marL="228600" indent="-228600" lvl="0" algn="l">
              <a:buClr>
                <a:srgbClr val="0EA5E9"/>
              </a:buClr>
              <a:buFont typeface="Arial"/>
              <a:buChar char="●"/>
            </a:pPr>
            <a:r>
              <a:rPr lang="en-US" sz="1800" dirty="0">
                <a:solidFill>
                  <a:srgbClr val="334155"/>
                </a:solidFill>
                <a:latin typeface="Calibri"/>
                <a:ea typeface="Calibri"/>
                <a:cs typeface="Calibri"/>
              </a:rPr>
              <a:t>Data: </a:t>
            </a:r>
            <a:r>
              <a:rPr lang="en-US" sz="1800" dirty="0">
                <a:solidFill>
                  <a:srgbClr val="0369A1"/>
                </a:solidFill>
                <a:latin typeface="Consolas"/>
                <a:ea typeface="Consolas"/>
                <a:cs typeface="Consolas"/>
              </a:rPr>
              <a:t>json</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yaml</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toml</a:t>
            </a:r>
          </a:p>
          <a:p>
            <a:pPr marL="228600" indent="-228600" lvl="0" algn="l">
              <a:buClr>
                <a:srgbClr val="0EA5E9"/>
              </a:buClr>
              <a:buFont typeface="Arial"/>
              <a:buChar char="●"/>
            </a:pPr>
            <a:r>
              <a:rPr lang="en-US" sz="1800" dirty="0">
                <a:solidFill>
                  <a:srgbClr val="334155"/>
                </a:solidFill>
                <a:latin typeface="Calibri"/>
                <a:ea typeface="Calibri"/>
                <a:cs typeface="Calibri"/>
              </a:rPr>
              <a:t>Markup: </a:t>
            </a:r>
            <a:r>
              <a:rPr lang="en-US" sz="1800" dirty="0">
                <a:solidFill>
                  <a:srgbClr val="0369A1"/>
                </a:solidFill>
                <a:latin typeface="Consolas"/>
                <a:ea typeface="Consolas"/>
                <a:cs typeface="Consolas"/>
              </a:rPr>
              <a:t>html</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xml</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css</a:t>
            </a:r>
          </a:p>
          <a:p>
            <a:pPr marL="228600" indent="-228600" lvl="0" algn="l">
              <a:buClr>
                <a:srgbClr val="0EA5E9"/>
              </a:buClr>
              <a:buFont typeface="Arial"/>
              <a:buChar char="●"/>
            </a:pPr>
            <a:r>
              <a:rPr lang="en-US" sz="1800" dirty="0">
                <a:solidFill>
                  <a:srgbClr val="334155"/>
                </a:solidFill>
                <a:latin typeface="Calibri"/>
                <a:ea typeface="Calibri"/>
                <a:cs typeface="Calibri"/>
              </a:rPr>
              <a:t>Mainframe: </a:t>
            </a:r>
            <a:r>
              <a:rPr lang="en-US" sz="1800" dirty="0">
                <a:solidFill>
                  <a:srgbClr val="0369A1"/>
                </a:solidFill>
                <a:latin typeface="Consolas"/>
                <a:ea typeface="Consolas"/>
                <a:cs typeface="Consolas"/>
              </a:rPr>
              <a:t>cobol</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jcl</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rexx</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pli</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hlasm</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db2</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14 / 136</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Code blocks (continued)</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A bare fence picks the language only:</a:t>
            </a:r>
          </a:p>
        </p:txBody>
      </p:sp>
      <p:sp>
        <p:nvSpPr>
          <p:cNvPr id="104" name="CodeBox104"/>
          <p:cNvSpPr/>
          <p:nvPr/>
        </p:nvSpPr>
        <p:spPr>
          <a:xfrm>
            <a:off x="533400" y="1990000"/>
            <a:ext cx="11125200" cy="1160000"/>
          </a:xfrm>
          <a:prstGeom prst="roundRect">
            <a:avLst>
              <a:gd name="adj" fmla="val 4500"/>
            </a:avLst>
          </a:pr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```rust</a:t>
            </a:r>
          </a:p>
          <a:p>
            <a:pPr algn="l">
              <a:lnSpc>
                <a:spcPct val="115000"/>
              </a:lnSpc>
              <a:spcBef>
                <a:spcPts val="0"/>
              </a:spcBef>
              <a:spcAft>
                <a:spcPts val="0"/>
              </a:spcAft>
              <a:buNone/>
            </a:pPr>
            <a:r>
              <a:rPr lang="en-US" sz="1500" dirty="0">
                <a:solidFill>
                  <a:srgbClr val="1E293B"/>
                </a:solidFill>
                <a:latin typeface="Consolas"/>
                <a:ea typeface="Consolas"/>
                <a:cs typeface="Consolas"/>
              </a:rPr>
              <a:t>fn main() { println!("hi"); }</a:t>
            </a:r>
          </a:p>
          <a:p>
            <a:pPr algn="l">
              <a:lnSpc>
                <a:spcPct val="115000"/>
              </a:lnSpc>
              <a:spcBef>
                <a:spcPts val="0"/>
              </a:spcBef>
              <a:spcAft>
                <a:spcPts val="0"/>
              </a:spcAft>
              <a:buNone/>
            </a:pPr>
            <a:r>
              <a:rPr lang="en-US" sz="1500" dirty="0">
                <a:solidFill>
                  <a:srgbClr val="1E293B"/>
                </a:solidFill>
                <a:latin typeface="Consolas"/>
                <a:ea typeface="Consolas"/>
                <a:cs typeface="Consolas"/>
              </a:rPr>
              <a:t>```</a:t>
            </a:r>
          </a:p>
        </p:txBody>
      </p:sp>
      <p:sp>
        <p:nvSpPr>
          <p:cNvPr id="105" name="Para105"/>
          <p:cNvSpPr txBox="1"/>
          <p:nvPr/>
        </p:nvSpPr>
        <p:spPr>
          <a:xfrm>
            <a:off x="533400" y="323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Add a filename after the language and md2any renders a header bar:</a:t>
            </a:r>
          </a:p>
        </p:txBody>
      </p:sp>
      <p:sp>
        <p:nvSpPr>
          <p:cNvPr id="106" name="CodeBox106"/>
          <p:cNvSpPr/>
          <p:nvPr/>
        </p:nvSpPr>
        <p:spPr>
          <a:xfrm>
            <a:off x="533400" y="3910000"/>
            <a:ext cx="11125200" cy="1160000"/>
          </a:xfrm>
          <a:prstGeom prst="roundRect">
            <a:avLst>
              <a:gd name="adj" fmla="val 4500"/>
            </a:avLst>
          </a:pr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```rust src/main.rs</a:t>
            </a:r>
          </a:p>
          <a:p>
            <a:pPr algn="l">
              <a:lnSpc>
                <a:spcPct val="115000"/>
              </a:lnSpc>
              <a:spcBef>
                <a:spcPts val="0"/>
              </a:spcBef>
              <a:spcAft>
                <a:spcPts val="0"/>
              </a:spcAft>
              <a:buNone/>
            </a:pPr>
            <a:r>
              <a:rPr lang="en-US" sz="1500" dirty="0">
                <a:solidFill>
                  <a:srgbClr val="1E293B"/>
                </a:solidFill>
                <a:latin typeface="Consolas"/>
                <a:ea typeface="Consolas"/>
                <a:cs typeface="Consolas"/>
              </a:rPr>
              <a:t>fn main() { println!("hi"); }</a:t>
            </a:r>
          </a:p>
          <a:p>
            <a:pPr algn="l">
              <a:lnSpc>
                <a:spcPct val="115000"/>
              </a:lnSpc>
              <a:spcBef>
                <a:spcPts val="0"/>
              </a:spcBef>
              <a:spcAft>
                <a:spcPts val="0"/>
              </a:spcAft>
              <a:buNone/>
            </a:pPr>
            <a:r>
              <a:rPr lang="en-US" sz="1500" dirty="0">
                <a:solidFill>
                  <a:srgbClr val="1E293B"/>
                </a:solidFill>
                <a:latin typeface="Consolas"/>
                <a:ea typeface="Consolas"/>
                <a:cs typeface="Consolas"/>
              </a:rPr>
              <a:t>```</a:t>
            </a:r>
          </a:p>
        </p:txBody>
      </p:sp>
      <p:sp>
        <p:nvSpPr>
          <p:cNvPr id="107" name="Para107"/>
          <p:cNvSpPr txBox="1"/>
          <p:nvPr/>
        </p:nvSpPr>
        <p:spPr>
          <a:xfrm>
            <a:off x="533400" y="515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Code blocks longer than five lines get line numbers automatically.</a:t>
            </a:r>
          </a:p>
        </p:txBody>
      </p:sp>
      <p:sp>
        <p:nvSpPr>
          <p:cNvPr id="108" name="DeckFooter108"/>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9" name="PageNum109"/>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15 / 136</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Tables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GitHub-flavored Markdown tables. Banded rows, accent-colored header.</a:t>
            </a:r>
          </a:p>
        </p:txBody>
      </p:sp>
      <p:graphicFrame>
        <p:nvGraphicFramePr>
          <p:cNvPr id="104" name="Table104"/>
          <p:cNvGraphicFramePr>
            <a:graphicFrameLocks noGrp="1"/>
          </p:cNvGraphicFramePr>
          <p:nvPr/>
        </p:nvGraphicFramePr>
        <p:xfrm>
          <a:off x="533400" y="1990000"/>
          <a:ext cx="11125200" cy="1440000"/>
        </p:xfrm>
        <a:graphic>
          <a:graphicData uri="http://schemas.openxmlformats.org/drawingml/2006/table">
            <a:tbl>
              <a:tblPr firstRow="1" bandRow="1"/>
              <a:tblGrid>
                <a:gridCol w="3708400"/>
                <a:gridCol w="3708400"/>
                <a:gridCol w="37084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Column</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Type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Notes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53333">
                <a:tc>
                  <a:txBody>
                    <a:bodyPr wrap="square" lIns="90000" tIns="46000" rIns="90000" bIns="46000" anchor="ctr"/>
                    <a:lstStyle/>
                    <a:p>
                      <a:pPr algn="l">
                        <a:buNone/>
                      </a:pPr>
                      <a:r>
                        <a:rPr lang="en-US" sz="1400" dirty="0">
                          <a:solidFill>
                            <a:srgbClr val="334155"/>
                          </a:solidFill>
                          <a:latin typeface="Calibri"/>
                          <a:ea typeface="Calibri"/>
                          <a:cs typeface="Calibri"/>
                        </a:rPr>
                        <a:t>name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text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first column</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53333">
                <a:tc>
                  <a:txBody>
                    <a:bodyPr wrap="square" lIns="90000" tIns="46000" rIns="90000" bIns="46000" anchor="ctr"/>
                    <a:lstStyle/>
                    <a:p>
                      <a:pPr algn="l">
                        <a:buNone/>
                      </a:pPr>
                      <a:r>
                        <a:rPr lang="en-US" sz="1400" dirty="0">
                          <a:solidFill>
                            <a:srgbClr val="334155"/>
                          </a:solidFill>
                          <a:latin typeface="Calibri"/>
                          <a:ea typeface="Calibri"/>
                          <a:cs typeface="Calibri"/>
                        </a:rPr>
                        <a:t>size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int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second column</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53333">
                <a:tc>
                  <a:txBody>
                    <a:bodyPr wrap="square" lIns="90000" tIns="46000" rIns="90000" bIns="46000" anchor="ctr"/>
                    <a:lstStyle/>
                    <a:p>
                      <a:pPr algn="l">
                        <a:buNone/>
                      </a:pPr>
                      <a:r>
                        <a:rPr lang="en-US" sz="1400" dirty="0">
                          <a:solidFill>
                            <a:srgbClr val="334155"/>
                          </a:solidFill>
                          <a:latin typeface="Calibri"/>
                          <a:ea typeface="Calibri"/>
                          <a:cs typeface="Calibri"/>
                        </a:rPr>
                        <a:t>active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bool</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third column</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bl>
          </a:graphicData>
        </a:graphic>
      </p:graphicFrame>
      <p:sp>
        <p:nvSpPr>
          <p:cNvPr id="105" name="Para105"/>
          <p:cNvSpPr txBox="1"/>
          <p:nvPr/>
        </p:nvSpPr>
        <p:spPr>
          <a:xfrm>
            <a:off x="533400" y="35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Alignment hints (</a:t>
            </a:r>
            <a:r>
              <a:rPr lang="en-US" sz="1800" dirty="0">
                <a:solidFill>
                  <a:srgbClr val="0369A1"/>
                </a:solidFill>
                <a:latin typeface="Consolas"/>
                <a:ea typeface="Consolas"/>
                <a:cs typeface="Consolas"/>
              </a:rPr>
              <a:t>:--</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a:t>
            </a:r>
            <a:r>
              <a:rPr lang="en-US" sz="1800" dirty="0">
                <a:solidFill>
                  <a:srgbClr val="334155"/>
                </a:solidFill>
                <a:latin typeface="Calibri"/>
                <a:ea typeface="Calibri"/>
                <a:cs typeface="Calibri"/>
              </a:rPr>
              <a:t>) parse but render as left for now.</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16 / 136</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Side-by-side columns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Put </a:t>
            </a:r>
            <a:r>
              <a:rPr lang="en-US" sz="1800" dirty="0">
                <a:solidFill>
                  <a:srgbClr val="0369A1"/>
                </a:solidFill>
                <a:latin typeface="Consolas"/>
                <a:ea typeface="Consolas"/>
                <a:cs typeface="Consolas"/>
              </a:rPr>
              <a:t>:::</a:t>
            </a:r>
            <a:r>
              <a:rPr lang="en-US" sz="1800" dirty="0">
                <a:solidFill>
                  <a:srgbClr val="334155"/>
                </a:solidFill>
                <a:latin typeface="Calibri"/>
                <a:ea typeface="Calibri"/>
                <a:cs typeface="Calibri"/>
              </a:rPr>
              <a:t> on a line by itself to split a slide into two columns:</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markdown</a:t>
            </a:r>
          </a:p>
        </p:txBody>
      </p:sp>
      <p:sp>
        <p:nvSpPr>
          <p:cNvPr id="105" name="CodeBox105"/>
          <p:cNvSpPr/>
          <p:nvPr/>
        </p:nvSpPr>
        <p:spPr>
          <a:xfrm>
            <a:off x="533400" y="2310000"/>
            <a:ext cx="11125200" cy="228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1  </a:t>
            </a:r>
            <a:r>
              <a:rPr lang="en-US" sz="1500" dirty="0">
                <a:solidFill>
                  <a:srgbClr val="1E293B"/>
                </a:solidFill>
                <a:latin typeface="Consolas"/>
                <a:ea typeface="Consolas"/>
                <a:cs typeface="Consolas"/>
              </a:rPr>
              <a:t>## Pros and cons</a:t>
            </a:r>
          </a:p>
          <a:p>
            <a:pPr algn="l">
              <a:lnSpc>
                <a:spcPct val="115000"/>
              </a:lnSpc>
              <a:spcBef>
                <a:spcPts val="0"/>
              </a:spcBef>
              <a:spcAft>
                <a:spcPts val="0"/>
              </a:spcAft>
              <a:buNone/>
            </a:pPr>
            <a:r>
              <a:rPr lang="en-US" sz="1500" dirty="0">
                <a:solidFill>
                  <a:srgbClr val="94A3B8"/>
                </a:solidFill>
                <a:latin typeface="Consolas"/>
                <a:ea typeface="Consolas"/>
                <a:cs typeface="Consolas"/>
              </a:rPr>
              <a:t>2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3  </a:t>
            </a:r>
            <a:r>
              <a:rPr lang="en-US" sz="1500" dirty="0">
                <a:solidFill>
                  <a:srgbClr val="1E293B"/>
                </a:solidFill>
                <a:latin typeface="Consolas"/>
                <a:ea typeface="Consolas"/>
                <a:cs typeface="Consolas"/>
              </a:rPr>
              <a:t>Left side content goes here. Bullets, paragraphs, code, all work.</a:t>
            </a:r>
          </a:p>
          <a:p>
            <a:pPr algn="l">
              <a:lnSpc>
                <a:spcPct val="115000"/>
              </a:lnSpc>
              <a:spcBef>
                <a:spcPts val="0"/>
              </a:spcBef>
              <a:spcAft>
                <a:spcPts val="0"/>
              </a:spcAft>
              <a:buNone/>
            </a:pPr>
            <a:r>
              <a:rPr lang="en-US" sz="1500" dirty="0">
                <a:solidFill>
                  <a:srgbClr val="94A3B8"/>
                </a:solidFill>
                <a:latin typeface="Consolas"/>
                <a:ea typeface="Consolas"/>
                <a:cs typeface="Consolas"/>
              </a:rPr>
              <a:t>4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5  </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6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7  </a:t>
            </a:r>
            <a:r>
              <a:rPr lang="en-US" sz="1500" dirty="0">
                <a:solidFill>
                  <a:srgbClr val="1E293B"/>
                </a:solidFill>
                <a:latin typeface="Consolas"/>
                <a:ea typeface="Consolas"/>
                <a:cs typeface="Consolas"/>
              </a:rPr>
              <a:t>Right side content. Independently paginated.</a:t>
            </a:r>
          </a:p>
        </p:txBody>
      </p:sp>
      <p:sp>
        <p:nvSpPr>
          <p:cNvPr id="106" name="Para106"/>
          <p:cNvSpPr txBox="1"/>
          <p:nvPr/>
        </p:nvSpPr>
        <p:spPr>
          <a:xfrm>
            <a:off x="533400" y="467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In slide output both columns scale to fit. In document output (DOCX/ODT) columns flatten into back-to-back blocks.</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17 / 136</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Blockquotes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Render with a vertical accent bar and italic body text.</a:t>
            </a:r>
          </a:p>
        </p:txBody>
      </p:sp>
      <p:sp>
        <p:nvSpPr>
          <p:cNvPr id="104" name="QuoteBar104"/>
          <p:cNvSpPr/>
          <p:nvPr/>
        </p:nvSpPr>
        <p:spPr>
          <a:xfrm>
            <a:off x="533400" y="1990000"/>
            <a:ext cx="60000" cy="1240000"/>
          </a:xfrm>
          <a:prstGeom prst="rect">
            <a:avLst/>
          </a:prstGeom>
          <a:solidFill>
            <a:srgbClr val="0EA5E9"/>
          </a:solidFill>
          <a:ln>
            <a:noFill/>
          </a:ln>
        </p:spPr>
        <p:txBody>
          <a:bodyPr wrap="square" anchor="ctr"/>
          <a:lstStyle/>
          <a:p>
            <a:endParaRPr lang="en-US"/>
          </a:p>
        </p:txBody>
      </p:sp>
      <p:sp>
        <p:nvSpPr>
          <p:cNvPr id="105" name="Quote105"/>
          <p:cNvSpPr txBox="1"/>
          <p:nvPr/>
        </p:nvSpPr>
        <p:spPr>
          <a:xfrm>
            <a:off x="713400" y="1990000"/>
            <a:ext cx="10945200" cy="1240000"/>
          </a:xfrm>
          <a:prstGeom prst="rect">
            <a:avLst/>
          </a:prstGeom>
          <a:noFill/>
        </p:spPr>
        <p:txBody>
          <a:bodyPr wrap="square" lIns="0" tIns="0" rIns="0" bIns="0" anchor="t">
            <a:noAutofit/>
          </a:bodyPr>
          <a:lstStyle/>
          <a:p>
            <a:pPr algn="l">
              <a:buNone/>
            </a:pPr>
            <a:r>
              <a:rPr lang="en-US" sz="1700" dirty="0" i="1">
                <a:solidFill>
                  <a:srgbClr val="334155"/>
                </a:solidFill>
                <a:latin typeface="Calibri"/>
                <a:ea typeface="Calibri"/>
                <a:cs typeface="Calibri"/>
              </a:rPr>
              <a:t>The best presentation tool is the one that gets out of your way.</a:t>
            </a:r>
          </a:p>
          <a:p>
            <a:pPr/>
            <a:endParaRPr lang="en-US"/>
          </a:p>
          <a:p>
            <a:pPr algn="l">
              <a:buNone/>
            </a:pPr>
            <a:r>
              <a:rPr lang="en-US" sz="1700" dirty="0" i="1">
                <a:solidFill>
                  <a:srgbClr val="334155"/>
                </a:solidFill>
                <a:latin typeface="Calibri"/>
                <a:ea typeface="Calibri"/>
                <a:cs typeface="Calibri"/>
              </a:rPr>
              <a:t>Plain text in, polished slides out. That's the whole product.</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18 / 136</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87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Inline </a:t>
            </a:r>
            <a:r>
              <a:rPr lang="en-US" sz="1800" dirty="0">
                <a:solidFill>
                  <a:srgbClr val="0369A1"/>
                </a:solidFill>
                <a:latin typeface="Consolas"/>
                <a:ea typeface="Consolas"/>
                <a:cs typeface="Consolas"/>
              </a:rPr>
              <a:t>$...$</a:t>
            </a:r>
            <a:r>
              <a:rPr lang="en-US" sz="1800" dirty="0">
                <a:solidFill>
                  <a:srgbClr val="334155"/>
                </a:solidFill>
                <a:latin typeface="Calibri"/>
                <a:ea typeface="Calibri"/>
                <a:cs typeface="Calibri"/>
              </a:rPr>
              <a:t> and display </a:t>
            </a:r>
            <a:r>
              <a:rPr lang="en-US" sz="1800" dirty="0">
                <a:solidFill>
                  <a:srgbClr val="0369A1"/>
                </a:solidFill>
                <a:latin typeface="Consolas"/>
                <a:ea typeface="Consolas"/>
                <a:cs typeface="Consolas"/>
              </a:rPr>
              <a:t>$$...$$</a:t>
            </a:r>
            <a:r>
              <a:rPr lang="en-US" sz="1800" dirty="0">
                <a:solidFill>
                  <a:srgbClr val="334155"/>
                </a:solidFill>
                <a:latin typeface="Calibri"/>
                <a:ea typeface="Calibri"/>
                <a:cs typeface="Calibri"/>
              </a:rPr>
              <a:t> math translate a useful subset of LaTeX to Unicode at parse time. No TeX engine, no </a:t>
            </a:r>
            <a:r>
              <a:rPr lang="en-US" sz="1800" dirty="0">
                <a:solidFill>
                  <a:srgbClr val="0369A1"/>
                </a:solidFill>
                <a:latin typeface="Consolas"/>
                <a:ea typeface="Consolas"/>
                <a:cs typeface="Consolas"/>
              </a:rPr>
              <a:t>mathjax</a:t>
            </a:r>
            <a:r>
              <a:rPr lang="en-US" sz="1800" dirty="0">
                <a:solidFill>
                  <a:srgbClr val="334155"/>
                </a:solidFill>
                <a:latin typeface="Calibri"/>
                <a:ea typeface="Calibri"/>
                <a:cs typeface="Calibri"/>
              </a:rPr>
              <a:t>, no extra binary — pure Rust pattern matching that turns common notation into the corresponding Unicode characters.</a:t>
            </a:r>
          </a:p>
        </p:txBody>
      </p:sp>
      <p:sp>
        <p:nvSpPr>
          <p:cNvPr id="104" name="CodeTitle104"/>
          <p:cNvSpPr/>
          <p:nvPr/>
        </p:nvSpPr>
        <p:spPr>
          <a:xfrm>
            <a:off x="533400" y="226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markdown</a:t>
            </a:r>
          </a:p>
        </p:txBody>
      </p:sp>
      <p:sp>
        <p:nvSpPr>
          <p:cNvPr id="105" name="CodeBox105"/>
          <p:cNvSpPr/>
          <p:nvPr/>
        </p:nvSpPr>
        <p:spPr>
          <a:xfrm>
            <a:off x="533400" y="2580000"/>
            <a:ext cx="11125200" cy="116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Einstein wrote $E = mc^2$.</a:t>
            </a:r>
          </a:p>
          <a:p>
            <a:pPr algn="l">
              <a:lnSpc>
                <a:spcPct val="115000"/>
              </a:lnSpc>
              <a:spcBef>
                <a:spcPts val="0"/>
              </a:spcBef>
              <a:spcAft>
                <a:spcPts val="0"/>
              </a:spcAft>
              <a:buNone/>
            </a:pP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1E293B"/>
                </a:solidFill>
                <a:latin typeface="Consolas"/>
                <a:ea typeface="Consolas"/>
                <a:cs typeface="Consolas"/>
              </a:rPr>
              <a:t>$$\sum_{i=1}^{n} i = \frac{n(n+1)}{2}$$</a:t>
            </a:r>
          </a:p>
        </p:txBody>
      </p:sp>
      <p:sp>
        <p:nvSpPr>
          <p:cNvPr id="106" name="Para106"/>
          <p:cNvSpPr txBox="1"/>
          <p:nvPr/>
        </p:nvSpPr>
        <p:spPr>
          <a:xfrm>
            <a:off x="533400" y="382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The next twelve slides walk through every construct md2any understands, with source on the left and what it renders to on the right.</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19 / 136</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F172A"/>
        </a:solidFill>
        <a:effectLst/>
      </p:bgPr>
    </p:bg>
    <p:spTree>
      <p:nvGrpSpPr>
        <p:cNvPr id="1" name=""/>
        <p:cNvGrpSpPr/>
        <p:nvPr/>
      </p:nvGrpSpPr>
      <p:grpSpPr>
        <a:xfrm>
          <a:off x="0" y="0"/>
          <a:ext cx="0" cy="0"/>
          <a:chOff x="0" y="0"/>
          <a:chExt cx="0" cy="0"/>
        </a:xfrm>
      </p:grpSpPr>
      <p:sp>
        <p:nvSpPr>
          <p:cNvPr id="100" name="Marker100"/>
          <p:cNvSpPr/>
          <p:nvPr/>
        </p:nvSpPr>
        <p:spPr>
          <a:xfrm>
            <a:off x="5496000" y="2429000"/>
            <a:ext cx="1200000" cy="60000"/>
          </a:xfrm>
          <a:prstGeom prst="rect">
            <a:avLst/>
          </a:prstGeom>
          <a:solidFill>
            <a:srgbClr val="F8FAFC"/>
          </a:solidFill>
          <a:ln>
            <a:noFill/>
          </a:ln>
        </p:spPr>
        <p:txBody>
          <a:bodyPr wrap="square" anchor="ctr"/>
          <a:lstStyle/>
          <a:p>
            <a:endParaRPr lang="en-US"/>
          </a:p>
        </p:txBody>
      </p:sp>
      <p:sp>
        <p:nvSpPr>
          <p:cNvPr id="101" name="SectionTitle101"/>
          <p:cNvSpPr txBox="1"/>
          <p:nvPr/>
        </p:nvSpPr>
        <p:spPr>
          <a:xfrm>
            <a:off x="800000" y="2729000"/>
            <a:ext cx="10592000" cy="1500000"/>
          </a:xfrm>
          <a:prstGeom prst="rect">
            <a:avLst/>
          </a:prstGeom>
          <a:noFill/>
        </p:spPr>
        <p:txBody>
          <a:bodyPr wrap="square" lIns="0" tIns="0" rIns="0" bIns="0" anchor="ctr">
            <a:noAutofit/>
          </a:bodyPr>
          <a:lstStyle/>
          <a:p>
            <a:pPr algn="ctr">
              <a:buNone/>
            </a:pPr>
            <a:r>
              <a:rPr lang="en-US" sz="5400" dirty="0" b="1">
                <a:solidFill>
                  <a:srgbClr val="F8FAFC"/>
                </a:solidFill>
                <a:latin typeface="Calibri Light"/>
                <a:ea typeface="Calibri Light"/>
                <a:cs typeface="Calibri Light"/>
              </a:rPr>
              <a:t>Quick start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Greek letters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3480000"/>
        </p:xfrm>
        <a:graphic>
          <a:graphicData uri="http://schemas.openxmlformats.org/drawingml/2006/table">
            <a:tbl>
              <a:tblPr firstRow="1" bandRow="1"/>
              <a:tblGrid>
                <a:gridCol w="2781300"/>
                <a:gridCol w="2781300"/>
                <a:gridCol w="2781300"/>
                <a:gridCol w="27813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Source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Renders as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Source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Renders as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$\alpha$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α</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$\nu$</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ν</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$\beta$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β</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$\xi$</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ξ</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$\gamma$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γ</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$\pi$</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π</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$\delta$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δ</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$\rho$</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ρ</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$\epsilon$</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ε</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$\sigma$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σ</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$\zeta$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ζ</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$\tau$</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τ</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$\eta$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η</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$\upsilon$</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υ</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$\theta$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θ</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$\phi$</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φ</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$\iota$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ι</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$\chi$</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χ</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bl>
          </a:graphicData>
        </a:graphic>
      </p:graphicFrame>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20 / 136</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Greek letters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1440000"/>
        </p:xfrm>
        <a:graphic>
          <a:graphicData uri="http://schemas.openxmlformats.org/drawingml/2006/table">
            <a:tbl>
              <a:tblPr firstRow="1" bandRow="1"/>
              <a:tblGrid>
                <a:gridCol w="2781300"/>
                <a:gridCol w="2781300"/>
                <a:gridCol w="2781300"/>
                <a:gridCol w="27813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Source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Renders as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Source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Renders as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53333">
                <a:tc>
                  <a:txBody>
                    <a:bodyPr wrap="square" lIns="90000" tIns="46000" rIns="90000" bIns="46000" anchor="ctr"/>
                    <a:lstStyle/>
                    <a:p>
                      <a:pPr algn="l">
                        <a:buNone/>
                      </a:pPr>
                      <a:r>
                        <a:rPr lang="en-US" sz="1400" dirty="0">
                          <a:solidFill>
                            <a:srgbClr val="0369A1"/>
                          </a:solidFill>
                          <a:latin typeface="Consolas"/>
                          <a:ea typeface="Consolas"/>
                          <a:cs typeface="Consolas"/>
                        </a:rPr>
                        <a:t>$\kappa$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κ</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$\psi$</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ψ</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53333">
                <a:tc>
                  <a:txBody>
                    <a:bodyPr wrap="square" lIns="90000" tIns="46000" rIns="90000" bIns="46000" anchor="ctr"/>
                    <a:lstStyle/>
                    <a:p>
                      <a:pPr algn="l">
                        <a:buNone/>
                      </a:pPr>
                      <a:r>
                        <a:rPr lang="en-US" sz="1400" dirty="0">
                          <a:solidFill>
                            <a:srgbClr val="0369A1"/>
                          </a:solidFill>
                          <a:latin typeface="Consolas"/>
                          <a:ea typeface="Consolas"/>
                          <a:cs typeface="Consolas"/>
                        </a:rPr>
                        <a:t>$\lambda$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λ</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$\omega$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ω</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53333">
                <a:tc>
                  <a:txBody>
                    <a:bodyPr wrap="square" lIns="90000" tIns="46000" rIns="90000" bIns="46000" anchor="ctr"/>
                    <a:lstStyle/>
                    <a:p>
                      <a:pPr algn="l">
                        <a:buNone/>
                      </a:pPr>
                      <a:r>
                        <a:rPr lang="en-US" sz="1400" dirty="0">
                          <a:solidFill>
                            <a:srgbClr val="0369A1"/>
                          </a:solidFill>
                          <a:latin typeface="Consolas"/>
                          <a:ea typeface="Consolas"/>
                          <a:cs typeface="Consolas"/>
                        </a:rPr>
                        <a:t>$\mu$</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μ</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$\aleph$</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ℵ</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bl>
          </a:graphicData>
        </a:graphic>
      </p:graphicFrame>
      <p:sp>
        <p:nvSpPr>
          <p:cNvPr id="104" name="Para104"/>
          <p:cNvSpPr txBox="1"/>
          <p:nvPr/>
        </p:nvSpPr>
        <p:spPr>
          <a:xfrm>
            <a:off x="533400" y="283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Uppercase forms work the same way: </a:t>
            </a:r>
            <a:r>
              <a:rPr lang="en-US" sz="1800" dirty="0">
                <a:solidFill>
                  <a:srgbClr val="0369A1"/>
                </a:solidFill>
                <a:latin typeface="Consolas"/>
                <a:ea typeface="Consolas"/>
                <a:cs typeface="Consolas"/>
              </a:rPr>
              <a:t>$\Gamma$</a:t>
            </a:r>
            <a:r>
              <a:rPr lang="en-US" sz="1800" dirty="0">
                <a:solidFill>
                  <a:srgbClr val="334155"/>
                </a:solidFill>
                <a:latin typeface="Calibri"/>
                <a:ea typeface="Calibri"/>
                <a:cs typeface="Calibri"/>
              </a:rPr>
              <a:t> → </a:t>
            </a:r>
            <a:r>
              <a:rPr lang="en-US" sz="1800" dirty="0" i="1">
                <a:solidFill>
                  <a:srgbClr val="334155"/>
                </a:solidFill>
                <a:latin typeface="Calibri"/>
                <a:ea typeface="Calibri"/>
                <a:cs typeface="Calibri"/>
              </a:rPr>
              <a:t>Γ</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$\Delta$</a:t>
            </a:r>
            <a:r>
              <a:rPr lang="en-US" sz="1800" dirty="0">
                <a:solidFill>
                  <a:srgbClr val="334155"/>
                </a:solidFill>
                <a:latin typeface="Calibri"/>
                <a:ea typeface="Calibri"/>
                <a:cs typeface="Calibri"/>
              </a:rPr>
              <a:t> → </a:t>
            </a:r>
            <a:r>
              <a:rPr lang="en-US" sz="1800" dirty="0" i="1">
                <a:solidFill>
                  <a:srgbClr val="334155"/>
                </a:solidFill>
                <a:latin typeface="Calibri"/>
                <a:ea typeface="Calibri"/>
                <a:cs typeface="Calibri"/>
              </a:rPr>
              <a:t>Δ</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$\Theta$</a:t>
            </a:r>
            <a:r>
              <a:rPr lang="en-US" sz="1800" dirty="0">
                <a:solidFill>
                  <a:srgbClr val="334155"/>
                </a:solidFill>
                <a:latin typeface="Calibri"/>
                <a:ea typeface="Calibri"/>
                <a:cs typeface="Calibri"/>
              </a:rPr>
              <a:t> → </a:t>
            </a:r>
            <a:r>
              <a:rPr lang="en-US" sz="1800" dirty="0" i="1">
                <a:solidFill>
                  <a:srgbClr val="334155"/>
                </a:solidFill>
                <a:latin typeface="Calibri"/>
                <a:ea typeface="Calibri"/>
                <a:cs typeface="Calibri"/>
              </a:rPr>
              <a:t>Θ</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$\Lambda$</a:t>
            </a:r>
            <a:r>
              <a:rPr lang="en-US" sz="1800" dirty="0">
                <a:solidFill>
                  <a:srgbClr val="334155"/>
                </a:solidFill>
                <a:latin typeface="Calibri"/>
                <a:ea typeface="Calibri"/>
                <a:cs typeface="Calibri"/>
              </a:rPr>
              <a:t> → </a:t>
            </a:r>
            <a:r>
              <a:rPr lang="en-US" sz="1800" dirty="0" i="1">
                <a:solidFill>
                  <a:srgbClr val="334155"/>
                </a:solidFill>
                <a:latin typeface="Calibri"/>
                <a:ea typeface="Calibri"/>
                <a:cs typeface="Calibri"/>
              </a:rPr>
              <a:t>Λ</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$\Xi$</a:t>
            </a:r>
            <a:r>
              <a:rPr lang="en-US" sz="1800" dirty="0">
                <a:solidFill>
                  <a:srgbClr val="334155"/>
                </a:solidFill>
                <a:latin typeface="Calibri"/>
                <a:ea typeface="Calibri"/>
                <a:cs typeface="Calibri"/>
              </a:rPr>
              <a:t> → </a:t>
            </a:r>
            <a:r>
              <a:rPr lang="en-US" sz="1800" dirty="0" i="1">
                <a:solidFill>
                  <a:srgbClr val="334155"/>
                </a:solidFill>
                <a:latin typeface="Calibri"/>
                <a:ea typeface="Calibri"/>
                <a:cs typeface="Calibri"/>
              </a:rPr>
              <a:t>Ξ</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$\Pi$</a:t>
            </a:r>
            <a:r>
              <a:rPr lang="en-US" sz="1800" dirty="0">
                <a:solidFill>
                  <a:srgbClr val="334155"/>
                </a:solidFill>
                <a:latin typeface="Calibri"/>
                <a:ea typeface="Calibri"/>
                <a:cs typeface="Calibri"/>
              </a:rPr>
              <a:t> → </a:t>
            </a:r>
            <a:r>
              <a:rPr lang="en-US" sz="1800" dirty="0" i="1">
                <a:solidFill>
                  <a:srgbClr val="334155"/>
                </a:solidFill>
                <a:latin typeface="Calibri"/>
                <a:ea typeface="Calibri"/>
                <a:cs typeface="Calibri"/>
              </a:rPr>
              <a:t>Π</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$\Sigma$</a:t>
            </a:r>
            <a:r>
              <a:rPr lang="en-US" sz="1800" dirty="0">
                <a:solidFill>
                  <a:srgbClr val="334155"/>
                </a:solidFill>
                <a:latin typeface="Calibri"/>
                <a:ea typeface="Calibri"/>
                <a:cs typeface="Calibri"/>
              </a:rPr>
              <a:t> → </a:t>
            </a:r>
            <a:r>
              <a:rPr lang="en-US" sz="1800" dirty="0" i="1">
                <a:solidFill>
                  <a:srgbClr val="334155"/>
                </a:solidFill>
                <a:latin typeface="Calibri"/>
                <a:ea typeface="Calibri"/>
                <a:cs typeface="Calibri"/>
              </a:rPr>
              <a:t>Σ</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$\Phi$</a:t>
            </a:r>
            <a:r>
              <a:rPr lang="en-US" sz="1800" dirty="0">
                <a:solidFill>
                  <a:srgbClr val="334155"/>
                </a:solidFill>
                <a:latin typeface="Calibri"/>
                <a:ea typeface="Calibri"/>
                <a:cs typeface="Calibri"/>
              </a:rPr>
              <a:t> → </a:t>
            </a:r>
            <a:r>
              <a:rPr lang="en-US" sz="1800" dirty="0" i="1">
                <a:solidFill>
                  <a:srgbClr val="334155"/>
                </a:solidFill>
                <a:latin typeface="Calibri"/>
                <a:ea typeface="Calibri"/>
                <a:cs typeface="Calibri"/>
              </a:rPr>
              <a:t>Φ</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$\Psi$</a:t>
            </a:r>
            <a:r>
              <a:rPr lang="en-US" sz="1800" dirty="0">
                <a:solidFill>
                  <a:srgbClr val="334155"/>
                </a:solidFill>
                <a:latin typeface="Calibri"/>
                <a:ea typeface="Calibri"/>
                <a:cs typeface="Calibri"/>
              </a:rPr>
              <a:t> → </a:t>
            </a:r>
            <a:r>
              <a:rPr lang="en-US" sz="1800" dirty="0" i="1">
                <a:solidFill>
                  <a:srgbClr val="334155"/>
                </a:solidFill>
                <a:latin typeface="Calibri"/>
                <a:ea typeface="Calibri"/>
                <a:cs typeface="Calibri"/>
              </a:rPr>
              <a:t>Ψ</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$\Omega$</a:t>
            </a:r>
            <a:r>
              <a:rPr lang="en-US" sz="1800" dirty="0">
                <a:solidFill>
                  <a:srgbClr val="334155"/>
                </a:solidFill>
                <a:latin typeface="Calibri"/>
                <a:ea typeface="Calibri"/>
                <a:cs typeface="Calibri"/>
              </a:rPr>
              <a:t> → </a:t>
            </a:r>
            <a:r>
              <a:rPr lang="en-US" sz="1800" dirty="0" i="1">
                <a:solidFill>
                  <a:srgbClr val="334155"/>
                </a:solidFill>
                <a:latin typeface="Calibri"/>
                <a:ea typeface="Calibri"/>
                <a:cs typeface="Calibri"/>
              </a:rPr>
              <a:t>Ω</a:t>
            </a:r>
            <a:r>
              <a:rPr lang="en-US" sz="1800" dirty="0">
                <a:solidFill>
                  <a:srgbClr val="334155"/>
                </a:solidFill>
                <a:latin typeface="Calibri"/>
                <a:ea typeface="Calibri"/>
                <a:cs typeface="Calibri"/>
              </a:rPr>
              <a:t>.</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21 / 136</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big operators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3480000"/>
        </p:xfrm>
        <a:graphic>
          <a:graphicData uri="http://schemas.openxmlformats.org/drawingml/2006/table">
            <a:tbl>
              <a:tblPr firstRow="1" bandRow="1"/>
              <a:tblGrid>
                <a:gridCol w="5562600"/>
                <a:gridCol w="55626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Source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Renders as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$\sum$</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$\prod$</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$\int$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$\oint$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$\bigcup$</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$\bigcap$</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$\sum_{i=1}^{n} i$</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∑ᵢ₌₁ⁿ i</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$\int_a^b f(x) dx$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∫ₐᵇ f(x) dx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$\prod_{k=1}^{n} k$</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∏ₖ₌₁ⁿ k</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bl>
          </a:graphicData>
        </a:graphic>
      </p:graphicFrame>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22 / 136</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big operators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Subscripts and superscripts after a big operator render as small adjacent glyphs (no stacked above/below — that needs a real TeX engine).</a:t>
            </a:r>
          </a:p>
        </p:txBody>
      </p:sp>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23 / 136</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relations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1780000"/>
        </p:xfrm>
        <a:graphic>
          <a:graphicData uri="http://schemas.openxmlformats.org/drawingml/2006/table">
            <a:tbl>
              <a:tblPr firstRow="1" bandRow="1"/>
              <a:tblGrid>
                <a:gridCol w="2781300"/>
                <a:gridCol w="2781300"/>
                <a:gridCol w="2781300"/>
                <a:gridCol w="27813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Source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Renders as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Source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Renders as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50000">
                <a:tc>
                  <a:txBody>
                    <a:bodyPr wrap="square" lIns="90000" tIns="46000" rIns="90000" bIns="46000" anchor="ctr"/>
                    <a:lstStyle/>
                    <a:p>
                      <a:pPr algn="l">
                        <a:buNone/>
                      </a:pPr>
                      <a:r>
                        <a:rPr lang="en-US" sz="1400" dirty="0">
                          <a:solidFill>
                            <a:srgbClr val="0369A1"/>
                          </a:solidFill>
                          <a:latin typeface="Consolas"/>
                          <a:ea typeface="Consolas"/>
                          <a:cs typeface="Consolas"/>
                        </a:rPr>
                        <a:t>$\leq$</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$\equiv$</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50000">
                <a:tc>
                  <a:txBody>
                    <a:bodyPr wrap="square" lIns="90000" tIns="46000" rIns="90000" bIns="46000" anchor="ctr"/>
                    <a:lstStyle/>
                    <a:p>
                      <a:pPr algn="l">
                        <a:buNone/>
                      </a:pPr>
                      <a:r>
                        <a:rPr lang="en-US" sz="1400" dirty="0">
                          <a:solidFill>
                            <a:srgbClr val="0369A1"/>
                          </a:solidFill>
                          <a:latin typeface="Consolas"/>
                          <a:ea typeface="Consolas"/>
                          <a:cs typeface="Consolas"/>
                        </a:rPr>
                        <a:t>$\geq$</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$\sim$</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50000">
                <a:tc>
                  <a:txBody>
                    <a:bodyPr wrap="square" lIns="90000" tIns="46000" rIns="90000" bIns="46000" anchor="ctr"/>
                    <a:lstStyle/>
                    <a:p>
                      <a:pPr algn="l">
                        <a:buNone/>
                      </a:pPr>
                      <a:r>
                        <a:rPr lang="en-US" sz="1400" dirty="0">
                          <a:solidFill>
                            <a:srgbClr val="0369A1"/>
                          </a:solidFill>
                          <a:latin typeface="Consolas"/>
                          <a:ea typeface="Consolas"/>
                          <a:cs typeface="Consolas"/>
                        </a:rPr>
                        <a:t>$\neq$</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$\simeq$</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50000">
                <a:tc>
                  <a:txBody>
                    <a:bodyPr wrap="square" lIns="90000" tIns="46000" rIns="90000" bIns="46000" anchor="ctr"/>
                    <a:lstStyle/>
                    <a:p>
                      <a:pPr algn="l">
                        <a:buNone/>
                      </a:pPr>
                      <a:r>
                        <a:rPr lang="en-US" sz="1400" dirty="0">
                          <a:solidFill>
                            <a:srgbClr val="0369A1"/>
                          </a:solidFill>
                          <a:latin typeface="Consolas"/>
                          <a:ea typeface="Consolas"/>
                          <a:cs typeface="Consolas"/>
                        </a:rPr>
                        <a:t>$\approx$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$\propto$</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bl>
          </a:graphicData>
        </a:graphic>
      </p:graphicFrame>
      <p:sp>
        <p:nvSpPr>
          <p:cNvPr id="104" name="CodeTitle104"/>
          <p:cNvSpPr/>
          <p:nvPr/>
        </p:nvSpPr>
        <p:spPr>
          <a:xfrm>
            <a:off x="533400" y="317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markdown</a:t>
            </a:r>
          </a:p>
        </p:txBody>
      </p:sp>
      <p:sp>
        <p:nvSpPr>
          <p:cNvPr id="105" name="CodeBox105"/>
          <p:cNvSpPr/>
          <p:nvPr/>
        </p:nvSpPr>
        <p:spPr>
          <a:xfrm>
            <a:off x="533400" y="3490000"/>
            <a:ext cx="11125200" cy="60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$a \leq b \neq c \approx d \propto e$</a:t>
            </a:r>
          </a:p>
        </p:txBody>
      </p:sp>
      <p:sp>
        <p:nvSpPr>
          <p:cNvPr id="106" name="Para106"/>
          <p:cNvSpPr txBox="1"/>
          <p:nvPr/>
        </p:nvSpPr>
        <p:spPr>
          <a:xfrm>
            <a:off x="533400" y="417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Renders as: </a:t>
            </a:r>
            <a:r>
              <a:rPr lang="en-US" sz="1800" dirty="0" i="1">
                <a:solidFill>
                  <a:srgbClr val="334155"/>
                </a:solidFill>
                <a:latin typeface="Calibri"/>
                <a:ea typeface="Calibri"/>
                <a:cs typeface="Calibri"/>
              </a:rPr>
              <a:t>a ≤b ≠c ≈d ∝e</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24 / 136</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arrows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3140000"/>
        </p:xfrm>
        <a:graphic>
          <a:graphicData uri="http://schemas.openxmlformats.org/drawingml/2006/table">
            <a:tbl>
              <a:tblPr firstRow="1" bandRow="1"/>
              <a:tblGrid>
                <a:gridCol w="5562600"/>
                <a:gridCol w="55626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Source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Renders as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45000">
                <a:tc>
                  <a:txBody>
                    <a:bodyPr wrap="square" lIns="90000" tIns="46000" rIns="90000" bIns="46000" anchor="ctr"/>
                    <a:lstStyle/>
                    <a:p>
                      <a:pPr algn="l">
                        <a:buNone/>
                      </a:pPr>
                      <a:r>
                        <a:rPr lang="en-US" sz="1400" dirty="0">
                          <a:solidFill>
                            <a:srgbClr val="0369A1"/>
                          </a:solidFill>
                          <a:latin typeface="Consolas"/>
                          <a:ea typeface="Consolas"/>
                          <a:cs typeface="Consolas"/>
                        </a:rPr>
                        <a:t>$\to$</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5000">
                <a:tc>
                  <a:txBody>
                    <a:bodyPr wrap="square" lIns="90000" tIns="46000" rIns="90000" bIns="46000" anchor="ctr"/>
                    <a:lstStyle/>
                    <a:p>
                      <a:pPr algn="l">
                        <a:buNone/>
                      </a:pPr>
                      <a:r>
                        <a:rPr lang="en-US" sz="1400" dirty="0">
                          <a:solidFill>
                            <a:srgbClr val="0369A1"/>
                          </a:solidFill>
                          <a:latin typeface="Consolas"/>
                          <a:ea typeface="Consolas"/>
                          <a:cs typeface="Consolas"/>
                        </a:rPr>
                        <a:t>$\rightarrow$</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5000">
                <a:tc>
                  <a:txBody>
                    <a:bodyPr wrap="square" lIns="90000" tIns="46000" rIns="90000" bIns="46000" anchor="ctr"/>
                    <a:lstStyle/>
                    <a:p>
                      <a:pPr algn="l">
                        <a:buNone/>
                      </a:pPr>
                      <a:r>
                        <a:rPr lang="en-US" sz="1400" dirty="0">
                          <a:solidFill>
                            <a:srgbClr val="0369A1"/>
                          </a:solidFill>
                          <a:latin typeface="Consolas"/>
                          <a:ea typeface="Consolas"/>
                          <a:cs typeface="Consolas"/>
                        </a:rPr>
                        <a:t>$\leftarrow$</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5000">
                <a:tc>
                  <a:txBody>
                    <a:bodyPr wrap="square" lIns="90000" tIns="46000" rIns="90000" bIns="46000" anchor="ctr"/>
                    <a:lstStyle/>
                    <a:p>
                      <a:pPr algn="l">
                        <a:buNone/>
                      </a:pPr>
                      <a:r>
                        <a:rPr lang="en-US" sz="1400" dirty="0">
                          <a:solidFill>
                            <a:srgbClr val="0369A1"/>
                          </a:solidFill>
                          <a:latin typeface="Consolas"/>
                          <a:ea typeface="Consolas"/>
                          <a:cs typeface="Consolas"/>
                        </a:rPr>
                        <a:t>$\Rightarrow$</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5000">
                <a:tc>
                  <a:txBody>
                    <a:bodyPr wrap="square" lIns="90000" tIns="46000" rIns="90000" bIns="46000" anchor="ctr"/>
                    <a:lstStyle/>
                    <a:p>
                      <a:pPr algn="l">
                        <a:buNone/>
                      </a:pPr>
                      <a:r>
                        <a:rPr lang="en-US" sz="1400" dirty="0">
                          <a:solidFill>
                            <a:srgbClr val="0369A1"/>
                          </a:solidFill>
                          <a:latin typeface="Consolas"/>
                          <a:ea typeface="Consolas"/>
                          <a:cs typeface="Consolas"/>
                        </a:rPr>
                        <a:t>$\Leftarrow$</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5000">
                <a:tc>
                  <a:txBody>
                    <a:bodyPr wrap="square" lIns="90000" tIns="46000" rIns="90000" bIns="46000" anchor="ctr"/>
                    <a:lstStyle/>
                    <a:p>
                      <a:pPr algn="l">
                        <a:buNone/>
                      </a:pPr>
                      <a:r>
                        <a:rPr lang="en-US" sz="1400" dirty="0">
                          <a:solidFill>
                            <a:srgbClr val="0369A1"/>
                          </a:solidFill>
                          <a:latin typeface="Consolas"/>
                          <a:ea typeface="Consolas"/>
                          <a:cs typeface="Consolas"/>
                        </a:rPr>
                        <a:t>$\leftrightarrow$</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5000">
                <a:tc>
                  <a:txBody>
                    <a:bodyPr wrap="square" lIns="90000" tIns="46000" rIns="90000" bIns="46000" anchor="ctr"/>
                    <a:lstStyle/>
                    <a:p>
                      <a:pPr algn="l">
                        <a:buNone/>
                      </a:pPr>
                      <a:r>
                        <a:rPr lang="en-US" sz="1400" dirty="0">
                          <a:solidFill>
                            <a:srgbClr val="0369A1"/>
                          </a:solidFill>
                          <a:latin typeface="Consolas"/>
                          <a:ea typeface="Consolas"/>
                          <a:cs typeface="Consolas"/>
                        </a:rPr>
                        <a:t>$\Leftrightarrow$</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5000">
                <a:tc>
                  <a:txBody>
                    <a:bodyPr wrap="square" lIns="90000" tIns="46000" rIns="90000" bIns="46000" anchor="ctr"/>
                    <a:lstStyle/>
                    <a:p>
                      <a:pPr algn="l">
                        <a:buNone/>
                      </a:pPr>
                      <a:r>
                        <a:rPr lang="en-US" sz="1400" dirty="0">
                          <a:solidFill>
                            <a:srgbClr val="0369A1"/>
                          </a:solidFill>
                          <a:latin typeface="Consolas"/>
                          <a:ea typeface="Consolas"/>
                          <a:cs typeface="Consolas"/>
                        </a:rPr>
                        <a:t>$\mapsto$</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bl>
          </a:graphicData>
        </a:graphic>
      </p:graphicFrame>
      <p:sp>
        <p:nvSpPr>
          <p:cNvPr id="104" name="Para104"/>
          <p:cNvSpPr txBox="1"/>
          <p:nvPr/>
        </p:nvSpPr>
        <p:spPr>
          <a:xfrm>
            <a:off x="533400" y="453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Use the capitalised forms (</a:t>
            </a:r>
            <a:r>
              <a:rPr lang="en-US" sz="1800" dirty="0">
                <a:solidFill>
                  <a:srgbClr val="0369A1"/>
                </a:solidFill>
                <a:latin typeface="Consolas"/>
                <a:ea typeface="Consolas"/>
                <a:cs typeface="Consolas"/>
              </a:rPr>
              <a:t>\Rightarrow</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\Leftrightarrow</a:t>
            </a:r>
            <a:r>
              <a:rPr lang="en-US" sz="1800" dirty="0">
                <a:solidFill>
                  <a:srgbClr val="334155"/>
                </a:solidFill>
                <a:latin typeface="Calibri"/>
                <a:ea typeface="Calibri"/>
                <a:cs typeface="Calibri"/>
              </a:rPr>
              <a:t>) for logical implication; the lowercase forms are for set membership / function notation.</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25 / 136</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set and logic</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3140000"/>
        </p:xfrm>
        <a:graphic>
          <a:graphicData uri="http://schemas.openxmlformats.org/drawingml/2006/table">
            <a:tbl>
              <a:tblPr firstRow="1" bandRow="1"/>
              <a:tblGrid>
                <a:gridCol w="2781300"/>
                <a:gridCol w="2781300"/>
                <a:gridCol w="2781300"/>
                <a:gridCol w="27813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Source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Renders as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Source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Renders as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45000">
                <a:tc>
                  <a:txBody>
                    <a:bodyPr wrap="square" lIns="90000" tIns="46000" rIns="90000" bIns="46000" anchor="ctr"/>
                    <a:lstStyle/>
                    <a:p>
                      <a:pPr algn="l">
                        <a:buNone/>
                      </a:pPr>
                      <a:r>
                        <a:rPr lang="en-US" sz="1400" dirty="0">
                          <a:solidFill>
                            <a:srgbClr val="0369A1"/>
                          </a:solidFill>
                          <a:latin typeface="Consolas"/>
                          <a:ea typeface="Consolas"/>
                          <a:cs typeface="Consolas"/>
                        </a:rPr>
                        <a:t>$\in$</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$\forall$</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5000">
                <a:tc>
                  <a:txBody>
                    <a:bodyPr wrap="square" lIns="90000" tIns="46000" rIns="90000" bIns="46000" anchor="ctr"/>
                    <a:lstStyle/>
                    <a:p>
                      <a:pPr algn="l">
                        <a:buNone/>
                      </a:pPr>
                      <a:r>
                        <a:rPr lang="en-US" sz="1400" dirty="0">
                          <a:solidFill>
                            <a:srgbClr val="0369A1"/>
                          </a:solidFill>
                          <a:latin typeface="Consolas"/>
                          <a:ea typeface="Consolas"/>
                          <a:cs typeface="Consolas"/>
                        </a:rPr>
                        <a:t>$\notin$</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$\exists$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5000">
                <a:tc>
                  <a:txBody>
                    <a:bodyPr wrap="square" lIns="90000" tIns="46000" rIns="90000" bIns="46000" anchor="ctr"/>
                    <a:lstStyle/>
                    <a:p>
                      <a:pPr algn="l">
                        <a:buNone/>
                      </a:pPr>
                      <a:r>
                        <a:rPr lang="en-US" sz="1400" dirty="0">
                          <a:solidFill>
                            <a:srgbClr val="0369A1"/>
                          </a:solidFill>
                          <a:latin typeface="Consolas"/>
                          <a:ea typeface="Consolas"/>
                          <a:cs typeface="Consolas"/>
                        </a:rPr>
                        <a:t>$\subset$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$\nexists$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5000">
                <a:tc>
                  <a:txBody>
                    <a:bodyPr wrap="square" lIns="90000" tIns="46000" rIns="90000" bIns="46000" anchor="ctr"/>
                    <a:lstStyle/>
                    <a:p>
                      <a:pPr algn="l">
                        <a:buNone/>
                      </a:pPr>
                      <a:r>
                        <a:rPr lang="en-US" sz="1400" dirty="0">
                          <a:solidFill>
                            <a:srgbClr val="0369A1"/>
                          </a:solidFill>
                          <a:latin typeface="Consolas"/>
                          <a:ea typeface="Consolas"/>
                          <a:cs typeface="Consolas"/>
                        </a:rPr>
                        <a:t>$\subseteq$</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$\emptyset$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5000">
                <a:tc>
                  <a:txBody>
                    <a:bodyPr wrap="square" lIns="90000" tIns="46000" rIns="90000" bIns="46000" anchor="ctr"/>
                    <a:lstStyle/>
                    <a:p>
                      <a:pPr algn="l">
                        <a:buNone/>
                      </a:pPr>
                      <a:r>
                        <a:rPr lang="en-US" sz="1400" dirty="0">
                          <a:solidFill>
                            <a:srgbClr val="0369A1"/>
                          </a:solidFill>
                          <a:latin typeface="Consolas"/>
                          <a:ea typeface="Consolas"/>
                          <a:cs typeface="Consolas"/>
                        </a:rPr>
                        <a:t>$\supset$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$\land$</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5000">
                <a:tc>
                  <a:txBody>
                    <a:bodyPr wrap="square" lIns="90000" tIns="46000" rIns="90000" bIns="46000" anchor="ctr"/>
                    <a:lstStyle/>
                    <a:p>
                      <a:pPr algn="l">
                        <a:buNone/>
                      </a:pPr>
                      <a:r>
                        <a:rPr lang="en-US" sz="1400" dirty="0">
                          <a:solidFill>
                            <a:srgbClr val="0369A1"/>
                          </a:solidFill>
                          <a:latin typeface="Consolas"/>
                          <a:ea typeface="Consolas"/>
                          <a:cs typeface="Consolas"/>
                        </a:rPr>
                        <a:t>$\supseteq$</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$\lor$</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5000">
                <a:tc>
                  <a:txBody>
                    <a:bodyPr wrap="square" lIns="90000" tIns="46000" rIns="90000" bIns="46000" anchor="ctr"/>
                    <a:lstStyle/>
                    <a:p>
                      <a:pPr algn="l">
                        <a:buNone/>
                      </a:pPr>
                      <a:r>
                        <a:rPr lang="en-US" sz="1400" dirty="0">
                          <a:solidFill>
                            <a:srgbClr val="0369A1"/>
                          </a:solidFill>
                          <a:latin typeface="Consolas"/>
                          <a:ea typeface="Consolas"/>
                          <a:cs typeface="Consolas"/>
                        </a:rPr>
                        <a:t>$\cup$</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$\lnot$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5000">
                <a:tc>
                  <a:txBody>
                    <a:bodyPr wrap="square" lIns="90000" tIns="46000" rIns="90000" bIns="46000" anchor="ctr"/>
                    <a:lstStyle/>
                    <a:p>
                      <a:pPr algn="l">
                        <a:buNone/>
                      </a:pPr>
                      <a:r>
                        <a:rPr lang="en-US" sz="1400" dirty="0">
                          <a:solidFill>
                            <a:srgbClr val="0369A1"/>
                          </a:solidFill>
                          <a:latin typeface="Consolas"/>
                          <a:ea typeface="Consolas"/>
                          <a:cs typeface="Consolas"/>
                        </a:rPr>
                        <a:t>$\cap$</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$\setminus$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bl>
          </a:graphicData>
        </a:graphic>
      </p:graphicFrame>
      <p:sp>
        <p:nvSpPr>
          <p:cNvPr id="104" name="CodeTitle104"/>
          <p:cNvSpPr/>
          <p:nvPr/>
        </p:nvSpPr>
        <p:spPr>
          <a:xfrm>
            <a:off x="533400" y="453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markdown</a:t>
            </a:r>
          </a:p>
        </p:txBody>
      </p:sp>
      <p:sp>
        <p:nvSpPr>
          <p:cNvPr id="105" name="CodeBox105"/>
          <p:cNvSpPr/>
          <p:nvPr/>
        </p:nvSpPr>
        <p:spPr>
          <a:xfrm>
            <a:off x="533400" y="4850000"/>
            <a:ext cx="11125200" cy="60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$\forall x \in \mathbb{N}, \exists y : y &gt; x$</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26 / 136</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set and logic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Renders as: </a:t>
            </a:r>
            <a:r>
              <a:rPr lang="en-US" sz="1800" dirty="0" i="1">
                <a:solidFill>
                  <a:srgbClr val="334155"/>
                </a:solidFill>
                <a:latin typeface="Calibri"/>
                <a:ea typeface="Calibri"/>
                <a:cs typeface="Calibri"/>
              </a:rPr>
              <a:t>∀x ∈\mathbbN, ∃y : y &gt; x</a:t>
            </a:r>
          </a:p>
        </p:txBody>
      </p:sp>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27 / 136</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super and subscripts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2800000"/>
        </p:xfrm>
        <a:graphic>
          <a:graphicData uri="http://schemas.openxmlformats.org/drawingml/2006/table">
            <a:tbl>
              <a:tblPr firstRow="1" bandRow="1"/>
              <a:tblGrid>
                <a:gridCol w="5562600"/>
                <a:gridCol w="55626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Source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Renders as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$x^2$</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x²</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$a_i$</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aᵢ</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$x^{n+1}$</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xⁿ⁺¹</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$a_{ij}$</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aᵢⱼ</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$a_{ij}^{k+1}$</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aᵢⱼᵏ⁺¹</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$e^{i\pi}$</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e^(iπ)</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$\sigma_x$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σₓ</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bl>
          </a:graphicData>
        </a:graphic>
      </p:graphicFrame>
      <p:sp>
        <p:nvSpPr>
          <p:cNvPr id="104" name="Para104"/>
          <p:cNvSpPr txBox="1"/>
          <p:nvPr/>
        </p:nvSpPr>
        <p:spPr>
          <a:xfrm>
            <a:off x="533400" y="419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A single character following </a:t>
            </a:r>
            <a:r>
              <a:rPr lang="en-US" sz="1800" dirty="0">
                <a:solidFill>
                  <a:srgbClr val="0369A1"/>
                </a:solidFill>
                <a:latin typeface="Consolas"/>
                <a:ea typeface="Consolas"/>
                <a:cs typeface="Consolas"/>
              </a:rPr>
              <a:t>^</a:t>
            </a:r>
            <a:r>
              <a:rPr lang="en-US" sz="1800" dirty="0">
                <a:solidFill>
                  <a:srgbClr val="334155"/>
                </a:solidFill>
                <a:latin typeface="Calibri"/>
                <a:ea typeface="Calibri"/>
                <a:cs typeface="Calibri"/>
              </a:rPr>
              <a:t> or </a:t>
            </a:r>
            <a:r>
              <a:rPr lang="en-US" sz="1800" dirty="0">
                <a:solidFill>
                  <a:srgbClr val="0369A1"/>
                </a:solidFill>
                <a:latin typeface="Consolas"/>
                <a:ea typeface="Consolas"/>
                <a:cs typeface="Consolas"/>
              </a:rPr>
              <a:t>_</a:t>
            </a:r>
            <a:r>
              <a:rPr lang="en-US" sz="1800" dirty="0">
                <a:solidFill>
                  <a:srgbClr val="334155"/>
                </a:solidFill>
                <a:latin typeface="Calibri"/>
                <a:ea typeface="Calibri"/>
                <a:cs typeface="Calibri"/>
              </a:rPr>
              <a:t> is the superscript / subscript; for multi-character groups wrap them in </a:t>
            </a:r>
            <a:r>
              <a:rPr lang="en-US" sz="1800" dirty="0">
                <a:solidFill>
                  <a:srgbClr val="0369A1"/>
                </a:solidFill>
                <a:latin typeface="Consolas"/>
                <a:ea typeface="Consolas"/>
                <a:cs typeface="Consolas"/>
              </a:rPr>
              <a:t>{…}</a:t>
            </a:r>
            <a:r>
              <a:rPr lang="en-US" sz="1800" dirty="0">
                <a:solidFill>
                  <a:srgbClr val="334155"/>
                </a:solidFill>
                <a:latin typeface="Calibri"/>
                <a:ea typeface="Calibri"/>
                <a:cs typeface="Calibri"/>
              </a:rPr>
              <a:t>.</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28 / 136</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fractions, roots, binomials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2120000"/>
        </p:xfrm>
        <a:graphic>
          <a:graphicData uri="http://schemas.openxmlformats.org/drawingml/2006/table">
            <a:tbl>
              <a:tblPr firstRow="1" bandRow="1"/>
              <a:tblGrid>
                <a:gridCol w="5562600"/>
                <a:gridCol w="55626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Source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Renders as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48000">
                <a:tc>
                  <a:txBody>
                    <a:bodyPr wrap="square" lIns="90000" tIns="46000" rIns="90000" bIns="46000" anchor="ctr"/>
                    <a:lstStyle/>
                    <a:p>
                      <a:pPr algn="l">
                        <a:buNone/>
                      </a:pPr>
                      <a:r>
                        <a:rPr lang="en-US" sz="1400" dirty="0">
                          <a:solidFill>
                            <a:srgbClr val="0369A1"/>
                          </a:solidFill>
                          <a:latin typeface="Consolas"/>
                          <a:ea typeface="Consolas"/>
                          <a:cs typeface="Consolas"/>
                        </a:rPr>
                        <a:t>$\frac{a}{b}$</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(a)/(b)</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8000">
                <a:tc>
                  <a:txBody>
                    <a:bodyPr wrap="square" lIns="90000" tIns="46000" rIns="90000" bIns="46000" anchor="ctr"/>
                    <a:lstStyle/>
                    <a:p>
                      <a:pPr algn="l">
                        <a:buNone/>
                      </a:pPr>
                      <a:r>
                        <a:rPr lang="en-US" sz="1400" dirty="0">
                          <a:solidFill>
                            <a:srgbClr val="0369A1"/>
                          </a:solidFill>
                          <a:latin typeface="Consolas"/>
                          <a:ea typeface="Consolas"/>
                          <a:cs typeface="Consolas"/>
                        </a:rPr>
                        <a:t>$\frac{1}{1-r}$</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(1)/(1-r)</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8000">
                <a:tc>
                  <a:txBody>
                    <a:bodyPr wrap="square" lIns="90000" tIns="46000" rIns="90000" bIns="46000" anchor="ctr"/>
                    <a:lstStyle/>
                    <a:p>
                      <a:pPr algn="l">
                        <a:buNone/>
                      </a:pPr>
                      <a:r>
                        <a:rPr lang="en-US" sz="1400" dirty="0">
                          <a:solidFill>
                            <a:srgbClr val="0369A1"/>
                          </a:solidFill>
                          <a:latin typeface="Consolas"/>
                          <a:ea typeface="Consolas"/>
                          <a:cs typeface="Consolas"/>
                        </a:rPr>
                        <a:t>$\sqrt{x}$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8000">
                <a:tc>
                  <a:txBody>
                    <a:bodyPr wrap="square" lIns="90000" tIns="46000" rIns="90000" bIns="46000" anchor="ctr"/>
                    <a:lstStyle/>
                    <a:p>
                      <a:pPr algn="l">
                        <a:buNone/>
                      </a:pPr>
                      <a:r>
                        <a:rPr lang="en-US" sz="1400" dirty="0">
                          <a:solidFill>
                            <a:srgbClr val="0369A1"/>
                          </a:solidFill>
                          <a:latin typeface="Consolas"/>
                          <a:ea typeface="Consolas"/>
                          <a:cs typeface="Consolas"/>
                        </a:rPr>
                        <a:t>$\sqrt{a^2 + b^2}$</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√(a² + b²)</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8000">
                <a:tc>
                  <a:txBody>
                    <a:bodyPr wrap="square" lIns="90000" tIns="46000" rIns="90000" bIns="46000" anchor="ctr"/>
                    <a:lstStyle/>
                    <a:p>
                      <a:pPr algn="l">
                        <a:buNone/>
                      </a:pPr>
                      <a:r>
                        <a:rPr lang="en-US" sz="1400" dirty="0">
                          <a:solidFill>
                            <a:srgbClr val="0369A1"/>
                          </a:solidFill>
                          <a:latin typeface="Consolas"/>
                          <a:ea typeface="Consolas"/>
                          <a:cs typeface="Consolas"/>
                        </a:rPr>
                        <a:t>$\binom{n}{k}$</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C(n, k)</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bl>
          </a:graphicData>
        </a:graphic>
      </p:graphicFrame>
      <p:sp>
        <p:nvSpPr>
          <p:cNvPr id="104" name="CodeTitle104"/>
          <p:cNvSpPr/>
          <p:nvPr/>
        </p:nvSpPr>
        <p:spPr>
          <a:xfrm>
            <a:off x="533400" y="351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markdown</a:t>
            </a:r>
          </a:p>
        </p:txBody>
      </p:sp>
      <p:sp>
        <p:nvSpPr>
          <p:cNvPr id="105" name="CodeBox105"/>
          <p:cNvSpPr/>
          <p:nvPr/>
        </p:nvSpPr>
        <p:spPr>
          <a:xfrm>
            <a:off x="533400" y="3830000"/>
            <a:ext cx="11125200" cy="60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$\frac{-b \pm \sqrt{b^2 - 4ac}}{2a}$</a:t>
            </a:r>
          </a:p>
        </p:txBody>
      </p:sp>
      <p:sp>
        <p:nvSpPr>
          <p:cNvPr id="106" name="Para106"/>
          <p:cNvSpPr txBox="1"/>
          <p:nvPr/>
        </p:nvSpPr>
        <p:spPr>
          <a:xfrm>
            <a:off x="533400" y="45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Renders as: </a:t>
            </a:r>
            <a:r>
              <a:rPr lang="en-US" sz="1800" dirty="0" i="1">
                <a:solidFill>
                  <a:srgbClr val="334155"/>
                </a:solidFill>
                <a:latin typeface="Calibri"/>
                <a:ea typeface="Calibri"/>
                <a:cs typeface="Calibri"/>
              </a:rPr>
              <a:t>(-b ±√(b² - 4ac))/(2a)</a:t>
            </a:r>
          </a:p>
        </p:txBody>
      </p:sp>
      <p:sp>
        <p:nvSpPr>
          <p:cNvPr id="107" name="Para107"/>
          <p:cNvSpPr txBox="1"/>
          <p:nvPr/>
        </p:nvSpPr>
        <p:spPr>
          <a:xfrm>
            <a:off x="533400" y="5190000"/>
            <a:ext cx="11125200" cy="87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Fractions and roots render inline (no horizontal bar above the fraction, no extended radical sign). They read clearly but won't match a paper textbook visually — see "limitations" below.</a:t>
            </a:r>
          </a:p>
        </p:txBody>
      </p:sp>
      <p:sp>
        <p:nvSpPr>
          <p:cNvPr id="108" name="DeckFooter108"/>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9" name="PageNum109"/>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29 / 136</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One command, five formats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You wrote Markdown. md2any turns it into a polished deliverable — slides, documents, or PDF — without spawning Office, calling a JRE, or running a Python pipeline.</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5" name="CodeBox105"/>
          <p:cNvSpPr/>
          <p:nvPr/>
        </p:nvSpPr>
        <p:spPr>
          <a:xfrm>
            <a:off x="533400" y="2310000"/>
            <a:ext cx="11125200" cy="172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 talk.pptx (PowerPoint)</a:t>
            </a:r>
          </a:p>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odp</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 talk.odp  (LibreOffice Impress)</a:t>
            </a:r>
          </a:p>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pdf</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 talk.pdf  (PDF 1.7)</a:t>
            </a:r>
          </a:p>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docx</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 talk.docx (Microsoft Word)</a:t>
            </a:r>
          </a:p>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odt</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 talk.odt  (LibreOffice Writer)</a:t>
            </a:r>
          </a:p>
        </p:txBody>
      </p:sp>
      <p:sp>
        <p:nvSpPr>
          <p:cNvPr id="106" name="Para106"/>
          <p:cNvSpPr txBox="1"/>
          <p:nvPr/>
        </p:nvSpPr>
        <p:spPr>
          <a:xfrm>
            <a:off x="533400" y="41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One Rust binary. No runtime dependencies. Cross-platform.</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3 / 136</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operator names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87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LaTeX </a:t>
            </a:r>
            <a:r>
              <a:rPr lang="en-US" sz="1800" dirty="0">
                <a:solidFill>
                  <a:srgbClr val="0369A1"/>
                </a:solidFill>
                <a:latin typeface="Consolas"/>
                <a:ea typeface="Consolas"/>
                <a:cs typeface="Consolas"/>
              </a:rPr>
              <a:t>\log</a:t>
            </a:r>
            <a:r>
              <a:rPr lang="en-US" sz="1800" dirty="0">
                <a:solidFill>
                  <a:srgbClr val="334155"/>
                </a:solidFill>
                <a:latin typeface="Calibri"/>
                <a:ea typeface="Calibri"/>
                <a:cs typeface="Calibri"/>
              </a:rPr>
              <a:t> / </a:t>
            </a:r>
            <a:r>
              <a:rPr lang="en-US" sz="1800" dirty="0">
                <a:solidFill>
                  <a:srgbClr val="0369A1"/>
                </a:solidFill>
                <a:latin typeface="Consolas"/>
                <a:ea typeface="Consolas"/>
                <a:cs typeface="Consolas"/>
              </a:rPr>
              <a:t>\sin</a:t>
            </a:r>
            <a:r>
              <a:rPr lang="en-US" sz="1800" dirty="0">
                <a:solidFill>
                  <a:srgbClr val="334155"/>
                </a:solidFill>
                <a:latin typeface="Calibri"/>
                <a:ea typeface="Calibri"/>
                <a:cs typeface="Calibri"/>
              </a:rPr>
              <a:t> / etc. don't exist as Unicode characters; they're typeset as roman text inside math. md2any preserves them as plain ASCII with a trailing space so multiplication doesn't merge them with their argument.</a:t>
            </a:r>
          </a:p>
        </p:txBody>
      </p:sp>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30 / 136</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operator names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3480000"/>
        </p:xfrm>
        <a:graphic>
          <a:graphicData uri="http://schemas.openxmlformats.org/drawingml/2006/table">
            <a:tbl>
              <a:tblPr firstRow="1" bandRow="1"/>
              <a:tblGrid>
                <a:gridCol w="5562600"/>
                <a:gridCol w="55626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Source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Renders as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$\log n$</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log n</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$\ln 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ln 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$\sin \theta$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sin θ</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$\cos \theta$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cos θ</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$\tan \theta$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tan θ</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$\max(a, b)$</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max(a, b)</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$\min(a, b)$</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min(a, b)</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$\lim_{x \to 0}$</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lim_(x →0)</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$\exp(x)$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exp(x)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bl>
          </a:graphicData>
        </a:graphic>
      </p:graphicFrame>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31 / 136</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operator names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1100000"/>
        </p:xfrm>
        <a:graphic>
          <a:graphicData uri="http://schemas.openxmlformats.org/drawingml/2006/table">
            <a:tbl>
              <a:tblPr firstRow="1" bandRow="1"/>
              <a:tblGrid>
                <a:gridCol w="5562600"/>
                <a:gridCol w="55626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Source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Renders as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60000">
                <a:tc>
                  <a:txBody>
                    <a:bodyPr wrap="square" lIns="90000" tIns="46000" rIns="90000" bIns="46000" anchor="ctr"/>
                    <a:lstStyle/>
                    <a:p>
                      <a:pPr algn="l">
                        <a:buNone/>
                      </a:pPr>
                      <a:r>
                        <a:rPr lang="en-US" sz="1400" dirty="0">
                          <a:solidFill>
                            <a:srgbClr val="0369A1"/>
                          </a:solidFill>
                          <a:latin typeface="Consolas"/>
                          <a:ea typeface="Consolas"/>
                          <a:cs typeface="Consolas"/>
                        </a:rPr>
                        <a:t>$\det 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det 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60000">
                <a:tc>
                  <a:txBody>
                    <a:bodyPr wrap="square" lIns="90000" tIns="46000" rIns="90000" bIns="46000" anchor="ctr"/>
                    <a:lstStyle/>
                    <a:p>
                      <a:pPr algn="l">
                        <a:buNone/>
                      </a:pPr>
                      <a:r>
                        <a:rPr lang="en-US" sz="1400" dirty="0">
                          <a:solidFill>
                            <a:srgbClr val="0369A1"/>
                          </a:solidFill>
                          <a:latin typeface="Consolas"/>
                          <a:ea typeface="Consolas"/>
                          <a:cs typeface="Consolas"/>
                        </a:rPr>
                        <a:t>$\gcd(a, b)$</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gcd(a, b)</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bl>
          </a:graphicData>
        </a:graphic>
      </p:graphicFrame>
      <p:sp>
        <p:nvSpPr>
          <p:cNvPr id="104" name="Para104"/>
          <p:cNvSpPr txBox="1"/>
          <p:nvPr/>
        </p:nvSpPr>
        <p:spPr>
          <a:xfrm>
            <a:off x="533400" y="249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Also recognised: </a:t>
            </a:r>
            <a:r>
              <a:rPr lang="en-US" sz="1800" dirty="0">
                <a:solidFill>
                  <a:srgbClr val="0369A1"/>
                </a:solidFill>
                <a:latin typeface="Consolas"/>
                <a:ea typeface="Consolas"/>
                <a:cs typeface="Consolas"/>
              </a:rPr>
              <a:t>\sec</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\csc</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\cot</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\sinh</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\cosh</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\tanh</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\arcsin</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\arccos</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\arctan</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\lg</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\sup</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\inf</a:t>
            </a:r>
            <a:r>
              <a:rPr lang="en-US" sz="1800" dirty="0">
                <a:solidFill>
                  <a:srgbClr val="334155"/>
                </a:solidFill>
                <a:latin typeface="Calibri"/>
                <a:ea typeface="Calibri"/>
                <a:cs typeface="Calibri"/>
              </a:rPr>
              <a:t>.</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32 / 136</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delimiters and spacing</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1140000"/>
          </a:xfrm>
          <a:prstGeom prst="rect">
            <a:avLst/>
          </a:prstGeom>
          <a:noFill/>
        </p:spPr>
        <p:txBody>
          <a:bodyPr wrap="square" lIns="0" tIns="0" rIns="0" bIns="0" anchor="t">
            <a:noAutofit/>
          </a:bodyPr>
          <a:lstStyle/>
          <a:p>
            <a:pPr algn="l">
              <a:buNone/>
            </a:pPr>
            <a:r>
              <a:rPr lang="en-US" sz="1800" dirty="0">
                <a:solidFill>
                  <a:srgbClr val="0369A1"/>
                </a:solidFill>
                <a:latin typeface="Consolas"/>
                <a:ea typeface="Consolas"/>
                <a:cs typeface="Consolas"/>
              </a:rPr>
              <a:t>\left( ... \right)</a:t>
            </a:r>
            <a:r>
              <a:rPr lang="en-US" sz="1800" dirty="0">
                <a:solidFill>
                  <a:srgbClr val="334155"/>
                </a:solidFill>
                <a:latin typeface="Calibri"/>
                <a:ea typeface="Calibri"/>
                <a:cs typeface="Calibri"/>
              </a:rPr>
              <a:t> and </a:t>
            </a:r>
            <a:r>
              <a:rPr lang="en-US" sz="1800" dirty="0">
                <a:solidFill>
                  <a:srgbClr val="0369A1"/>
                </a:solidFill>
                <a:latin typeface="Consolas"/>
                <a:ea typeface="Consolas"/>
                <a:cs typeface="Consolas"/>
              </a:rPr>
              <a:t>\big[ ... \Big|</a:t>
            </a:r>
            <a:r>
              <a:rPr lang="en-US" sz="1800" dirty="0">
                <a:solidFill>
                  <a:srgbClr val="334155"/>
                </a:solidFill>
                <a:latin typeface="Calibri"/>
                <a:ea typeface="Calibri"/>
                <a:cs typeface="Calibri"/>
              </a:rPr>
              <a:t> style macros normally tell TeX to grow the delimiter to match its contents. md2any has no glyph stacker, so these macros collapse to </a:t>
            </a:r>
            <a:r>
              <a:rPr lang="en-US" sz="1800" dirty="0" i="1">
                <a:solidFill>
                  <a:srgbClr val="334155"/>
                </a:solidFill>
                <a:latin typeface="Calibri"/>
                <a:ea typeface="Calibri"/>
                <a:cs typeface="Calibri"/>
              </a:rPr>
              <a:t>nothing</a:t>
            </a:r>
            <a:r>
              <a:rPr lang="en-US" sz="1800" dirty="0">
                <a:solidFill>
                  <a:srgbClr val="334155"/>
                </a:solidFill>
                <a:latin typeface="Calibri"/>
                <a:ea typeface="Calibri"/>
                <a:cs typeface="Calibri"/>
              </a:rPr>
              <a:t> and the bare delimiter that follows renders at the body size. Equations still read correctly; they just don't grow.</a:t>
            </a:r>
          </a:p>
        </p:txBody>
      </p:sp>
      <p:graphicFrame>
        <p:nvGraphicFramePr>
          <p:cNvPr id="104" name="Table104"/>
          <p:cNvGraphicFramePr>
            <a:graphicFrameLocks noGrp="1"/>
          </p:cNvGraphicFramePr>
          <p:nvPr/>
        </p:nvGraphicFramePr>
        <p:xfrm>
          <a:off x="533400" y="2530000"/>
          <a:ext cx="11125200" cy="1440000"/>
        </p:xfrm>
        <a:graphic>
          <a:graphicData uri="http://schemas.openxmlformats.org/drawingml/2006/table">
            <a:tbl>
              <a:tblPr firstRow="1" bandRow="1"/>
              <a:tblGrid>
                <a:gridCol w="5562600"/>
                <a:gridCol w="55626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Source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Renders as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53333">
                <a:tc>
                  <a:txBody>
                    <a:bodyPr wrap="square" lIns="90000" tIns="46000" rIns="90000" bIns="46000" anchor="ctr"/>
                    <a:lstStyle/>
                    <a:p>
                      <a:pPr algn="l">
                        <a:buNone/>
                      </a:pPr>
                      <a:r>
                        <a:rPr lang="en-US" sz="1400" dirty="0">
                          <a:solidFill>
                            <a:srgbClr val="0369A1"/>
                          </a:solidFill>
                          <a:latin typeface="Consolas"/>
                          <a:ea typeface="Consolas"/>
                          <a:cs typeface="Consolas"/>
                        </a:rPr>
                        <a:t>$\left( x + y \right)$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 x + y )</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53333">
                <a:tc>
                  <a:txBody>
                    <a:bodyPr wrap="square" lIns="90000" tIns="46000" rIns="90000" bIns="46000" anchor="ctr"/>
                    <a:lstStyle/>
                    <a:p>
                      <a:pPr algn="l">
                        <a:buNone/>
                      </a:pPr>
                      <a:r>
                        <a:rPr lang="en-US" sz="1400" dirty="0">
                          <a:solidFill>
                            <a:srgbClr val="0369A1"/>
                          </a:solidFill>
                          <a:latin typeface="Consolas"/>
                          <a:ea typeface="Consolas"/>
                          <a:cs typeface="Consolas"/>
                        </a:rPr>
                        <a:t>$\big[ a, b \big]$</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 a, b ]</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53333">
                <a:tc>
                  <a:txBody>
                    <a:bodyPr wrap="square" lIns="90000" tIns="46000" rIns="90000" bIns="46000" anchor="ctr"/>
                    <a:lstStyle/>
                    <a:p>
                      <a:pPr algn="l">
                        <a:buNone/>
                      </a:pPr>
                      <a:r>
                        <a:rPr lang="en-US" sz="1400" dirty="0">
                          <a:solidFill>
                            <a:srgbClr val="0369A1"/>
                          </a:solidFill>
                          <a:latin typeface="Consolas"/>
                          <a:ea typeface="Consolas"/>
                          <a:cs typeface="Consolas"/>
                        </a:rPr>
                        <a:t>$\Big| \vec{v} \Big|$</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bl>
          </a:graphicData>
        </a:graphic>
      </p:graphicFrame>
      <p:sp>
        <p:nvSpPr>
          <p:cNvPr id="105" name="Para105"/>
          <p:cNvSpPr txBox="1"/>
          <p:nvPr/>
        </p:nvSpPr>
        <p:spPr>
          <a:xfrm>
            <a:off x="533400" y="405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Spacing macros map to ASCII space approximations: </a:t>
            </a:r>
            <a:r>
              <a:rPr lang="en-US" sz="1800" dirty="0">
                <a:solidFill>
                  <a:srgbClr val="0369A1"/>
                </a:solidFill>
                <a:latin typeface="Consolas"/>
                <a:ea typeface="Consolas"/>
                <a:cs typeface="Consolas"/>
              </a:rPr>
              <a:t>\quad</a:t>
            </a:r>
            <a:r>
              <a:rPr lang="en-US" sz="1800" dirty="0">
                <a:solidFill>
                  <a:srgbClr val="334155"/>
                </a:solidFill>
                <a:latin typeface="Calibri"/>
                <a:ea typeface="Calibri"/>
                <a:cs typeface="Calibri"/>
              </a:rPr>
              <a:t> → two spaces, </a:t>
            </a:r>
            <a:r>
              <a:rPr lang="en-US" sz="1800" dirty="0">
                <a:solidFill>
                  <a:srgbClr val="0369A1"/>
                </a:solidFill>
                <a:latin typeface="Consolas"/>
                <a:ea typeface="Consolas"/>
                <a:cs typeface="Consolas"/>
              </a:rPr>
              <a:t>\qquad</a:t>
            </a:r>
            <a:r>
              <a:rPr lang="en-US" sz="1800" dirty="0">
                <a:solidFill>
                  <a:srgbClr val="334155"/>
                </a:solidFill>
                <a:latin typeface="Calibri"/>
                <a:ea typeface="Calibri"/>
                <a:cs typeface="Calibri"/>
              </a:rPr>
              <a:t> → four, </a:t>
            </a:r>
            <a:r>
              <a:rPr lang="en-US" sz="1800" dirty="0">
                <a:solidFill>
                  <a:srgbClr val="0369A1"/>
                </a:solidFill>
                <a:latin typeface="Consolas"/>
                <a:ea typeface="Consolas"/>
                <a:cs typeface="Consolas"/>
              </a:rPr>
              <a:t>\,</a:t>
            </a:r>
            <a:r>
              <a:rPr lang="en-US" sz="1800" dirty="0">
                <a:solidFill>
                  <a:srgbClr val="334155"/>
                </a:solidFill>
                <a:latin typeface="Calibri"/>
                <a:ea typeface="Calibri"/>
                <a:cs typeface="Calibri"/>
              </a:rPr>
              <a:t> / </a:t>
            </a:r>
            <a:r>
              <a:rPr lang="en-US" sz="1800" dirty="0">
                <a:solidFill>
                  <a:srgbClr val="0369A1"/>
                </a:solidFill>
                <a:latin typeface="Consolas"/>
                <a:ea typeface="Consolas"/>
                <a:cs typeface="Consolas"/>
              </a:rPr>
              <a:t>\:</a:t>
            </a:r>
            <a:r>
              <a:rPr lang="en-US" sz="1800" dirty="0">
                <a:solidFill>
                  <a:srgbClr val="334155"/>
                </a:solidFill>
                <a:latin typeface="Calibri"/>
                <a:ea typeface="Calibri"/>
                <a:cs typeface="Calibri"/>
              </a:rPr>
              <a:t> / </a:t>
            </a:r>
            <a:r>
              <a:rPr lang="en-US" sz="1800" dirty="0">
                <a:solidFill>
                  <a:srgbClr val="0369A1"/>
                </a:solidFill>
                <a:latin typeface="Consolas"/>
                <a:ea typeface="Consolas"/>
                <a:cs typeface="Consolas"/>
              </a:rPr>
              <a:t>\;</a:t>
            </a:r>
            <a:r>
              <a:rPr lang="en-US" sz="1800" dirty="0">
                <a:solidFill>
                  <a:srgbClr val="334155"/>
                </a:solidFill>
                <a:latin typeface="Calibri"/>
                <a:ea typeface="Calibri"/>
                <a:cs typeface="Calibri"/>
              </a:rPr>
              <a:t> → thin space, </a:t>
            </a:r>
            <a:r>
              <a:rPr lang="en-US" sz="1800" dirty="0">
                <a:solidFill>
                  <a:srgbClr val="0369A1"/>
                </a:solidFill>
                <a:latin typeface="Consolas"/>
                <a:ea typeface="Consolas"/>
                <a:cs typeface="Consolas"/>
              </a:rPr>
              <a:t>\!</a:t>
            </a:r>
            <a:r>
              <a:rPr lang="en-US" sz="1800" dirty="0">
                <a:solidFill>
                  <a:srgbClr val="334155"/>
                </a:solidFill>
                <a:latin typeface="Calibri"/>
                <a:ea typeface="Calibri"/>
                <a:cs typeface="Calibri"/>
              </a:rPr>
              <a:t> → no-op.</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33 / 136</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dots and ellipses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1780000"/>
        </p:xfrm>
        <a:graphic>
          <a:graphicData uri="http://schemas.openxmlformats.org/drawingml/2006/table">
            <a:tbl>
              <a:tblPr firstRow="1" bandRow="1"/>
              <a:tblGrid>
                <a:gridCol w="5562600"/>
                <a:gridCol w="55626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Source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Renders as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50000">
                <a:tc>
                  <a:txBody>
                    <a:bodyPr wrap="square" lIns="90000" tIns="46000" rIns="90000" bIns="46000" anchor="ctr"/>
                    <a:lstStyle/>
                    <a:p>
                      <a:pPr algn="l">
                        <a:buNone/>
                      </a:pPr>
                      <a:r>
                        <a:rPr lang="en-US" sz="1400" dirty="0">
                          <a:solidFill>
                            <a:srgbClr val="0369A1"/>
                          </a:solidFill>
                          <a:latin typeface="Consolas"/>
                          <a:ea typeface="Consolas"/>
                          <a:cs typeface="Consolas"/>
                        </a:rPr>
                        <a:t>$\ldots$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50000">
                <a:tc>
                  <a:txBody>
                    <a:bodyPr wrap="square" lIns="90000" tIns="46000" rIns="90000" bIns="46000" anchor="ctr"/>
                    <a:lstStyle/>
                    <a:p>
                      <a:pPr algn="l">
                        <a:buNone/>
                      </a:pPr>
                      <a:r>
                        <a:rPr lang="en-US" sz="1400" dirty="0">
                          <a:solidFill>
                            <a:srgbClr val="0369A1"/>
                          </a:solidFill>
                          <a:latin typeface="Consolas"/>
                          <a:ea typeface="Consolas"/>
                          <a:cs typeface="Consolas"/>
                        </a:rPr>
                        <a:t>$\cdots$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50000">
                <a:tc>
                  <a:txBody>
                    <a:bodyPr wrap="square" lIns="90000" tIns="46000" rIns="90000" bIns="46000" anchor="ctr"/>
                    <a:lstStyle/>
                    <a:p>
                      <a:pPr algn="l">
                        <a:buNone/>
                      </a:pPr>
                      <a:r>
                        <a:rPr lang="en-US" sz="1400" dirty="0">
                          <a:solidFill>
                            <a:srgbClr val="0369A1"/>
                          </a:solidFill>
                          <a:latin typeface="Consolas"/>
                          <a:ea typeface="Consolas"/>
                          <a:cs typeface="Consolas"/>
                        </a:rPr>
                        <a:t>$\vdots$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50000">
                <a:tc>
                  <a:txBody>
                    <a:bodyPr wrap="square" lIns="90000" tIns="46000" rIns="90000" bIns="46000" anchor="ctr"/>
                    <a:lstStyle/>
                    <a:p>
                      <a:pPr algn="l">
                        <a:buNone/>
                      </a:pPr>
                      <a:r>
                        <a:rPr lang="en-US" sz="1400" dirty="0">
                          <a:solidFill>
                            <a:srgbClr val="0369A1"/>
                          </a:solidFill>
                          <a:latin typeface="Consolas"/>
                          <a:ea typeface="Consolas"/>
                          <a:cs typeface="Consolas"/>
                        </a:rPr>
                        <a:t>$\ddots$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i="1">
                          <a:solidFill>
                            <a:srgbClr val="334155"/>
                          </a:solidFill>
                          <a:latin typeface="Calibri"/>
                          <a:ea typeface="Calibri"/>
                          <a:cs typeface="Calibri"/>
                        </a:rPr>
                        <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bl>
          </a:graphicData>
        </a:graphic>
      </p:graphicFrame>
      <p:sp>
        <p:nvSpPr>
          <p:cNvPr id="104" name="CodeTitle104"/>
          <p:cNvSpPr/>
          <p:nvPr/>
        </p:nvSpPr>
        <p:spPr>
          <a:xfrm>
            <a:off x="533400" y="317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markdown</a:t>
            </a:r>
          </a:p>
        </p:txBody>
      </p:sp>
      <p:sp>
        <p:nvSpPr>
          <p:cNvPr id="105" name="CodeBox105"/>
          <p:cNvSpPr/>
          <p:nvPr/>
        </p:nvSpPr>
        <p:spPr>
          <a:xfrm>
            <a:off x="533400" y="3490000"/>
            <a:ext cx="11125200" cy="88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$x_1, x_2, \ldots, x_n$</a:t>
            </a:r>
          </a:p>
          <a:p>
            <a:pPr algn="l">
              <a:lnSpc>
                <a:spcPct val="115000"/>
              </a:lnSpc>
              <a:spcBef>
                <a:spcPts val="0"/>
              </a:spcBef>
              <a:spcAft>
                <a:spcPts val="0"/>
              </a:spcAft>
              <a:buNone/>
            </a:pPr>
            <a:r>
              <a:rPr lang="en-US" sz="1500" dirty="0">
                <a:solidFill>
                  <a:srgbClr val="1E293B"/>
                </a:solidFill>
                <a:latin typeface="Consolas"/>
                <a:ea typeface="Consolas"/>
                <a:cs typeface="Consolas"/>
              </a:rPr>
              <a:t>$x_1 + x_2 + \cdots + x_n$</a:t>
            </a:r>
          </a:p>
        </p:txBody>
      </p:sp>
      <p:sp>
        <p:nvSpPr>
          <p:cNvPr id="106" name="Para106"/>
          <p:cNvSpPr txBox="1"/>
          <p:nvPr/>
        </p:nvSpPr>
        <p:spPr>
          <a:xfrm>
            <a:off x="533400" y="445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Render as: </a:t>
            </a:r>
            <a:r>
              <a:rPr lang="en-US" sz="1800" dirty="0" i="1">
                <a:solidFill>
                  <a:srgbClr val="334155"/>
                </a:solidFill>
                <a:latin typeface="Calibri"/>
                <a:ea typeface="Calibri"/>
                <a:cs typeface="Calibri"/>
              </a:rPr>
              <a:t>x₁, x₂, …, xₙ</a:t>
            </a:r>
            <a:r>
              <a:rPr lang="en-US" sz="1800" dirty="0">
                <a:solidFill>
                  <a:srgbClr val="334155"/>
                </a:solidFill>
                <a:latin typeface="Calibri"/>
                <a:ea typeface="Calibri"/>
                <a:cs typeface="Calibri"/>
              </a:rPr>
              <a:t> and </a:t>
            </a:r>
            <a:r>
              <a:rPr lang="en-US" sz="1800" dirty="0" i="1">
                <a:solidFill>
                  <a:srgbClr val="334155"/>
                </a:solidFill>
                <a:latin typeface="Calibri"/>
                <a:ea typeface="Calibri"/>
                <a:cs typeface="Calibri"/>
              </a:rPr>
              <a:t>x₁ + x₂ + ⋯+ xₙ</a:t>
            </a:r>
            <a:r>
              <a:rPr lang="en-US" sz="1800" dirty="0">
                <a:solidFill>
                  <a:srgbClr val="334155"/>
                </a:solidFill>
                <a:latin typeface="Calibri"/>
                <a:ea typeface="Calibri"/>
                <a:cs typeface="Calibri"/>
              </a:rPr>
              <a:t>.</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34 / 136</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what md2any is not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597396"/>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The math support is intentionally shallow. If you need any of the following, render the formula with a real TeX engine and embed it as a PNG via the regular image syntax.</a:t>
            </a:r>
          </a:p>
        </p:txBody>
      </p:sp>
      <p:sp>
        <p:nvSpPr>
          <p:cNvPr id="104" name="List104"/>
          <p:cNvSpPr txBox="1"/>
          <p:nvPr/>
        </p:nvSpPr>
        <p:spPr>
          <a:xfrm>
            <a:off x="533400" y="1987396"/>
            <a:ext cx="11125200" cy="3425073"/>
          </a:xfrm>
          <a:prstGeom prst="rect">
            <a:avLst/>
          </a:prstGeom>
          <a:noFill/>
        </p:spPr>
        <p:txBody>
          <a:bodyPr wrap="square" lIns="0" tIns="0" rIns="0" bIns="0" anchor="t">
            <a:noAutofit/>
          </a:bodyPr>
          <a:lstStyle/>
          <a:p>
            <a:pPr marL="228600" indent="-228600" lvl="0" algn="l">
              <a:buClr>
                <a:srgbClr val="0EA5E9"/>
              </a:buClr>
              <a:buFont typeface="Arial"/>
              <a:buChar char="●"/>
            </a:pPr>
            <a:r>
              <a:rPr lang="en-US" sz="1800" dirty="0" b="1">
                <a:solidFill>
                  <a:srgbClr val="334155"/>
                </a:solidFill>
                <a:latin typeface="Calibri"/>
                <a:ea typeface="Calibri"/>
                <a:cs typeface="Calibri"/>
              </a:rPr>
              <a:t>No stacked fractions</a:t>
            </a:r>
            <a:r>
              <a:rPr lang="en-US" sz="1800" dirty="0">
                <a:solidFill>
                  <a:srgbClr val="334155"/>
                </a:solidFill>
                <a:latin typeface="Calibri"/>
                <a:ea typeface="Calibri"/>
                <a:cs typeface="Calibri"/>
              </a:rPr>
              <a:t> — </a:t>
            </a:r>
            <a:r>
              <a:rPr lang="en-US" sz="1800" dirty="0">
                <a:solidFill>
                  <a:srgbClr val="0369A1"/>
                </a:solidFill>
                <a:latin typeface="Consolas"/>
                <a:ea typeface="Consolas"/>
                <a:cs typeface="Consolas"/>
              </a:rPr>
              <a:t>\frac{}{}</a:t>
            </a:r>
            <a:r>
              <a:rPr lang="en-US" sz="1800" dirty="0">
                <a:solidFill>
                  <a:srgbClr val="334155"/>
                </a:solidFill>
                <a:latin typeface="Calibri"/>
                <a:ea typeface="Calibri"/>
                <a:cs typeface="Calibri"/>
              </a:rPr>
              <a:t> becomes inline </a:t>
            </a:r>
            <a:r>
              <a:rPr lang="en-US" sz="1800" dirty="0">
                <a:solidFill>
                  <a:srgbClr val="0369A1"/>
                </a:solidFill>
                <a:latin typeface="Consolas"/>
                <a:ea typeface="Consolas"/>
                <a:cs typeface="Consolas"/>
              </a:rPr>
              <a:t>(a)/(b)</a:t>
            </a:r>
            <a:r>
              <a:rPr lang="en-US" sz="1800" dirty="0">
                <a:solidFill>
                  <a:srgbClr val="334155"/>
                </a:solidFill>
                <a:latin typeface="Calibri"/>
                <a:ea typeface="Calibri"/>
                <a:cs typeface="Calibri"/>
              </a:rPr>
              <a:t>, not the textbook two-line form with a horizontal bar.</a:t>
            </a:r>
          </a:p>
          <a:p>
            <a:pPr marL="228600" indent="-228600" lvl="0" algn="l">
              <a:buClr>
                <a:srgbClr val="0EA5E9"/>
              </a:buClr>
              <a:buFont typeface="Arial"/>
              <a:buChar char="●"/>
            </a:pPr>
            <a:r>
              <a:rPr lang="en-US" sz="1800" dirty="0" b="1">
                <a:solidFill>
                  <a:srgbClr val="334155"/>
                </a:solidFill>
                <a:latin typeface="Calibri"/>
                <a:ea typeface="Calibri"/>
                <a:cs typeface="Calibri"/>
              </a:rPr>
              <a:t>No proper radical bars</a:t>
            </a:r>
            <a:r>
              <a:rPr lang="en-US" sz="1800" dirty="0">
                <a:solidFill>
                  <a:srgbClr val="334155"/>
                </a:solidFill>
                <a:latin typeface="Calibri"/>
                <a:ea typeface="Calibri"/>
                <a:cs typeface="Calibri"/>
              </a:rPr>
              <a:t> — </a:t>
            </a:r>
            <a:r>
              <a:rPr lang="en-US" sz="1800" dirty="0">
                <a:solidFill>
                  <a:srgbClr val="0369A1"/>
                </a:solidFill>
                <a:latin typeface="Consolas"/>
                <a:ea typeface="Consolas"/>
                <a:cs typeface="Consolas"/>
              </a:rPr>
              <a:t>\sqrt{}</a:t>
            </a:r>
            <a:r>
              <a:rPr lang="en-US" sz="1800" dirty="0">
                <a:solidFill>
                  <a:srgbClr val="334155"/>
                </a:solidFill>
                <a:latin typeface="Calibri"/>
                <a:ea typeface="Calibri"/>
                <a:cs typeface="Calibri"/>
              </a:rPr>
              <a:t> becomes </a:t>
            </a:r>
            <a:r>
              <a:rPr lang="en-US" sz="1800" dirty="0">
                <a:solidFill>
                  <a:srgbClr val="0369A1"/>
                </a:solidFill>
                <a:latin typeface="Consolas"/>
                <a:ea typeface="Consolas"/>
                <a:cs typeface="Consolas"/>
              </a:rPr>
              <a:t>√(...)</a:t>
            </a:r>
            <a:r>
              <a:rPr lang="en-US" sz="1800" dirty="0">
                <a:solidFill>
                  <a:srgbClr val="334155"/>
                </a:solidFill>
                <a:latin typeface="Calibri"/>
                <a:ea typeface="Calibri"/>
                <a:cs typeface="Calibri"/>
              </a:rPr>
              <a:t>, not a glyph with an extended bar over the radicand.</a:t>
            </a:r>
          </a:p>
          <a:p>
            <a:pPr marL="228600" indent="-228600" lvl="0" algn="l">
              <a:buClr>
                <a:srgbClr val="0EA5E9"/>
              </a:buClr>
              <a:buFont typeface="Arial"/>
              <a:buChar char="●"/>
            </a:pPr>
            <a:r>
              <a:rPr lang="en-US" sz="1800" dirty="0" b="1">
                <a:solidFill>
                  <a:srgbClr val="334155"/>
                </a:solidFill>
                <a:latin typeface="Calibri"/>
                <a:ea typeface="Calibri"/>
                <a:cs typeface="Calibri"/>
              </a:rPr>
              <a:t>No matrices</a:t>
            </a:r>
            <a:r>
              <a:rPr lang="en-US" sz="1800" dirty="0">
                <a:solidFill>
                  <a:srgbClr val="334155"/>
                </a:solidFill>
                <a:latin typeface="Calibri"/>
                <a:ea typeface="Calibri"/>
                <a:cs typeface="Calibri"/>
              </a:rPr>
              <a:t> — </a:t>
            </a:r>
            <a:r>
              <a:rPr lang="en-US" sz="1800" dirty="0">
                <a:solidFill>
                  <a:srgbClr val="0369A1"/>
                </a:solidFill>
                <a:latin typeface="Consolas"/>
                <a:ea typeface="Consolas"/>
                <a:cs typeface="Consolas"/>
              </a:rPr>
              <a:t>\begin{matrix} ... \end{matrix}</a:t>
            </a:r>
            <a:r>
              <a:rPr lang="en-US" sz="1800" dirty="0">
                <a:solidFill>
                  <a:srgbClr val="334155"/>
                </a:solidFill>
                <a:latin typeface="Calibri"/>
                <a:ea typeface="Calibri"/>
                <a:cs typeface="Calibri"/>
              </a:rPr>
              <a:t> and friends are not parsed.</a:t>
            </a:r>
          </a:p>
          <a:p>
            <a:pPr marL="228600" indent="-228600" lvl="0" algn="l">
              <a:buClr>
                <a:srgbClr val="0EA5E9"/>
              </a:buClr>
              <a:buFont typeface="Arial"/>
              <a:buChar char="●"/>
            </a:pPr>
            <a:r>
              <a:rPr lang="en-US" sz="1800" dirty="0" b="1">
                <a:solidFill>
                  <a:srgbClr val="334155"/>
                </a:solidFill>
                <a:latin typeface="Calibri"/>
                <a:ea typeface="Calibri"/>
                <a:cs typeface="Calibri"/>
              </a:rPr>
              <a:t>No aligned equations</a:t>
            </a:r>
            <a:r>
              <a:rPr lang="en-US" sz="1800" dirty="0">
                <a:solidFill>
                  <a:srgbClr val="334155"/>
                </a:solidFill>
                <a:latin typeface="Calibri"/>
                <a:ea typeface="Calibri"/>
                <a:cs typeface="Calibri"/>
              </a:rPr>
              <a:t> — each </a:t>
            </a:r>
            <a:r>
              <a:rPr lang="en-US" sz="1800" dirty="0">
                <a:solidFill>
                  <a:srgbClr val="0369A1"/>
                </a:solidFill>
                <a:latin typeface="Consolas"/>
                <a:ea typeface="Consolas"/>
                <a:cs typeface="Consolas"/>
              </a:rPr>
              <a:t>$$...$$</a:t>
            </a:r>
            <a:r>
              <a:rPr lang="en-US" sz="1800" dirty="0">
                <a:solidFill>
                  <a:srgbClr val="334155"/>
                </a:solidFill>
                <a:latin typeface="Calibri"/>
                <a:ea typeface="Calibri"/>
                <a:cs typeface="Calibri"/>
              </a:rPr>
              <a:t> block is one visual row; multi-line </a:t>
            </a:r>
            <a:r>
              <a:rPr lang="en-US" sz="1800" dirty="0">
                <a:solidFill>
                  <a:srgbClr val="0369A1"/>
                </a:solidFill>
                <a:latin typeface="Consolas"/>
                <a:ea typeface="Consolas"/>
                <a:cs typeface="Consolas"/>
              </a:rPr>
              <a:t>\\</a:t>
            </a:r>
            <a:r>
              <a:rPr lang="en-US" sz="1800" dirty="0">
                <a:solidFill>
                  <a:srgbClr val="334155"/>
                </a:solidFill>
                <a:latin typeface="Calibri"/>
                <a:ea typeface="Calibri"/>
                <a:cs typeface="Calibri"/>
              </a:rPr>
              <a:t> alignment isn't supported.</a:t>
            </a:r>
          </a:p>
          <a:p>
            <a:pPr marL="228600" indent="-228600" lvl="0" algn="l">
              <a:buClr>
                <a:srgbClr val="0EA5E9"/>
              </a:buClr>
              <a:buFont typeface="Arial"/>
              <a:buChar char="●"/>
            </a:pPr>
            <a:r>
              <a:rPr lang="en-US" sz="1800" dirty="0" b="1">
                <a:solidFill>
                  <a:srgbClr val="334155"/>
                </a:solidFill>
                <a:latin typeface="Calibri"/>
                <a:ea typeface="Calibri"/>
                <a:cs typeface="Calibri"/>
              </a:rPr>
              <a:t>No equation numbering</a:t>
            </a:r>
            <a:r>
              <a:rPr lang="en-US" sz="1800" dirty="0">
                <a:solidFill>
                  <a:srgbClr val="334155"/>
                </a:solidFill>
                <a:latin typeface="Calibri"/>
                <a:ea typeface="Calibri"/>
                <a:cs typeface="Calibri"/>
              </a:rPr>
              <a:t> — there's no </a:t>
            </a:r>
            <a:r>
              <a:rPr lang="en-US" sz="1800" dirty="0">
                <a:solidFill>
                  <a:srgbClr val="0369A1"/>
                </a:solidFill>
                <a:latin typeface="Consolas"/>
                <a:ea typeface="Consolas"/>
                <a:cs typeface="Consolas"/>
              </a:rPr>
              <a:t>\label</a:t>
            </a:r>
            <a:r>
              <a:rPr lang="en-US" sz="1800" dirty="0">
                <a:solidFill>
                  <a:srgbClr val="334155"/>
                </a:solidFill>
                <a:latin typeface="Calibri"/>
                <a:ea typeface="Calibri"/>
                <a:cs typeface="Calibri"/>
              </a:rPr>
              <a:t> / </a:t>
            </a:r>
            <a:r>
              <a:rPr lang="en-US" sz="1800" dirty="0">
                <a:solidFill>
                  <a:srgbClr val="0369A1"/>
                </a:solidFill>
                <a:latin typeface="Consolas"/>
                <a:ea typeface="Consolas"/>
                <a:cs typeface="Consolas"/>
              </a:rPr>
              <a:t>\ref</a:t>
            </a:r>
            <a:r>
              <a:rPr lang="en-US" sz="1800" dirty="0">
                <a:solidFill>
                  <a:srgbClr val="334155"/>
                </a:solidFill>
                <a:latin typeface="Calibri"/>
                <a:ea typeface="Calibri"/>
                <a:cs typeface="Calibri"/>
              </a:rPr>
              <a:t> mechanism.</a:t>
            </a:r>
          </a:p>
          <a:p>
            <a:pPr marL="228600" indent="-228600" lvl="0" algn="l">
              <a:buClr>
                <a:srgbClr val="0EA5E9"/>
              </a:buClr>
              <a:buFont typeface="Arial"/>
              <a:buChar char="●"/>
            </a:pPr>
            <a:r>
              <a:rPr lang="en-US" sz="1800" dirty="0" b="1">
                <a:solidFill>
                  <a:srgbClr val="334155"/>
                </a:solidFill>
                <a:latin typeface="Calibri"/>
                <a:ea typeface="Calibri"/>
                <a:cs typeface="Calibri"/>
              </a:rPr>
              <a:t>No </a:t>
            </a:r>
            <a:r>
              <a:rPr lang="en-US" sz="1800" dirty="0" b="1">
                <a:solidFill>
                  <a:srgbClr val="0369A1"/>
                </a:solidFill>
                <a:latin typeface="Consolas"/>
                <a:ea typeface="Consolas"/>
                <a:cs typeface="Consolas"/>
              </a:rPr>
              <a:t>\vec</a:t>
            </a:r>
            <a:r>
              <a:rPr lang="en-US" sz="1800" dirty="0" b="1">
                <a:solidFill>
                  <a:srgbClr val="334155"/>
                </a:solidFill>
                <a:latin typeface="Calibri"/>
                <a:ea typeface="Calibri"/>
                <a:cs typeface="Calibri"/>
              </a:rPr>
              <a:t> accents</a:t>
            </a:r>
            <a:r>
              <a:rPr lang="en-US" sz="1800" dirty="0">
                <a:solidFill>
                  <a:srgbClr val="334155"/>
                </a:solidFill>
                <a:latin typeface="Calibri"/>
                <a:ea typeface="Calibri"/>
                <a:cs typeface="Calibri"/>
              </a:rPr>
              <a:t> — the macro isn't recognised; write the letter directly or use Unicode (</a:t>
            </a:r>
            <a:r>
              <a:rPr lang="en-US" sz="1800" dirty="0">
                <a:solidFill>
                  <a:srgbClr val="0369A1"/>
                </a:solidFill>
                <a:latin typeface="Consolas"/>
                <a:ea typeface="Consolas"/>
                <a:cs typeface="Consolas"/>
              </a:rPr>
              <a:t>v⃗</a:t>
            </a:r>
            <a:r>
              <a:rPr lang="en-US" sz="1800" dirty="0">
                <a:solidFill>
                  <a:srgbClr val="334155"/>
                </a:solidFill>
                <a:latin typeface="Calibri"/>
                <a:ea typeface="Calibri"/>
                <a:cs typeface="Calibri"/>
              </a:rPr>
              <a:t>).</a:t>
            </a:r>
          </a:p>
        </p:txBody>
      </p:sp>
      <p:sp>
        <p:nvSpPr>
          <p:cNvPr id="105" name="Para105"/>
          <p:cNvSpPr txBox="1"/>
          <p:nvPr/>
        </p:nvSpPr>
        <p:spPr>
          <a:xfrm>
            <a:off x="533400" y="5492469"/>
            <a:ext cx="11125200" cy="866224"/>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Everything </a:t>
            </a:r>
            <a:r>
              <a:rPr lang="en-US" sz="1800" dirty="0" i="1">
                <a:solidFill>
                  <a:srgbClr val="334155"/>
                </a:solidFill>
                <a:latin typeface="Calibri"/>
                <a:ea typeface="Calibri"/>
                <a:cs typeface="Calibri"/>
              </a:rPr>
              <a:t>not</a:t>
            </a:r>
            <a:r>
              <a:rPr lang="en-US" sz="1800" dirty="0">
                <a:solidFill>
                  <a:srgbClr val="334155"/>
                </a:solidFill>
                <a:latin typeface="Calibri"/>
                <a:ea typeface="Calibri"/>
                <a:cs typeface="Calibri"/>
              </a:rPr>
              <a:t> on that list works, and what works is enough for typical talk-deck math: equations, summations, integrals, set notation, predicate logic. For deeper notation, the image-embed escape hatch keeps your options open without bloating md2any.</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35 / 136</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Math — copy-paste from PDF</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87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PDF text is copy-pasteable. md2any writes a </a:t>
            </a:r>
            <a:r>
              <a:rPr lang="en-US" sz="1800" dirty="0">
                <a:solidFill>
                  <a:srgbClr val="0369A1"/>
                </a:solidFill>
                <a:latin typeface="Consolas"/>
                <a:ea typeface="Consolas"/>
                <a:cs typeface="Consolas"/>
              </a:rPr>
              <a:t>/ToUnicode</a:t>
            </a:r>
            <a:r>
              <a:rPr lang="en-US" sz="1800" dirty="0">
                <a:solidFill>
                  <a:srgbClr val="334155"/>
                </a:solidFill>
                <a:latin typeface="Calibri"/>
                <a:ea typeface="Calibri"/>
                <a:cs typeface="Calibri"/>
              </a:rPr>
              <a:t> CMap with every embedded font, so selecting a formula in your PDF reader gives you back real Unicode characters — not glyph indices, not Latin substitutes.</a:t>
            </a:r>
          </a:p>
        </p:txBody>
      </p:sp>
      <p:sp>
        <p:nvSpPr>
          <p:cNvPr id="104" name="Para104"/>
          <p:cNvSpPr txBox="1"/>
          <p:nvPr/>
        </p:nvSpPr>
        <p:spPr>
          <a:xfrm>
            <a:off x="533400" y="226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Try it: open the manual PDF, select </a:t>
            </a:r>
            <a:r>
              <a:rPr lang="en-US" sz="1800" dirty="0">
                <a:solidFill>
                  <a:srgbClr val="0369A1"/>
                </a:solidFill>
                <a:latin typeface="Consolas"/>
                <a:ea typeface="Consolas"/>
                <a:cs typeface="Consolas"/>
              </a:rPr>
              <a:t>∑ᵢ₌₁ⁿ xᵢ²</a:t>
            </a:r>
            <a:r>
              <a:rPr lang="en-US" sz="1800" dirty="0">
                <a:solidFill>
                  <a:srgbClr val="334155"/>
                </a:solidFill>
                <a:latin typeface="Calibri"/>
                <a:ea typeface="Calibri"/>
                <a:cs typeface="Calibri"/>
              </a:rPr>
              <a:t> from any math slide, paste somewhere. You'll get the actual Unicode characters back.</a:t>
            </a:r>
          </a:p>
        </p:txBody>
      </p:sp>
      <p:sp>
        <p:nvSpPr>
          <p:cNvPr id="105" name="Para105"/>
          <p:cNvSpPr txBox="1"/>
          <p:nvPr/>
        </p:nvSpPr>
        <p:spPr>
          <a:xfrm>
            <a:off x="533400" y="294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This works for every glyph in every face: Greek, math operators, sub/superscripts, the CJK fallback if you passed </a:t>
            </a:r>
            <a:r>
              <a:rPr lang="en-US" sz="1800" dirty="0">
                <a:solidFill>
                  <a:srgbClr val="0369A1"/>
                </a:solidFill>
                <a:latin typeface="Consolas"/>
                <a:ea typeface="Consolas"/>
                <a:cs typeface="Consolas"/>
              </a:rPr>
              <a:t>--cjk</a:t>
            </a:r>
            <a:r>
              <a:rPr lang="en-US" sz="1800" dirty="0">
                <a:solidFill>
                  <a:srgbClr val="334155"/>
                </a:solidFill>
                <a:latin typeface="Calibri"/>
                <a:ea typeface="Calibri"/>
                <a:cs typeface="Calibri"/>
              </a:rPr>
              <a:t>, the line-drawing characters in the Unicode coverage slide.</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36 / 136</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Diagrams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87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Code fences with </a:t>
            </a:r>
            <a:r>
              <a:rPr lang="en-US" sz="1800" dirty="0">
                <a:solidFill>
                  <a:srgbClr val="0369A1"/>
                </a:solidFill>
                <a:latin typeface="Consolas"/>
                <a:ea typeface="Consolas"/>
                <a:cs typeface="Consolas"/>
              </a:rPr>
              <a:t>dot</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graphviz</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mermaid</a:t>
            </a:r>
            <a:r>
              <a:rPr lang="en-US" sz="1800" dirty="0">
                <a:solidFill>
                  <a:srgbClr val="334155"/>
                </a:solidFill>
                <a:latin typeface="Calibri"/>
                <a:ea typeface="Calibri"/>
                <a:cs typeface="Calibri"/>
              </a:rPr>
              <a:t>, or </a:t>
            </a:r>
            <a:r>
              <a:rPr lang="en-US" sz="1800" dirty="0">
                <a:solidFill>
                  <a:srgbClr val="0369A1"/>
                </a:solidFill>
                <a:latin typeface="Consolas"/>
                <a:ea typeface="Consolas"/>
                <a:cs typeface="Consolas"/>
              </a:rPr>
              <a:t>plantuml</a:t>
            </a:r>
            <a:r>
              <a:rPr lang="en-US" sz="1800" dirty="0">
                <a:solidFill>
                  <a:srgbClr val="334155"/>
                </a:solidFill>
                <a:latin typeface="Calibri"/>
                <a:ea typeface="Calibri"/>
                <a:cs typeface="Calibri"/>
              </a:rPr>
              <a:t> shell out to the matching CLI tool if it's on </a:t>
            </a:r>
            <a:r>
              <a:rPr lang="en-US" sz="1800" dirty="0">
                <a:solidFill>
                  <a:srgbClr val="0369A1"/>
                </a:solidFill>
                <a:latin typeface="Consolas"/>
                <a:ea typeface="Consolas"/>
                <a:cs typeface="Consolas"/>
              </a:rPr>
              <a:t>$PATH</a:t>
            </a:r>
            <a:r>
              <a:rPr lang="en-US" sz="1800" dirty="0">
                <a:solidFill>
                  <a:srgbClr val="334155"/>
                </a:solidFill>
                <a:latin typeface="Calibri"/>
                <a:ea typeface="Calibri"/>
                <a:cs typeface="Calibri"/>
              </a:rPr>
              <a:t> and embed the rendered PNG. If the tool isn't installed, the source stays as a regular code block.</a:t>
            </a:r>
          </a:p>
        </p:txBody>
      </p:sp>
      <p:sp>
        <p:nvSpPr>
          <p:cNvPr id="104" name="CodeBox104"/>
          <p:cNvSpPr/>
          <p:nvPr/>
        </p:nvSpPr>
        <p:spPr>
          <a:xfrm>
            <a:off x="533400" y="2260000"/>
            <a:ext cx="11125200" cy="2000000"/>
          </a:xfrm>
          <a:prstGeom prst="roundRect">
            <a:avLst>
              <a:gd name="adj" fmla="val 4500"/>
            </a:avLst>
          </a:pr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1  </a:t>
            </a:r>
            <a:r>
              <a:rPr lang="en-US" sz="1500" dirty="0">
                <a:solidFill>
                  <a:srgbClr val="1E293B"/>
                </a:solidFill>
                <a:latin typeface="Consolas"/>
                <a:ea typeface="Consolas"/>
                <a:cs typeface="Consolas"/>
              </a:rPr>
              <a:t>```dot</a:t>
            </a:r>
          </a:p>
          <a:p>
            <a:pPr algn="l">
              <a:lnSpc>
                <a:spcPct val="115000"/>
              </a:lnSpc>
              <a:spcBef>
                <a:spcPts val="0"/>
              </a:spcBef>
              <a:spcAft>
                <a:spcPts val="0"/>
              </a:spcAft>
              <a:buNone/>
            </a:pPr>
            <a:r>
              <a:rPr lang="en-US" sz="1500" dirty="0">
                <a:solidFill>
                  <a:srgbClr val="94A3B8"/>
                </a:solidFill>
                <a:latin typeface="Consolas"/>
                <a:ea typeface="Consolas"/>
                <a:cs typeface="Consolas"/>
              </a:rPr>
              <a:t>2  </a:t>
            </a:r>
            <a:r>
              <a:rPr lang="en-US" sz="1500" dirty="0">
                <a:solidFill>
                  <a:srgbClr val="1E293B"/>
                </a:solidFill>
                <a:latin typeface="Consolas"/>
                <a:ea typeface="Consolas"/>
                <a:cs typeface="Consolas"/>
              </a:rPr>
              <a:t>digraph G {</a:t>
            </a:r>
          </a:p>
          <a:p>
            <a:pPr algn="l">
              <a:lnSpc>
                <a:spcPct val="115000"/>
              </a:lnSpc>
              <a:spcBef>
                <a:spcPts val="0"/>
              </a:spcBef>
              <a:spcAft>
                <a:spcPts val="0"/>
              </a:spcAft>
              <a:buNone/>
            </a:pPr>
            <a:r>
              <a:rPr lang="en-US" sz="1500" dirty="0">
                <a:solidFill>
                  <a:srgbClr val="94A3B8"/>
                </a:solidFill>
                <a:latin typeface="Consolas"/>
                <a:ea typeface="Consolas"/>
                <a:cs typeface="Consolas"/>
              </a:rPr>
              <a:t>3  </a:t>
            </a:r>
            <a:r>
              <a:rPr lang="en-US" sz="1500" dirty="0">
                <a:solidFill>
                  <a:srgbClr val="1E293B"/>
                </a:solidFill>
                <a:latin typeface="Consolas"/>
                <a:ea typeface="Consolas"/>
                <a:cs typeface="Consolas"/>
              </a:rPr>
              <a:t>  rankdir=LR;</a:t>
            </a:r>
          </a:p>
          <a:p>
            <a:pPr algn="l">
              <a:lnSpc>
                <a:spcPct val="115000"/>
              </a:lnSpc>
              <a:spcBef>
                <a:spcPts val="0"/>
              </a:spcBef>
              <a:spcAft>
                <a:spcPts val="0"/>
              </a:spcAft>
              <a:buNone/>
            </a:pPr>
            <a:r>
              <a:rPr lang="en-US" sz="1500" dirty="0">
                <a:solidFill>
                  <a:srgbClr val="94A3B8"/>
                </a:solidFill>
                <a:latin typeface="Consolas"/>
                <a:ea typeface="Consolas"/>
                <a:cs typeface="Consolas"/>
              </a:rPr>
              <a:t>4  </a:t>
            </a:r>
            <a:r>
              <a:rPr lang="en-US" sz="1500" dirty="0">
                <a:solidFill>
                  <a:srgbClr val="1E293B"/>
                </a:solidFill>
                <a:latin typeface="Consolas"/>
                <a:ea typeface="Consolas"/>
                <a:cs typeface="Consolas"/>
              </a:rPr>
              <a:t>  Client -&gt; Proxy -&gt; Database;</a:t>
            </a:r>
          </a:p>
          <a:p>
            <a:pPr algn="l">
              <a:lnSpc>
                <a:spcPct val="115000"/>
              </a:lnSpc>
              <a:spcBef>
                <a:spcPts val="0"/>
              </a:spcBef>
              <a:spcAft>
                <a:spcPts val="0"/>
              </a:spcAft>
              <a:buNone/>
            </a:pPr>
            <a:r>
              <a:rPr lang="en-US" sz="1500" dirty="0">
                <a:solidFill>
                  <a:srgbClr val="94A3B8"/>
                </a:solidFill>
                <a:latin typeface="Consolas"/>
                <a:ea typeface="Consolas"/>
                <a:cs typeface="Consolas"/>
              </a:rPr>
              <a:t>5  </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6  </a:t>
            </a:r>
            <a:r>
              <a:rPr lang="en-US" sz="1500" dirty="0">
                <a:solidFill>
                  <a:srgbClr val="1E293B"/>
                </a:solidFill>
                <a:latin typeface="Consolas"/>
                <a:ea typeface="Consolas"/>
                <a:cs typeface="Consolas"/>
              </a:rPr>
              <a:t>```</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37 / 136</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Footnotes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Markdown footnotes (</a:t>
            </a:r>
            <a:r>
              <a:rPr lang="en-US" sz="1800" dirty="0">
                <a:solidFill>
                  <a:srgbClr val="0369A1"/>
                </a:solidFill>
                <a:latin typeface="Consolas"/>
                <a:ea typeface="Consolas"/>
                <a:cs typeface="Consolas"/>
              </a:rPr>
              <a:t>[^id]</a:t>
            </a:r>
            <a:r>
              <a:rPr lang="en-US" sz="1800" dirty="0">
                <a:solidFill>
                  <a:srgbClr val="334155"/>
                </a:solidFill>
                <a:latin typeface="Calibri"/>
                <a:ea typeface="Calibri"/>
                <a:cs typeface="Calibri"/>
              </a:rPr>
              <a:t>) render as superscript ¹²³ in the body, with definitions collected at the bottom of the slide where they were referenced.</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markdown</a:t>
            </a:r>
          </a:p>
        </p:txBody>
      </p:sp>
      <p:sp>
        <p:nvSpPr>
          <p:cNvPr id="105" name="CodeBox105"/>
          <p:cNvSpPr/>
          <p:nvPr/>
        </p:nvSpPr>
        <p:spPr>
          <a:xfrm>
            <a:off x="533400" y="2310000"/>
            <a:ext cx="11125200" cy="116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Rust was first released in 2015[^rust].</a:t>
            </a:r>
          </a:p>
          <a:p>
            <a:pPr algn="l">
              <a:lnSpc>
                <a:spcPct val="115000"/>
              </a:lnSpc>
              <a:spcBef>
                <a:spcPts val="0"/>
              </a:spcBef>
              <a:spcAft>
                <a:spcPts val="0"/>
              </a:spcAft>
              <a:buNone/>
            </a:pP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1E293B"/>
                </a:solidFill>
                <a:latin typeface="Consolas"/>
                <a:ea typeface="Consolas"/>
                <a:cs typeface="Consolas"/>
              </a:rPr>
              <a:t>[^rust]: Originally a personal project by Graydon Hoare at Mozilla.</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38 / 136</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Horizontal rules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A line containing just </a:t>
            </a:r>
            <a:r>
              <a:rPr lang="en-US" sz="1800" dirty="0">
                <a:solidFill>
                  <a:srgbClr val="0369A1"/>
                </a:solidFill>
                <a:latin typeface="Consolas"/>
                <a:ea typeface="Consolas"/>
                <a:cs typeface="Consolas"/>
              </a:rPr>
              <a:t>---</a:t>
            </a:r>
            <a:r>
              <a:rPr lang="en-US" sz="1800" dirty="0">
                <a:solidFill>
                  <a:srgbClr val="334155"/>
                </a:solidFill>
                <a:latin typeface="Calibri"/>
                <a:ea typeface="Calibri"/>
                <a:cs typeface="Calibri"/>
              </a:rPr>
              <a:t> forces a slide break while keeping the current section title. Use it for long sections that need to split across slides without introducing a new H2.</a:t>
            </a:r>
          </a:p>
        </p:txBody>
      </p:sp>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39 / 136</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Self-documenting</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This deck is the embedded user manual. Regenerate it in any format, any layout, any theme:</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5" name="CodeBox105"/>
          <p:cNvSpPr/>
          <p:nvPr/>
        </p:nvSpPr>
        <p:spPr>
          <a:xfrm>
            <a:off x="533400" y="2310000"/>
            <a:ext cx="11125200" cy="200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1  </a:t>
            </a: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help</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pptx</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this deck → md2any-help.pptx</a:t>
            </a:r>
          </a:p>
          <a:p>
            <a:pPr algn="l">
              <a:lnSpc>
                <a:spcPct val="115000"/>
              </a:lnSpc>
              <a:spcBef>
                <a:spcPts val="0"/>
              </a:spcBef>
              <a:spcAft>
                <a:spcPts val="0"/>
              </a:spcAft>
              <a:buNone/>
            </a:pPr>
            <a:r>
              <a:rPr lang="en-US" sz="1500" dirty="0">
                <a:solidFill>
                  <a:srgbClr val="94A3B8"/>
                </a:solidFill>
                <a:latin typeface="Consolas"/>
                <a:ea typeface="Consolas"/>
                <a:cs typeface="Consolas"/>
              </a:rPr>
              <a:t>2  </a:t>
            </a: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help</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pdf</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theme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dark</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dark PDF</a:t>
            </a:r>
          </a:p>
          <a:p>
            <a:pPr algn="l">
              <a:lnSpc>
                <a:spcPct val="115000"/>
              </a:lnSpc>
              <a:spcBef>
                <a:spcPts val="0"/>
              </a:spcBef>
              <a:spcAft>
                <a:spcPts val="0"/>
              </a:spcAft>
              <a:buNone/>
            </a:pPr>
            <a:r>
              <a:rPr lang="en-US" sz="1500" dirty="0">
                <a:solidFill>
                  <a:srgbClr val="94A3B8"/>
                </a:solidFill>
                <a:latin typeface="Consolas"/>
                <a:ea typeface="Consolas"/>
                <a:cs typeface="Consolas"/>
              </a:rPr>
              <a:t>3  </a:t>
            </a: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help</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odp</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layout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studio</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studio layout, ODP</a:t>
            </a:r>
          </a:p>
          <a:p>
            <a:pPr algn="l">
              <a:lnSpc>
                <a:spcPct val="115000"/>
              </a:lnSpc>
              <a:spcBef>
                <a:spcPts val="0"/>
              </a:spcBef>
              <a:spcAft>
                <a:spcPts val="0"/>
              </a:spcAft>
              <a:buNone/>
            </a:pPr>
            <a:r>
              <a:rPr lang="en-US" sz="1500" dirty="0">
                <a:solidFill>
                  <a:srgbClr val="94A3B8"/>
                </a:solidFill>
                <a:latin typeface="Consolas"/>
                <a:ea typeface="Consolas"/>
                <a:cs typeface="Consolas"/>
              </a:rPr>
              <a:t>4  </a:t>
            </a: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help</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docx</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 Word document</a:t>
            </a:r>
          </a:p>
          <a:p>
            <a:pPr algn="l">
              <a:lnSpc>
                <a:spcPct val="115000"/>
              </a:lnSpc>
              <a:spcBef>
                <a:spcPts val="0"/>
              </a:spcBef>
              <a:spcAft>
                <a:spcPts val="0"/>
              </a:spcAft>
              <a:buNone/>
            </a:pPr>
            <a:r>
              <a:rPr lang="en-US" sz="1500" dirty="0">
                <a:solidFill>
                  <a:srgbClr val="94A3B8"/>
                </a:solidFill>
                <a:latin typeface="Consolas"/>
                <a:ea typeface="Consolas"/>
                <a:cs typeface="Consolas"/>
              </a:rPr>
              <a:t>5  </a:t>
            </a: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help</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odt</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 LibreOffice Writer document</a:t>
            </a:r>
          </a:p>
          <a:p>
            <a:pPr algn="l">
              <a:lnSpc>
                <a:spcPct val="115000"/>
              </a:lnSpc>
              <a:spcBef>
                <a:spcPts val="0"/>
              </a:spcBef>
              <a:spcAft>
                <a:spcPts val="0"/>
              </a:spcAft>
              <a:buNone/>
            </a:pPr>
            <a:r>
              <a:rPr lang="en-US" sz="1500" dirty="0">
                <a:solidFill>
                  <a:srgbClr val="94A3B8"/>
                </a:solidFill>
                <a:latin typeface="Consolas"/>
                <a:ea typeface="Consolas"/>
                <a:cs typeface="Consolas"/>
              </a:rPr>
              <a:t>6  </a:t>
            </a: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help</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&gt; </a:t>
            </a:r>
            <a:r>
              <a:rPr lang="en-US" sz="1500" dirty="0">
                <a:solidFill>
                  <a:srgbClr val="1E293B"/>
                </a:solidFill>
                <a:latin typeface="Consolas"/>
                <a:ea typeface="Consolas"/>
                <a:cs typeface="Consolas"/>
              </a:rPr>
              <a:t>HELP</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raw markdown source</a:t>
            </a:r>
          </a:p>
        </p:txBody>
      </p:sp>
      <p:sp>
        <p:nvSpPr>
          <p:cNvPr id="106" name="Para106"/>
          <p:cNvSpPr txBox="1"/>
          <p:nvPr/>
        </p:nvSpPr>
        <p:spPr>
          <a:xfrm>
            <a:off x="533400" y="439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Every </a:t>
            </a:r>
            <a:r>
              <a:rPr lang="en-US" sz="1800" dirty="0">
                <a:solidFill>
                  <a:srgbClr val="0369A1"/>
                </a:solidFill>
                <a:latin typeface="Consolas"/>
                <a:ea typeface="Consolas"/>
                <a:cs typeface="Consolas"/>
              </a:rPr>
              <a:t>--help-*</a:t>
            </a:r>
            <a:r>
              <a:rPr lang="en-US" sz="1800" dirty="0">
                <a:solidFill>
                  <a:srgbClr val="334155"/>
                </a:solidFill>
                <a:latin typeface="Calibri"/>
                <a:ea typeface="Calibri"/>
                <a:cs typeface="Calibri"/>
              </a:rPr>
              <a:t> flag respects every other flag.</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4 / 136</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Images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Standard markdown image syntax works in every output format:</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markdown</a:t>
            </a:r>
          </a:p>
        </p:txBody>
      </p:sp>
      <p:sp>
        <p:nvSpPr>
          <p:cNvPr id="105" name="CodeBox105"/>
          <p:cNvSpPr/>
          <p:nvPr/>
        </p:nvSpPr>
        <p:spPr>
          <a:xfrm>
            <a:off x="533400" y="2310000"/>
            <a:ext cx="11125200" cy="116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![A diagram](diagrams/architecture.png)</a:t>
            </a:r>
          </a:p>
          <a:p>
            <a:pPr algn="l">
              <a:lnSpc>
                <a:spcPct val="115000"/>
              </a:lnSpc>
              <a:spcBef>
                <a:spcPts val="0"/>
              </a:spcBef>
              <a:spcAft>
                <a:spcPts val="0"/>
              </a:spcAft>
              <a:buNone/>
            </a:pPr>
            <a:r>
              <a:rPr lang="en-US" sz="1500" dirty="0">
                <a:solidFill>
                  <a:srgbClr val="1E293B"/>
                </a:solidFill>
                <a:latin typeface="Consolas"/>
                <a:ea typeface="Consolas"/>
                <a:cs typeface="Consolas"/>
              </a:rPr>
              <a:t>![Hero shot](https://example.com/hero.jpg)</a:t>
            </a:r>
          </a:p>
          <a:p>
            <a:pPr algn="l">
              <a:lnSpc>
                <a:spcPct val="115000"/>
              </a:lnSpc>
              <a:spcBef>
                <a:spcPts val="0"/>
              </a:spcBef>
              <a:spcAft>
                <a:spcPts val="0"/>
              </a:spcAft>
              <a:buNone/>
            </a:pPr>
            <a:r>
              <a:rPr lang="en-US" sz="1500" dirty="0">
                <a:solidFill>
                  <a:srgbClr val="1E293B"/>
                </a:solidFill>
                <a:latin typeface="Consolas"/>
                <a:ea typeface="Consolas"/>
                <a:cs typeface="Consolas"/>
              </a:rPr>
              <a:t>![Logo](brand/logo.svg)</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40 / 136</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Images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Three sources, one syntax:</a:t>
            </a:r>
          </a:p>
        </p:txBody>
      </p:sp>
      <p:sp>
        <p:nvSpPr>
          <p:cNvPr id="104" name="List104"/>
          <p:cNvSpPr txBox="1"/>
          <p:nvPr/>
        </p:nvSpPr>
        <p:spPr>
          <a:xfrm>
            <a:off x="533400" y="1990000"/>
            <a:ext cx="11125200" cy="2600000"/>
          </a:xfrm>
          <a:prstGeom prst="rect">
            <a:avLst/>
          </a:prstGeom>
          <a:noFill/>
        </p:spPr>
        <p:txBody>
          <a:bodyPr wrap="square" lIns="0" tIns="0" rIns="0" bIns="0" anchor="t">
            <a:noAutofit/>
          </a:bodyPr>
          <a:lstStyle/>
          <a:p>
            <a:pPr marL="228600" indent="-228600" lvl="0" algn="l">
              <a:buClr>
                <a:srgbClr val="0EA5E9"/>
              </a:buClr>
              <a:buFont typeface="Arial"/>
              <a:buChar char="●"/>
            </a:pPr>
            <a:r>
              <a:rPr lang="en-US" sz="1800" dirty="0" b="1">
                <a:solidFill>
                  <a:srgbClr val="334155"/>
                </a:solidFill>
                <a:latin typeface="Calibri"/>
                <a:ea typeface="Calibri"/>
                <a:cs typeface="Calibri"/>
              </a:rPr>
              <a:t>Local PNG / JPEG</a:t>
            </a:r>
            <a:r>
              <a:rPr lang="en-US" sz="1800" dirty="0">
                <a:solidFill>
                  <a:srgbClr val="334155"/>
                </a:solidFill>
                <a:latin typeface="Calibri"/>
                <a:ea typeface="Calibri"/>
                <a:cs typeface="Calibri"/>
              </a:rPr>
              <a:t> — resolved relative to the markdown file, embedded as-is.</a:t>
            </a:r>
          </a:p>
          <a:p>
            <a:pPr marL="228600" indent="-228600" lvl="0" algn="l">
              <a:buClr>
                <a:srgbClr val="0EA5E9"/>
              </a:buClr>
              <a:buFont typeface="Arial"/>
              <a:buChar char="●"/>
            </a:pPr>
            <a:r>
              <a:rPr lang="en-US" sz="1800" dirty="0" b="1">
                <a:solidFill>
                  <a:srgbClr val="334155"/>
                </a:solidFill>
                <a:latin typeface="Calibri"/>
                <a:ea typeface="Calibri"/>
                <a:cs typeface="Calibri"/>
              </a:rPr>
              <a:t>Remote URL</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http://</a:t>
            </a:r>
            <a:r>
              <a:rPr lang="en-US" sz="1800" dirty="0">
                <a:solidFill>
                  <a:srgbClr val="334155"/>
                </a:solidFill>
                <a:latin typeface="Calibri"/>
                <a:ea typeface="Calibri"/>
                <a:cs typeface="Calibri"/>
              </a:rPr>
              <a:t> or </a:t>
            </a:r>
            <a:r>
              <a:rPr lang="en-US" sz="1800" dirty="0">
                <a:solidFill>
                  <a:srgbClr val="0369A1"/>
                </a:solidFill>
                <a:latin typeface="Consolas"/>
                <a:ea typeface="Consolas"/>
                <a:cs typeface="Consolas"/>
              </a:rPr>
              <a:t>https://</a:t>
            </a:r>
            <a:r>
              <a:rPr lang="en-US" sz="1800" dirty="0">
                <a:solidFill>
                  <a:srgbClr val="334155"/>
                </a:solidFill>
                <a:latin typeface="Calibri"/>
                <a:ea typeface="Calibri"/>
                <a:cs typeface="Calibri"/>
              </a:rPr>
              <a:t>) — fetched at build time with a 10 s timeout, capped at 20 MB per image, and cached after a successful download. The default cache location follows the host OS convention: </a:t>
            </a:r>
            <a:r>
              <a:rPr lang="en-US" sz="1800" dirty="0">
                <a:solidFill>
                  <a:srgbClr val="0369A1"/>
                </a:solidFill>
                <a:latin typeface="Consolas"/>
                <a:ea typeface="Consolas"/>
                <a:cs typeface="Consolas"/>
              </a:rPr>
              <a:t>%LOCALAPPDATA%</a:t>
            </a:r>
            <a:r>
              <a:rPr lang="en-US" sz="1800" dirty="0">
                <a:solidFill>
                  <a:srgbClr val="334155"/>
                </a:solidFill>
                <a:latin typeface="Calibri"/>
                <a:ea typeface="Calibri"/>
                <a:cs typeface="Calibri"/>
              </a:rPr>
              <a:t> on Windows, </a:t>
            </a:r>
            <a:r>
              <a:rPr lang="en-US" sz="1800" dirty="0">
                <a:solidFill>
                  <a:srgbClr val="0369A1"/>
                </a:solidFill>
                <a:latin typeface="Consolas"/>
                <a:ea typeface="Consolas"/>
                <a:cs typeface="Consolas"/>
              </a:rPr>
              <a:t>~/Library/Caches</a:t>
            </a:r>
            <a:r>
              <a:rPr lang="en-US" sz="1800" dirty="0">
                <a:solidFill>
                  <a:srgbClr val="334155"/>
                </a:solidFill>
                <a:latin typeface="Calibri"/>
                <a:ea typeface="Calibri"/>
                <a:cs typeface="Calibri"/>
              </a:rPr>
              <a:t> on macOS, and </a:t>
            </a:r>
            <a:r>
              <a:rPr lang="en-US" sz="1800" dirty="0">
                <a:solidFill>
                  <a:srgbClr val="0369A1"/>
                </a:solidFill>
                <a:latin typeface="Consolas"/>
                <a:ea typeface="Consolas"/>
                <a:cs typeface="Consolas"/>
              </a:rPr>
              <a:t>$XDG_CACHE_HOME</a:t>
            </a:r>
            <a:r>
              <a:rPr lang="en-US" sz="1800" dirty="0">
                <a:solidFill>
                  <a:srgbClr val="334155"/>
                </a:solidFill>
                <a:latin typeface="Calibri"/>
                <a:ea typeface="Calibri"/>
                <a:cs typeface="Calibri"/>
              </a:rPr>
              <a:t> / </a:t>
            </a:r>
            <a:r>
              <a:rPr lang="en-US" sz="1800" dirty="0">
                <a:solidFill>
                  <a:srgbClr val="0369A1"/>
                </a:solidFill>
                <a:latin typeface="Consolas"/>
                <a:ea typeface="Consolas"/>
                <a:cs typeface="Consolas"/>
              </a:rPr>
              <a:t>~/.cache</a:t>
            </a:r>
            <a:r>
              <a:rPr lang="en-US" sz="1800" dirty="0">
                <a:solidFill>
                  <a:srgbClr val="334155"/>
                </a:solidFill>
                <a:latin typeface="Calibri"/>
                <a:ea typeface="Calibri"/>
                <a:cs typeface="Calibri"/>
              </a:rPr>
              <a:t> on Linux and other Unix systems.</a:t>
            </a:r>
          </a:p>
          <a:p>
            <a:pPr marL="228600" indent="-228600" lvl="0" algn="l">
              <a:buClr>
                <a:srgbClr val="0EA5E9"/>
              </a:buClr>
              <a:buFont typeface="Arial"/>
              <a:buChar char="●"/>
            </a:pPr>
            <a:r>
              <a:rPr lang="en-US" sz="1800" dirty="0" b="1">
                <a:solidFill>
                  <a:srgbClr val="334155"/>
                </a:solidFill>
                <a:latin typeface="Calibri"/>
                <a:ea typeface="Calibri"/>
                <a:cs typeface="Calibri"/>
              </a:rPr>
              <a:t>SVG</a:t>
            </a:r>
            <a:r>
              <a:rPr lang="en-US" sz="1800" dirty="0">
                <a:solidFill>
                  <a:srgbClr val="334155"/>
                </a:solidFill>
                <a:latin typeface="Calibri"/>
                <a:ea typeface="Calibri"/>
                <a:cs typeface="Calibri"/>
              </a:rPr>
              <a:t> — rasterised to PNG via the bundled resvg engine at 192 DPI (2× retina), then embedded the same way as a regular raster image. Text in SVGs uses md2any's bundled DejaVu Sans family so renders look identical regardless of what's installed on the build machine.</a:t>
            </a:r>
          </a:p>
        </p:txBody>
      </p:sp>
      <p:sp>
        <p:nvSpPr>
          <p:cNvPr id="105" name="Para105"/>
          <p:cNvSpPr txBox="1"/>
          <p:nvPr/>
        </p:nvSpPr>
        <p:spPr>
          <a:xfrm>
            <a:off x="533400" y="467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Aspect ratio is preserved; the slide layout decides how much room each image gets.</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41 / 136</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Images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Heading103"/>
          <p:cNvSpPr txBox="1"/>
          <p:nvPr/>
        </p:nvSpPr>
        <p:spPr>
          <a:xfrm>
            <a:off x="533400" y="1310000"/>
            <a:ext cx="11125200" cy="520000"/>
          </a:xfrm>
          <a:prstGeom prst="rect">
            <a:avLst/>
          </a:prstGeom>
          <a:noFill/>
        </p:spPr>
        <p:txBody>
          <a:bodyPr wrap="square" lIns="0" tIns="0" rIns="0" bIns="0" anchor="t">
            <a:noAutofit/>
          </a:bodyPr>
          <a:lstStyle/>
          <a:p>
            <a:pPr algn="l">
              <a:buNone/>
            </a:pPr>
            <a:r>
              <a:rPr lang="en-US" sz="2400" dirty="0" b="1">
                <a:solidFill>
                  <a:srgbClr val="0F172A"/>
                </a:solidFill>
                <a:latin typeface="Calibri Light"/>
                <a:ea typeface="Calibri Light"/>
                <a:cs typeface="Calibri Light"/>
              </a:rPr>
              <a:t>Sizing — </a:t>
            </a:r>
            <a:r>
              <a:rPr lang="en-US" sz="2400" dirty="0" b="1">
                <a:solidFill>
                  <a:srgbClr val="0369A1"/>
                </a:solidFill>
                <a:latin typeface="Consolas"/>
                <a:ea typeface="Consolas"/>
                <a:cs typeface="Consolas"/>
              </a:rPr>
              <a:t>{width=N%}</a:t>
            </a:r>
          </a:p>
        </p:txBody>
      </p:sp>
      <p:sp>
        <p:nvSpPr>
          <p:cNvPr id="104" name="Para104"/>
          <p:cNvSpPr txBox="1"/>
          <p:nvPr/>
        </p:nvSpPr>
        <p:spPr>
          <a:xfrm>
            <a:off x="533400" y="19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Append a Pandoc-style attribute to set the image to a fraction of the content column (slide formats only — DOCX/ODT defer to the consumer app):</a:t>
            </a:r>
          </a:p>
        </p:txBody>
      </p:sp>
      <p:sp>
        <p:nvSpPr>
          <p:cNvPr id="105" name="CodeTitle105"/>
          <p:cNvSpPr/>
          <p:nvPr/>
        </p:nvSpPr>
        <p:spPr>
          <a:xfrm>
            <a:off x="533400" y="25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markdown</a:t>
            </a:r>
          </a:p>
        </p:txBody>
      </p:sp>
      <p:sp>
        <p:nvSpPr>
          <p:cNvPr id="106" name="CodeBox106"/>
          <p:cNvSpPr/>
          <p:nvPr/>
        </p:nvSpPr>
        <p:spPr>
          <a:xfrm>
            <a:off x="533400" y="2910000"/>
            <a:ext cx="11125200" cy="88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![Architecture](diagrams/arch.png){width=50%}</a:t>
            </a:r>
          </a:p>
          <a:p>
            <a:pPr algn="l">
              <a:lnSpc>
                <a:spcPct val="115000"/>
              </a:lnSpc>
              <a:spcBef>
                <a:spcPts val="0"/>
              </a:spcBef>
              <a:spcAft>
                <a:spcPts val="0"/>
              </a:spcAft>
              <a:buNone/>
            </a:pPr>
            <a:r>
              <a:rPr lang="en-US" sz="1500" dirty="0">
                <a:solidFill>
                  <a:srgbClr val="1E293B"/>
                </a:solidFill>
                <a:latin typeface="Consolas"/>
                <a:ea typeface="Consolas"/>
                <a:cs typeface="Consolas"/>
              </a:rPr>
              <a:t>![Logo](brand/logo.png){width=20%}</a:t>
            </a:r>
          </a:p>
        </p:txBody>
      </p:sp>
      <p:sp>
        <p:nvSpPr>
          <p:cNvPr id="107" name="Para107"/>
          <p:cNvSpPr txBox="1"/>
          <p:nvPr/>
        </p:nvSpPr>
        <p:spPr>
          <a:xfrm>
            <a:off x="533400" y="387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Valid range is 1–100. Unrecognised attributes are ignored silently. Without the attribute, the image fills the content column at its native aspect ratio.</a:t>
            </a:r>
          </a:p>
        </p:txBody>
      </p:sp>
      <p:sp>
        <p:nvSpPr>
          <p:cNvPr id="108" name="Heading108"/>
          <p:cNvSpPr txBox="1"/>
          <p:nvPr/>
        </p:nvSpPr>
        <p:spPr>
          <a:xfrm>
            <a:off x="533400" y="4550000"/>
            <a:ext cx="11125200" cy="520000"/>
          </a:xfrm>
          <a:prstGeom prst="rect">
            <a:avLst/>
          </a:prstGeom>
          <a:noFill/>
        </p:spPr>
        <p:txBody>
          <a:bodyPr wrap="square" lIns="0" tIns="0" rIns="0" bIns="0" anchor="t">
            <a:noAutofit/>
          </a:bodyPr>
          <a:lstStyle/>
          <a:p>
            <a:pPr algn="l">
              <a:buNone/>
            </a:pPr>
            <a:r>
              <a:rPr lang="en-US" sz="2400" dirty="0" b="1">
                <a:solidFill>
                  <a:srgbClr val="0F172A"/>
                </a:solidFill>
                <a:latin typeface="Calibri Light"/>
                <a:ea typeface="Calibri Light"/>
                <a:cs typeface="Calibri Light"/>
              </a:rPr>
              <a:t>Two-column image layouts</a:t>
            </a:r>
          </a:p>
        </p:txBody>
      </p:sp>
      <p:sp>
        <p:nvSpPr>
          <p:cNvPr id="109" name="DeckFooter109"/>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10" name="PageNum110"/>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42 / 136</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Images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Two layout directives place a single image alongside the rest of the slide content:</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markdown</a:t>
            </a:r>
          </a:p>
        </p:txBody>
      </p:sp>
      <p:sp>
        <p:nvSpPr>
          <p:cNvPr id="105" name="CodeBox105"/>
          <p:cNvSpPr/>
          <p:nvPr/>
        </p:nvSpPr>
        <p:spPr>
          <a:xfrm>
            <a:off x="533400" y="2310000"/>
            <a:ext cx="11125200" cy="256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1  </a:t>
            </a:r>
            <a:r>
              <a:rPr lang="en-US" sz="1500" dirty="0">
                <a:solidFill>
                  <a:srgbClr val="1E293B"/>
                </a:solidFill>
                <a:latin typeface="Consolas"/>
                <a:ea typeface="Consolas"/>
                <a:cs typeface="Consolas"/>
              </a:rPr>
              <a:t>## Architecture</a:t>
            </a:r>
          </a:p>
          <a:p>
            <a:pPr algn="l">
              <a:lnSpc>
                <a:spcPct val="115000"/>
              </a:lnSpc>
              <a:spcBef>
                <a:spcPts val="0"/>
              </a:spcBef>
              <a:spcAft>
                <a:spcPts val="0"/>
              </a:spcAft>
              <a:buNone/>
            </a:pPr>
            <a:r>
              <a:rPr lang="en-US" sz="1500" dirty="0">
                <a:solidFill>
                  <a:srgbClr val="94A3B8"/>
                </a:solidFill>
                <a:latin typeface="Consolas"/>
                <a:ea typeface="Consolas"/>
                <a:cs typeface="Consolas"/>
              </a:rPr>
              <a:t>2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3  </a:t>
            </a:r>
            <a:r>
              <a:rPr lang="en-US" sz="1500" dirty="0">
                <a:solidFill>
                  <a:srgbClr val="1E293B"/>
                </a:solidFill>
                <a:latin typeface="Consolas"/>
                <a:ea typeface="Consolas"/>
                <a:cs typeface="Consolas"/>
              </a:rPr>
              <a:t>&lt;!-- layout: image-left --&gt;</a:t>
            </a:r>
          </a:p>
          <a:p>
            <a:pPr algn="l">
              <a:lnSpc>
                <a:spcPct val="115000"/>
              </a:lnSpc>
              <a:spcBef>
                <a:spcPts val="0"/>
              </a:spcBef>
              <a:spcAft>
                <a:spcPts val="0"/>
              </a:spcAft>
              <a:buNone/>
            </a:pPr>
            <a:r>
              <a:rPr lang="en-US" sz="1500" dirty="0">
                <a:solidFill>
                  <a:srgbClr val="94A3B8"/>
                </a:solidFill>
                <a:latin typeface="Consolas"/>
                <a:ea typeface="Consolas"/>
                <a:cs typeface="Consolas"/>
              </a:rPr>
              <a:t>4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5  </a:t>
            </a:r>
            <a:r>
              <a:rPr lang="en-US" sz="1500" dirty="0">
                <a:solidFill>
                  <a:srgbClr val="1E293B"/>
                </a:solidFill>
                <a:latin typeface="Consolas"/>
                <a:ea typeface="Consolas"/>
                <a:cs typeface="Consolas"/>
              </a:rPr>
              <a:t>![diagram](arch.png)</a:t>
            </a:r>
          </a:p>
          <a:p>
            <a:pPr algn="l">
              <a:lnSpc>
                <a:spcPct val="115000"/>
              </a:lnSpc>
              <a:spcBef>
                <a:spcPts val="0"/>
              </a:spcBef>
              <a:spcAft>
                <a:spcPts val="0"/>
              </a:spcAft>
              <a:buNone/>
            </a:pPr>
            <a:r>
              <a:rPr lang="en-US" sz="1500" dirty="0">
                <a:solidFill>
                  <a:srgbClr val="94A3B8"/>
                </a:solidFill>
                <a:latin typeface="Consolas"/>
                <a:ea typeface="Consolas"/>
                <a:cs typeface="Consolas"/>
              </a:rPr>
              <a:t>6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7  </a:t>
            </a:r>
            <a:r>
              <a:rPr lang="en-US" sz="1500" dirty="0">
                <a:solidFill>
                  <a:srgbClr val="1E293B"/>
                </a:solidFill>
                <a:latin typeface="Consolas"/>
                <a:ea typeface="Consolas"/>
                <a:cs typeface="Consolas"/>
              </a:rPr>
              <a:t>Walks the request through the API gateway, then the service mesh,</a:t>
            </a:r>
          </a:p>
          <a:p>
            <a:pPr algn="l">
              <a:lnSpc>
                <a:spcPct val="115000"/>
              </a:lnSpc>
              <a:spcBef>
                <a:spcPts val="0"/>
              </a:spcBef>
              <a:spcAft>
                <a:spcPts val="0"/>
              </a:spcAft>
              <a:buNone/>
            </a:pPr>
            <a:r>
              <a:rPr lang="en-US" sz="1500" dirty="0">
                <a:solidFill>
                  <a:srgbClr val="94A3B8"/>
                </a:solidFill>
                <a:latin typeface="Consolas"/>
                <a:ea typeface="Consolas"/>
                <a:cs typeface="Consolas"/>
              </a:rPr>
              <a:t>8  </a:t>
            </a:r>
            <a:r>
              <a:rPr lang="en-US" sz="1500" dirty="0">
                <a:solidFill>
                  <a:srgbClr val="1E293B"/>
                </a:solidFill>
                <a:latin typeface="Consolas"/>
                <a:ea typeface="Consolas"/>
                <a:cs typeface="Consolas"/>
              </a:rPr>
              <a:t>then into the database tier. Each hop is observable via OpenTelemetry.</a:t>
            </a:r>
          </a:p>
        </p:txBody>
      </p:sp>
      <p:sp>
        <p:nvSpPr>
          <p:cNvPr id="106" name="Para106"/>
          <p:cNvSpPr txBox="1"/>
          <p:nvPr/>
        </p:nvSpPr>
        <p:spPr>
          <a:xfrm>
            <a:off x="533400" y="4950000"/>
            <a:ext cx="11125200" cy="870000"/>
          </a:xfrm>
          <a:prstGeom prst="rect">
            <a:avLst/>
          </a:prstGeom>
          <a:noFill/>
        </p:spPr>
        <p:txBody>
          <a:bodyPr wrap="square" lIns="0" tIns="0" rIns="0" bIns="0" anchor="t">
            <a:noAutofit/>
          </a:bodyPr>
          <a:lstStyle/>
          <a:p>
            <a:pPr algn="l">
              <a:buNone/>
            </a:pPr>
            <a:r>
              <a:rPr lang="en-US" sz="1800" dirty="0">
                <a:solidFill>
                  <a:srgbClr val="0369A1"/>
                </a:solidFill>
                <a:latin typeface="Consolas"/>
                <a:ea typeface="Consolas"/>
                <a:cs typeface="Consolas"/>
              </a:rPr>
              <a:t>&lt;!-- layout: image-left --&gt;</a:t>
            </a:r>
            <a:r>
              <a:rPr lang="en-US" sz="1800" dirty="0">
                <a:solidFill>
                  <a:srgbClr val="334155"/>
                </a:solidFill>
                <a:latin typeface="Calibri"/>
                <a:ea typeface="Calibri"/>
                <a:cs typeface="Calibri"/>
              </a:rPr>
              <a:t> puts the image on the left and everything else on the right. </a:t>
            </a:r>
            <a:r>
              <a:rPr lang="en-US" sz="1800" dirty="0">
                <a:solidFill>
                  <a:srgbClr val="0369A1"/>
                </a:solidFill>
                <a:latin typeface="Consolas"/>
                <a:ea typeface="Consolas"/>
                <a:cs typeface="Consolas"/>
              </a:rPr>
              <a:t>&lt;!-- layout: image-right --&gt;</a:t>
            </a:r>
            <a:r>
              <a:rPr lang="en-US" sz="1800" dirty="0">
                <a:solidFill>
                  <a:srgbClr val="334155"/>
                </a:solidFill>
                <a:latin typeface="Calibri"/>
                <a:ea typeface="Calibri"/>
                <a:cs typeface="Calibri"/>
              </a:rPr>
              <a:t> does the opposite. The directive triggers only when the slide has exactly one image; otherwise it's ignored.</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43 / 136</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Images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Remote-image cache controls:</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5" name="CodeBox105"/>
          <p:cNvSpPr/>
          <p:nvPr/>
        </p:nvSpPr>
        <p:spPr>
          <a:xfrm>
            <a:off x="533400" y="2310000"/>
            <a:ext cx="11125200" cy="144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pdf</a:t>
            </a:r>
          </a:p>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remote</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image</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cache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cache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pdf</a:t>
            </a:r>
          </a:p>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no</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remote</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image</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cache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pdf</a:t>
            </a:r>
          </a:p>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remote</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image</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user</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agent</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"my-build/1.0"</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pdf</a:t>
            </a:r>
          </a:p>
        </p:txBody>
      </p:sp>
      <p:sp>
        <p:nvSpPr>
          <p:cNvPr id="106" name="Para106"/>
          <p:cNvSpPr txBox="1"/>
          <p:nvPr/>
        </p:nvSpPr>
        <p:spPr>
          <a:xfrm>
            <a:off x="533400" y="3830000"/>
            <a:ext cx="11125200" cy="141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Remote fetches retry transient failures (HTTP 408 / 429 / 500 / 502 / 503 / 504, network errors) up to three times with capped exponential backoff (max 30 s per wait), honouring </a:t>
            </a:r>
            <a:r>
              <a:rPr lang="en-US" sz="1800" dirty="0">
                <a:solidFill>
                  <a:srgbClr val="0369A1"/>
                </a:solidFill>
                <a:latin typeface="Consolas"/>
                <a:ea typeface="Consolas"/>
                <a:cs typeface="Consolas"/>
              </a:rPr>
              <a:t>Retry-After</a:t>
            </a:r>
            <a:r>
              <a:rPr lang="en-US" sz="1800" dirty="0">
                <a:solidFill>
                  <a:srgbClr val="334155"/>
                </a:solidFill>
                <a:latin typeface="Calibri"/>
                <a:ea typeface="Calibri"/>
                <a:cs typeface="Calibri"/>
              </a:rPr>
              <a:t> in both delta-seconds and HTTP-date forms. If your binary was compiled without the </a:t>
            </a:r>
            <a:r>
              <a:rPr lang="en-US" sz="1800" dirty="0">
                <a:solidFill>
                  <a:srgbClr val="0369A1"/>
                </a:solidFill>
                <a:latin typeface="Consolas"/>
                <a:ea typeface="Consolas"/>
                <a:cs typeface="Consolas"/>
              </a:rPr>
              <a:t>remote-images</a:t>
            </a:r>
            <a:r>
              <a:rPr lang="en-US" sz="1800" dirty="0">
                <a:solidFill>
                  <a:srgbClr val="334155"/>
                </a:solidFill>
                <a:latin typeface="Calibri"/>
                <a:ea typeface="Calibri"/>
                <a:cs typeface="Calibri"/>
              </a:rPr>
              <a:t> feature, </a:t>
            </a:r>
            <a:r>
              <a:rPr lang="en-US" sz="1800" dirty="0">
                <a:solidFill>
                  <a:srgbClr val="0369A1"/>
                </a:solidFill>
                <a:latin typeface="Consolas"/>
                <a:ea typeface="Consolas"/>
                <a:cs typeface="Consolas"/>
              </a:rPr>
              <a:t>http://</a:t>
            </a:r>
            <a:r>
              <a:rPr lang="en-US" sz="1800" dirty="0">
                <a:solidFill>
                  <a:srgbClr val="334155"/>
                </a:solidFill>
                <a:latin typeface="Calibri"/>
                <a:ea typeface="Calibri"/>
                <a:cs typeface="Calibri"/>
              </a:rPr>
              <a:t> and </a:t>
            </a:r>
            <a:r>
              <a:rPr lang="en-US" sz="1800" dirty="0">
                <a:solidFill>
                  <a:srgbClr val="0369A1"/>
                </a:solidFill>
                <a:latin typeface="Consolas"/>
                <a:ea typeface="Consolas"/>
                <a:cs typeface="Consolas"/>
              </a:rPr>
              <a:t>https://</a:t>
            </a:r>
            <a:r>
              <a:rPr lang="en-US" sz="1800" dirty="0">
                <a:solidFill>
                  <a:srgbClr val="334155"/>
                </a:solidFill>
                <a:latin typeface="Calibri"/>
                <a:ea typeface="Calibri"/>
                <a:cs typeface="Calibri"/>
              </a:rPr>
              <a:t> image references fail with a clear error; local images still work.</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44 / 136</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Images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1950000"/>
          </a:xfrm>
          <a:prstGeom prst="rect">
            <a:avLst/>
          </a:prstGeom>
          <a:noFill/>
        </p:spPr>
        <p:txBody>
          <a:bodyPr wrap="square" lIns="0" tIns="0" rIns="0" bIns="0" anchor="t">
            <a:noAutofit/>
          </a:bodyPr>
          <a:lstStyle/>
          <a:p>
            <a:pPr algn="l">
              <a:buNone/>
            </a:pPr>
            <a:r>
              <a:rPr lang="en-US" sz="1800" dirty="0" b="1">
                <a:solidFill>
                  <a:srgbClr val="334155"/>
                </a:solidFill>
                <a:latin typeface="Calibri"/>
                <a:ea typeface="Calibri"/>
                <a:cs typeface="Calibri"/>
              </a:rPr>
              <a:t>On failure: placeholder instead of abort.</a:t>
            </a:r>
            <a:r>
              <a:rPr lang="en-US" sz="1800" dirty="0">
                <a:solidFill>
                  <a:srgbClr val="334155"/>
                </a:solidFill>
                <a:latin typeface="Calibri"/>
                <a:ea typeface="Calibri"/>
                <a:cs typeface="Calibri"/>
              </a:rPr>
              <a:t> If an image can't be loaded — network failure, 404, garbage body, file missing, payload over the 20 MB cap, broken SVG — md2any prints a one-line stderr warning naming the source and the reason, then substitutes a red "Image failed to load" placeholder that includes the URL and error text. The render completes; you ship a deck where every missing-image slot is visibly flagged rather than discovering the failure when a viewer opens the file. CI pipelines can grep stderr for </a:t>
            </a:r>
            <a:r>
              <a:rPr lang="en-US" sz="1800" dirty="0">
                <a:solidFill>
                  <a:srgbClr val="0369A1"/>
                </a:solidFill>
                <a:latin typeface="Consolas"/>
                <a:ea typeface="Consolas"/>
                <a:cs typeface="Consolas"/>
              </a:rPr>
              <a:t>warning: image failed</a:t>
            </a:r>
            <a:r>
              <a:rPr lang="en-US" sz="1800" dirty="0">
                <a:solidFill>
                  <a:srgbClr val="334155"/>
                </a:solidFill>
                <a:latin typeface="Calibri"/>
                <a:ea typeface="Calibri"/>
                <a:cs typeface="Calibri"/>
              </a:rPr>
              <a:t> to surface the issue without failing the build.</a:t>
            </a:r>
          </a:p>
        </p:txBody>
      </p:sp>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45 / 136</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Images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1680000"/>
          </a:xfrm>
          <a:prstGeom prst="rect">
            <a:avLst/>
          </a:prstGeom>
          <a:noFill/>
        </p:spPr>
        <p:txBody>
          <a:bodyPr wrap="square" lIns="0" tIns="0" rIns="0" bIns="0" anchor="t">
            <a:noAutofit/>
          </a:bodyPr>
          <a:lstStyle/>
          <a:p>
            <a:pPr algn="l">
              <a:buNone/>
            </a:pPr>
            <a:r>
              <a:rPr lang="en-US" sz="1800" dirty="0" b="1">
                <a:solidFill>
                  <a:srgbClr val="334155"/>
                </a:solidFill>
                <a:latin typeface="Calibri"/>
                <a:ea typeface="Calibri"/>
                <a:cs typeface="Calibri"/>
              </a:rPr>
              <a:t>Cache retention.</a:t>
            </a:r>
            <a:r>
              <a:rPr lang="en-US" sz="1800" dirty="0">
                <a:solidFill>
                  <a:srgbClr val="334155"/>
                </a:solidFill>
                <a:latin typeface="Calibri"/>
                <a:ea typeface="Calibri"/>
                <a:cs typeface="Calibri"/>
              </a:rPr>
              <a:t> Remote images are fetched once and reused on every subsequent render — there's no expiry and no conditional </a:t>
            </a:r>
            <a:r>
              <a:rPr lang="en-US" sz="1800" dirty="0">
                <a:solidFill>
                  <a:srgbClr val="0369A1"/>
                </a:solidFill>
                <a:latin typeface="Consolas"/>
                <a:ea typeface="Consolas"/>
                <a:cs typeface="Consolas"/>
              </a:rPr>
              <a:t>If-Modified-Since</a:t>
            </a:r>
            <a:r>
              <a:rPr lang="en-US" sz="1800" dirty="0">
                <a:solidFill>
                  <a:srgbClr val="334155"/>
                </a:solidFill>
                <a:latin typeface="Calibri"/>
                <a:ea typeface="Calibri"/>
                <a:cs typeface="Calibri"/>
              </a:rPr>
              <a:t> / </a:t>
            </a:r>
            <a:r>
              <a:rPr lang="en-US" sz="1800" dirty="0">
                <a:solidFill>
                  <a:srgbClr val="0369A1"/>
                </a:solidFill>
                <a:latin typeface="Consolas"/>
                <a:ea typeface="Consolas"/>
                <a:cs typeface="Consolas"/>
              </a:rPr>
              <a:t>ETag</a:t>
            </a:r>
            <a:r>
              <a:rPr lang="en-US" sz="1800" dirty="0">
                <a:solidFill>
                  <a:srgbClr val="334155"/>
                </a:solidFill>
                <a:latin typeface="Calibri"/>
                <a:ea typeface="Calibri"/>
                <a:cs typeface="Calibri"/>
              </a:rPr>
              <a:t> round-trip. If a remote image gets updated upstream, you'll keep seeing the old version until you delete the cache file. The default cache directory follows the platform convention; </a:t>
            </a:r>
            <a:r>
              <a:rPr lang="en-US" sz="1800" dirty="0">
                <a:solidFill>
                  <a:srgbClr val="0369A1"/>
                </a:solidFill>
                <a:latin typeface="Consolas"/>
                <a:ea typeface="Consolas"/>
                <a:cs typeface="Consolas"/>
              </a:rPr>
              <a:t>md2any doctor</a:t>
            </a:r>
            <a:r>
              <a:rPr lang="en-US" sz="1800" dirty="0">
                <a:solidFill>
                  <a:srgbClr val="334155"/>
                </a:solidFill>
                <a:latin typeface="Calibri"/>
                <a:ea typeface="Calibri"/>
                <a:cs typeface="Calibri"/>
              </a:rPr>
              <a:t> prints the resolved path. Clearing is just </a:t>
            </a:r>
            <a:r>
              <a:rPr lang="en-US" sz="1800" dirty="0">
                <a:solidFill>
                  <a:srgbClr val="0369A1"/>
                </a:solidFill>
                <a:latin typeface="Consolas"/>
                <a:ea typeface="Consolas"/>
                <a:cs typeface="Consolas"/>
              </a:rPr>
              <a:t>rm -rf &lt;cache-dir&gt;/remote-images/</a:t>
            </a:r>
            <a:r>
              <a:rPr lang="en-US" sz="1800" dirty="0">
                <a:solidFill>
                  <a:srgbClr val="334155"/>
                </a:solidFill>
                <a:latin typeface="Calibri"/>
                <a:ea typeface="Calibri"/>
                <a:cs typeface="Calibri"/>
              </a:rPr>
              <a:t>. The cap is 20 MB per image; oversized payloads trip the placeholder substitution above instead of silently truncating.</a:t>
            </a:r>
          </a:p>
        </p:txBody>
      </p:sp>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46 / 136</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Per-slide background</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An HTML comment with </a:t>
            </a:r>
            <a:r>
              <a:rPr lang="en-US" sz="1800" dirty="0">
                <a:solidFill>
                  <a:srgbClr val="0369A1"/>
                </a:solidFill>
                <a:latin typeface="Consolas"/>
                <a:ea typeface="Consolas"/>
                <a:cs typeface="Consolas"/>
              </a:rPr>
              <a:t>bg:</a:t>
            </a:r>
            <a:r>
              <a:rPr lang="en-US" sz="1800" dirty="0">
                <a:solidFill>
                  <a:srgbClr val="334155"/>
                </a:solidFill>
                <a:latin typeface="Calibri"/>
                <a:ea typeface="Calibri"/>
                <a:cs typeface="Calibri"/>
              </a:rPr>
              <a:t> sets a full-bleed background image for the current slide.</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markdown</a:t>
            </a:r>
          </a:p>
        </p:txBody>
      </p:sp>
      <p:sp>
        <p:nvSpPr>
          <p:cNvPr id="105" name="CodeBox105"/>
          <p:cNvSpPr/>
          <p:nvPr/>
        </p:nvSpPr>
        <p:spPr>
          <a:xfrm>
            <a:off x="533400" y="2310000"/>
            <a:ext cx="11125200" cy="172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 Hero slide</a:t>
            </a:r>
          </a:p>
          <a:p>
            <a:pPr algn="l">
              <a:lnSpc>
                <a:spcPct val="115000"/>
              </a:lnSpc>
              <a:spcBef>
                <a:spcPts val="0"/>
              </a:spcBef>
              <a:spcAft>
                <a:spcPts val="0"/>
              </a:spcAft>
              <a:buNone/>
            </a:pP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1E293B"/>
                </a:solidFill>
                <a:latin typeface="Consolas"/>
                <a:ea typeface="Consolas"/>
                <a:cs typeface="Consolas"/>
              </a:rPr>
              <a:t>&lt;!-- bg: photos/hero.jpg --&gt;</a:t>
            </a:r>
          </a:p>
          <a:p>
            <a:pPr algn="l">
              <a:lnSpc>
                <a:spcPct val="115000"/>
              </a:lnSpc>
              <a:spcBef>
                <a:spcPts val="0"/>
              </a:spcBef>
              <a:spcAft>
                <a:spcPts val="0"/>
              </a:spcAft>
              <a:buNone/>
            </a:pP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1E293B"/>
                </a:solidFill>
                <a:latin typeface="Consolas"/>
                <a:ea typeface="Consolas"/>
                <a:cs typeface="Consolas"/>
              </a:rPr>
              <a:t>A statement.</a:t>
            </a:r>
          </a:p>
        </p:txBody>
      </p:sp>
      <p:sp>
        <p:nvSpPr>
          <p:cNvPr id="106" name="Para106"/>
          <p:cNvSpPr txBox="1"/>
          <p:nvPr/>
        </p:nvSpPr>
        <p:spPr>
          <a:xfrm>
            <a:off x="533400" y="41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Images load relative to the deck file. Background propagates through </a:t>
            </a:r>
            <a:r>
              <a:rPr lang="en-US" sz="1800" dirty="0">
                <a:solidFill>
                  <a:srgbClr val="0369A1"/>
                </a:solidFill>
                <a:latin typeface="Consolas"/>
                <a:ea typeface="Consolas"/>
                <a:cs typeface="Consolas"/>
              </a:rPr>
              <a:t>(cont.)</a:t>
            </a:r>
            <a:r>
              <a:rPr lang="en-US" sz="1800" dirty="0">
                <a:solidFill>
                  <a:srgbClr val="334155"/>
                </a:solidFill>
                <a:latin typeface="Calibri"/>
                <a:ea typeface="Calibri"/>
                <a:cs typeface="Calibri"/>
              </a:rPr>
              <a:t> continuation slides.</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47 / 136</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0F172A"/>
        </a:solidFill>
        <a:effectLst/>
      </p:bgPr>
    </p:bg>
    <p:spTree>
      <p:nvGrpSpPr>
        <p:cNvPr id="1" name=""/>
        <p:cNvGrpSpPr/>
        <p:nvPr/>
      </p:nvGrpSpPr>
      <p:grpSpPr>
        <a:xfrm>
          <a:off x="0" y="0"/>
          <a:ext cx="0" cy="0"/>
          <a:chOff x="0" y="0"/>
          <a:chExt cx="0" cy="0"/>
        </a:xfrm>
      </p:grpSpPr>
      <p:sp>
        <p:nvSpPr>
          <p:cNvPr id="100" name="Marker100"/>
          <p:cNvSpPr/>
          <p:nvPr/>
        </p:nvSpPr>
        <p:spPr>
          <a:xfrm>
            <a:off x="5496000" y="2429000"/>
            <a:ext cx="1200000" cy="60000"/>
          </a:xfrm>
          <a:prstGeom prst="rect">
            <a:avLst/>
          </a:prstGeom>
          <a:solidFill>
            <a:srgbClr val="F8FAFC"/>
          </a:solidFill>
          <a:ln>
            <a:noFill/>
          </a:ln>
        </p:spPr>
        <p:txBody>
          <a:bodyPr wrap="square" anchor="ctr"/>
          <a:lstStyle/>
          <a:p>
            <a:endParaRPr lang="en-US"/>
          </a:p>
        </p:txBody>
      </p:sp>
      <p:sp>
        <p:nvSpPr>
          <p:cNvPr id="101" name="SectionTitle101"/>
          <p:cNvSpPr txBox="1"/>
          <p:nvPr/>
        </p:nvSpPr>
        <p:spPr>
          <a:xfrm>
            <a:off x="800000" y="2729000"/>
            <a:ext cx="10592000" cy="1500000"/>
          </a:xfrm>
          <a:prstGeom prst="rect">
            <a:avLst/>
          </a:prstGeom>
          <a:noFill/>
        </p:spPr>
        <p:txBody>
          <a:bodyPr wrap="square" lIns="0" tIns="0" rIns="0" bIns="0" anchor="ctr">
            <a:noAutofit/>
          </a:bodyPr>
          <a:lstStyle/>
          <a:p>
            <a:pPr algn="ctr">
              <a:buNone/>
            </a:pPr>
            <a:r>
              <a:rPr lang="en-US" sz="5400" dirty="0" b="1">
                <a:solidFill>
                  <a:srgbClr val="F8FAFC"/>
                </a:solidFill>
                <a:latin typeface="Calibri Light"/>
                <a:ea typeface="Calibri Light"/>
                <a:cs typeface="Calibri Light"/>
              </a:rPr>
              <a:t>Layouts</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Four ways to dress a deck</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Same Markdown, different visual treatment:</a:t>
            </a:r>
          </a:p>
        </p:txBody>
      </p:sp>
      <p:sp>
        <p:nvSpPr>
          <p:cNvPr id="104" name="List104"/>
          <p:cNvSpPr txBox="1"/>
          <p:nvPr/>
        </p:nvSpPr>
        <p:spPr>
          <a:xfrm>
            <a:off x="533400" y="1990000"/>
            <a:ext cx="11125200" cy="2320000"/>
          </a:xfrm>
          <a:prstGeom prst="rect">
            <a:avLst/>
          </a:prstGeom>
          <a:noFill/>
        </p:spPr>
        <p:txBody>
          <a:bodyPr wrap="square" lIns="0" tIns="0" rIns="0" bIns="0" anchor="t">
            <a:noAutofit/>
          </a:bodyPr>
          <a:lstStyle/>
          <a:p>
            <a:pPr marL="228600" indent="-228600" lvl="0" algn="l">
              <a:buClr>
                <a:srgbClr val="0EA5E9"/>
              </a:buClr>
              <a:buFont typeface="Arial"/>
              <a:buChar char="●"/>
            </a:pPr>
            <a:r>
              <a:rPr lang="en-US" sz="1800" dirty="0">
                <a:solidFill>
                  <a:srgbClr val="0369A1"/>
                </a:solidFill>
                <a:latin typeface="Consolas"/>
                <a:ea typeface="Consolas"/>
                <a:cs typeface="Consolas"/>
              </a:rPr>
              <a:t>clean</a:t>
            </a:r>
            <a:r>
              <a:rPr lang="en-US" sz="1800" dirty="0">
                <a:solidFill>
                  <a:srgbClr val="334155"/>
                </a:solidFill>
                <a:latin typeface="Calibri"/>
                <a:ea typeface="Calibri"/>
                <a:cs typeface="Calibri"/>
              </a:rPr>
              <a:t> — minimal title underline + full-bleed content (default)</a:t>
            </a:r>
          </a:p>
          <a:p>
            <a:pPr marL="228600" indent="-228600" lvl="0" algn="l">
              <a:buClr>
                <a:srgbClr val="0EA5E9"/>
              </a:buClr>
              <a:buFont typeface="Arial"/>
              <a:buChar char="●"/>
            </a:pPr>
            <a:r>
              <a:rPr lang="en-US" sz="1800" dirty="0">
                <a:solidFill>
                  <a:srgbClr val="0369A1"/>
                </a:solidFill>
                <a:latin typeface="Consolas"/>
                <a:ea typeface="Consolas"/>
                <a:cs typeface="Consolas"/>
              </a:rPr>
              <a:t>studio</a:t>
            </a:r>
            <a:r>
              <a:rPr lang="en-US" sz="1800" dirty="0">
                <a:solidFill>
                  <a:srgbClr val="334155"/>
                </a:solidFill>
                <a:latin typeface="Calibri"/>
                <a:ea typeface="Calibri"/>
                <a:cs typeface="Calibri"/>
              </a:rPr>
              <a:t> — vertical accent rail, italic titles, big background numerals on sections</a:t>
            </a:r>
          </a:p>
          <a:p>
            <a:pPr marL="228600" indent="-228600" lvl="0" algn="l">
              <a:buClr>
                <a:srgbClr val="0EA5E9"/>
              </a:buClr>
              <a:buFont typeface="Arial"/>
              <a:buChar char="●"/>
            </a:pPr>
            <a:r>
              <a:rPr lang="en-US" sz="1800" dirty="0">
                <a:solidFill>
                  <a:srgbClr val="0369A1"/>
                </a:solidFill>
                <a:latin typeface="Consolas"/>
                <a:ea typeface="Consolas"/>
                <a:cs typeface="Consolas"/>
              </a:rPr>
              <a:t>frame</a:t>
            </a:r>
            <a:r>
              <a:rPr lang="en-US" sz="1800" dirty="0">
                <a:solidFill>
                  <a:srgbClr val="334155"/>
                </a:solidFill>
                <a:latin typeface="Calibri"/>
                <a:ea typeface="Calibri"/>
                <a:cs typeface="Calibri"/>
              </a:rPr>
              <a:t> — left sidebar carries deck title + slide number; content on the right</a:t>
            </a:r>
          </a:p>
          <a:p>
            <a:pPr marL="228600" indent="-228600" lvl="0" algn="l">
              <a:buClr>
                <a:srgbClr val="0EA5E9"/>
              </a:buClr>
              <a:buFont typeface="Arial"/>
              <a:buChar char="●"/>
            </a:pPr>
            <a:r>
              <a:rPr lang="en-US" sz="1800" dirty="0">
                <a:solidFill>
                  <a:srgbClr val="0369A1"/>
                </a:solidFill>
                <a:latin typeface="Consolas"/>
                <a:ea typeface="Consolas"/>
                <a:cs typeface="Consolas"/>
              </a:rPr>
              <a:t>bold</a:t>
            </a:r>
            <a:r>
              <a:rPr lang="en-US" sz="1800" dirty="0">
                <a:solidFill>
                  <a:srgbClr val="334155"/>
                </a:solidFill>
                <a:latin typeface="Calibri"/>
                <a:ea typeface="Calibri"/>
                <a:cs typeface="Calibri"/>
              </a:rPr>
              <a:t> — full-width accent block behind every title</a:t>
            </a:r>
          </a:p>
        </p:txBody>
      </p:sp>
      <p:sp>
        <p:nvSpPr>
          <p:cNvPr id="105" name="Para105"/>
          <p:cNvSpPr txBox="1"/>
          <p:nvPr/>
        </p:nvSpPr>
        <p:spPr>
          <a:xfrm>
            <a:off x="533400" y="439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Pick with </a:t>
            </a:r>
            <a:r>
              <a:rPr lang="en-US" sz="1800" dirty="0">
                <a:solidFill>
                  <a:srgbClr val="0369A1"/>
                </a:solidFill>
                <a:latin typeface="Consolas"/>
                <a:ea typeface="Consolas"/>
                <a:cs typeface="Consolas"/>
              </a:rPr>
              <a:t>--layout NAME</a:t>
            </a:r>
            <a:r>
              <a:rPr lang="en-US" sz="1800" dirty="0">
                <a:solidFill>
                  <a:srgbClr val="334155"/>
                </a:solidFill>
                <a:latin typeface="Calibri"/>
                <a:ea typeface="Calibri"/>
                <a:cs typeface="Calibri"/>
              </a:rPr>
              <a:t> or set </a:t>
            </a:r>
            <a:r>
              <a:rPr lang="en-US" sz="1800" dirty="0">
                <a:solidFill>
                  <a:srgbClr val="0369A1"/>
                </a:solidFill>
                <a:latin typeface="Consolas"/>
                <a:ea typeface="Consolas"/>
                <a:cs typeface="Consolas"/>
              </a:rPr>
              <a:t>layout:</a:t>
            </a:r>
            <a:r>
              <a:rPr lang="en-US" sz="1800" dirty="0">
                <a:solidFill>
                  <a:srgbClr val="334155"/>
                </a:solidFill>
                <a:latin typeface="Calibri"/>
                <a:ea typeface="Calibri"/>
                <a:cs typeface="Calibri"/>
              </a:rPr>
              <a:t> in front matter.</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49 / 136</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F172A"/>
        </a:solidFill>
        <a:effectLst/>
      </p:bgPr>
    </p:bg>
    <p:spTree>
      <p:nvGrpSpPr>
        <p:cNvPr id="1" name=""/>
        <p:cNvGrpSpPr/>
        <p:nvPr/>
      </p:nvGrpSpPr>
      <p:grpSpPr>
        <a:xfrm>
          <a:off x="0" y="0"/>
          <a:ext cx="0" cy="0"/>
          <a:chOff x="0" y="0"/>
          <a:chExt cx="0" cy="0"/>
        </a:xfrm>
      </p:grpSpPr>
      <p:sp>
        <p:nvSpPr>
          <p:cNvPr id="100" name="Marker100"/>
          <p:cNvSpPr/>
          <p:nvPr/>
        </p:nvSpPr>
        <p:spPr>
          <a:xfrm>
            <a:off x="5496000" y="2429000"/>
            <a:ext cx="1200000" cy="60000"/>
          </a:xfrm>
          <a:prstGeom prst="rect">
            <a:avLst/>
          </a:prstGeom>
          <a:solidFill>
            <a:srgbClr val="F8FAFC"/>
          </a:solidFill>
          <a:ln>
            <a:noFill/>
          </a:ln>
        </p:spPr>
        <p:txBody>
          <a:bodyPr wrap="square" anchor="ctr"/>
          <a:lstStyle/>
          <a:p>
            <a:endParaRPr lang="en-US"/>
          </a:p>
        </p:txBody>
      </p:sp>
      <p:sp>
        <p:nvSpPr>
          <p:cNvPr id="101" name="SectionTitle101"/>
          <p:cNvSpPr txBox="1"/>
          <p:nvPr/>
        </p:nvSpPr>
        <p:spPr>
          <a:xfrm>
            <a:off x="800000" y="2729000"/>
            <a:ext cx="10592000" cy="1500000"/>
          </a:xfrm>
          <a:prstGeom prst="rect">
            <a:avLst/>
          </a:prstGeom>
          <a:noFill/>
        </p:spPr>
        <p:txBody>
          <a:bodyPr wrap="square" lIns="0" tIns="0" rIns="0" bIns="0" anchor="ctr">
            <a:noAutofit/>
          </a:bodyPr>
          <a:lstStyle/>
          <a:p>
            <a:pPr algn="ctr">
              <a:buNone/>
            </a:pPr>
            <a:r>
              <a:rPr lang="en-US" sz="5400" dirty="0" b="1">
                <a:solidFill>
                  <a:srgbClr val="F8FAFC"/>
                </a:solidFill>
                <a:latin typeface="Calibri Light"/>
                <a:ea typeface="Calibri Light"/>
                <a:cs typeface="Calibri Light"/>
              </a:rPr>
              <a:t>Anatomy of a deck</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When to use which</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5422600" cy="600000"/>
          </a:xfrm>
          <a:prstGeom prst="rect">
            <a:avLst/>
          </a:prstGeom>
          <a:noFill/>
        </p:spPr>
        <p:txBody>
          <a:bodyPr wrap="square" lIns="0" tIns="0" rIns="0" bIns="0" anchor="t">
            <a:noAutofit/>
          </a:bodyPr>
          <a:lstStyle/>
          <a:p>
            <a:pPr algn="l">
              <a:buNone/>
            </a:pPr>
            <a:r>
              <a:rPr lang="en-US" sz="1800" dirty="0" b="1">
                <a:solidFill>
                  <a:srgbClr val="334155"/>
                </a:solidFill>
                <a:latin typeface="Calibri"/>
                <a:ea typeface="Calibri"/>
                <a:cs typeface="Calibri"/>
              </a:rPr>
              <a:t>clean</a:t>
            </a:r>
            <a:r>
              <a:rPr lang="en-US" sz="1800" dirty="0">
                <a:solidFill>
                  <a:srgbClr val="334155"/>
                </a:solidFill>
                <a:latin typeface="Calibri"/>
                <a:ea typeface="Calibri"/>
                <a:cs typeface="Calibri"/>
              </a:rPr>
              <a:t> for talks where content should dominate. Minimal chrome.</a:t>
            </a:r>
          </a:p>
        </p:txBody>
      </p:sp>
      <p:sp>
        <p:nvSpPr>
          <p:cNvPr id="104" name="Para104"/>
          <p:cNvSpPr txBox="1"/>
          <p:nvPr/>
        </p:nvSpPr>
        <p:spPr>
          <a:xfrm>
            <a:off x="533400" y="1990000"/>
            <a:ext cx="5422600" cy="870000"/>
          </a:xfrm>
          <a:prstGeom prst="rect">
            <a:avLst/>
          </a:prstGeom>
          <a:noFill/>
        </p:spPr>
        <p:txBody>
          <a:bodyPr wrap="square" lIns="0" tIns="0" rIns="0" bIns="0" anchor="t">
            <a:noAutofit/>
          </a:bodyPr>
          <a:lstStyle/>
          <a:p>
            <a:pPr algn="l">
              <a:buNone/>
            </a:pPr>
            <a:r>
              <a:rPr lang="en-US" sz="1800" dirty="0" b="1">
                <a:solidFill>
                  <a:srgbClr val="334155"/>
                </a:solidFill>
                <a:latin typeface="Calibri"/>
                <a:ea typeface="Calibri"/>
                <a:cs typeface="Calibri"/>
              </a:rPr>
              <a:t>studio</a:t>
            </a:r>
            <a:r>
              <a:rPr lang="en-US" sz="1800" dirty="0">
                <a:solidFill>
                  <a:srgbClr val="334155"/>
                </a:solidFill>
                <a:latin typeface="Calibri"/>
                <a:ea typeface="Calibri"/>
                <a:cs typeface="Calibri"/>
              </a:rPr>
              <a:t> for editorial / design-review decks. Italics, rails, big numerals. Looks serious without being heavy.</a:t>
            </a:r>
          </a:p>
        </p:txBody>
      </p:sp>
      <p:sp>
        <p:nvSpPr>
          <p:cNvPr id="105" name="Para105"/>
          <p:cNvSpPr txBox="1"/>
          <p:nvPr/>
        </p:nvSpPr>
        <p:spPr>
          <a:xfrm>
            <a:off x="6236000" y="1310000"/>
            <a:ext cx="5422600" cy="870000"/>
          </a:xfrm>
          <a:prstGeom prst="rect">
            <a:avLst/>
          </a:prstGeom>
          <a:noFill/>
        </p:spPr>
        <p:txBody>
          <a:bodyPr wrap="square" lIns="0" tIns="0" rIns="0" bIns="0" anchor="t">
            <a:noAutofit/>
          </a:bodyPr>
          <a:lstStyle/>
          <a:p>
            <a:pPr algn="l">
              <a:buNone/>
            </a:pPr>
            <a:r>
              <a:rPr lang="en-US" sz="1800" dirty="0" b="1">
                <a:solidFill>
                  <a:srgbClr val="334155"/>
                </a:solidFill>
                <a:latin typeface="Calibri"/>
                <a:ea typeface="Calibri"/>
                <a:cs typeface="Calibri"/>
              </a:rPr>
              <a:t>frame</a:t>
            </a:r>
            <a:r>
              <a:rPr lang="en-US" sz="1800" dirty="0">
                <a:solidFill>
                  <a:srgbClr val="334155"/>
                </a:solidFill>
                <a:latin typeface="Calibri"/>
                <a:ea typeface="Calibri"/>
                <a:cs typeface="Calibri"/>
              </a:rPr>
              <a:t> for long training and onboarding decks where a persistent reference panel helps the audience.</a:t>
            </a:r>
          </a:p>
        </p:txBody>
      </p:sp>
      <p:sp>
        <p:nvSpPr>
          <p:cNvPr id="106" name="Para106"/>
          <p:cNvSpPr txBox="1"/>
          <p:nvPr/>
        </p:nvSpPr>
        <p:spPr>
          <a:xfrm>
            <a:off x="6236000" y="2260000"/>
            <a:ext cx="5422600" cy="870000"/>
          </a:xfrm>
          <a:prstGeom prst="rect">
            <a:avLst/>
          </a:prstGeom>
          <a:noFill/>
        </p:spPr>
        <p:txBody>
          <a:bodyPr wrap="square" lIns="0" tIns="0" rIns="0" bIns="0" anchor="t">
            <a:noAutofit/>
          </a:bodyPr>
          <a:lstStyle/>
          <a:p>
            <a:pPr algn="l">
              <a:buNone/>
            </a:pPr>
            <a:r>
              <a:rPr lang="en-US" sz="1800" dirty="0" b="1">
                <a:solidFill>
                  <a:srgbClr val="334155"/>
                </a:solidFill>
                <a:latin typeface="Calibri"/>
                <a:ea typeface="Calibri"/>
                <a:cs typeface="Calibri"/>
              </a:rPr>
              <a:t>bold</a:t>
            </a:r>
            <a:r>
              <a:rPr lang="en-US" sz="1800" dirty="0">
                <a:solidFill>
                  <a:srgbClr val="334155"/>
                </a:solidFill>
                <a:latin typeface="Calibri"/>
                <a:ea typeface="Calibri"/>
                <a:cs typeface="Calibri"/>
              </a:rPr>
              <a:t> for keynote-style events. Every section transition feels intentional. Maximum accent color.</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50 / 136</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0F172A"/>
        </a:solidFill>
        <a:effectLst/>
      </p:bgPr>
    </p:bg>
    <p:spTree>
      <p:nvGrpSpPr>
        <p:cNvPr id="1" name=""/>
        <p:cNvGrpSpPr/>
        <p:nvPr/>
      </p:nvGrpSpPr>
      <p:grpSpPr>
        <a:xfrm>
          <a:off x="0" y="0"/>
          <a:ext cx="0" cy="0"/>
          <a:chOff x="0" y="0"/>
          <a:chExt cx="0" cy="0"/>
        </a:xfrm>
      </p:grpSpPr>
      <p:sp>
        <p:nvSpPr>
          <p:cNvPr id="100" name="Marker100"/>
          <p:cNvSpPr/>
          <p:nvPr/>
        </p:nvSpPr>
        <p:spPr>
          <a:xfrm>
            <a:off x="5496000" y="2429000"/>
            <a:ext cx="1200000" cy="60000"/>
          </a:xfrm>
          <a:prstGeom prst="rect">
            <a:avLst/>
          </a:prstGeom>
          <a:solidFill>
            <a:srgbClr val="F8FAFC"/>
          </a:solidFill>
          <a:ln>
            <a:noFill/>
          </a:ln>
        </p:spPr>
        <p:txBody>
          <a:bodyPr wrap="square" anchor="ctr"/>
          <a:lstStyle/>
          <a:p>
            <a:endParaRPr lang="en-US"/>
          </a:p>
        </p:txBody>
      </p:sp>
      <p:sp>
        <p:nvSpPr>
          <p:cNvPr id="101" name="SectionTitle101"/>
          <p:cNvSpPr txBox="1"/>
          <p:nvPr/>
        </p:nvSpPr>
        <p:spPr>
          <a:xfrm>
            <a:off x="800000" y="2729000"/>
            <a:ext cx="10592000" cy="1500000"/>
          </a:xfrm>
          <a:prstGeom prst="rect">
            <a:avLst/>
          </a:prstGeom>
          <a:noFill/>
        </p:spPr>
        <p:txBody>
          <a:bodyPr wrap="square" lIns="0" tIns="0" rIns="0" bIns="0" anchor="ctr">
            <a:noAutofit/>
          </a:bodyPr>
          <a:lstStyle/>
          <a:p>
            <a:pPr algn="ctr">
              <a:buNone/>
            </a:pPr>
            <a:r>
              <a:rPr lang="en-US" sz="5400" dirty="0" b="1">
                <a:solidFill>
                  <a:srgbClr val="F8FAFC"/>
                </a:solidFill>
                <a:latin typeface="Calibri Light"/>
                <a:ea typeface="Calibri Light"/>
                <a:cs typeface="Calibri Light"/>
              </a:rPr>
              <a:t>Themes</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Light vs dark</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54226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Two carefully-tuned palettes. Every layout supports both.</a:t>
            </a:r>
          </a:p>
        </p:txBody>
      </p:sp>
      <p:sp>
        <p:nvSpPr>
          <p:cNvPr id="104" name="Para104"/>
          <p:cNvSpPr txBox="1"/>
          <p:nvPr/>
        </p:nvSpPr>
        <p:spPr>
          <a:xfrm>
            <a:off x="533400" y="1990000"/>
            <a:ext cx="5422600" cy="600000"/>
          </a:xfrm>
          <a:prstGeom prst="rect">
            <a:avLst/>
          </a:prstGeom>
          <a:noFill/>
        </p:spPr>
        <p:txBody>
          <a:bodyPr wrap="square" lIns="0" tIns="0" rIns="0" bIns="0" anchor="t">
            <a:noAutofit/>
          </a:bodyPr>
          <a:lstStyle/>
          <a:p>
            <a:pPr algn="l">
              <a:buNone/>
            </a:pPr>
            <a:r>
              <a:rPr lang="en-US" sz="1800" dirty="0" b="1">
                <a:solidFill>
                  <a:srgbClr val="334155"/>
                </a:solidFill>
                <a:latin typeface="Calibri"/>
                <a:ea typeface="Calibri"/>
                <a:cs typeface="Calibri"/>
              </a:rPr>
              <a:t>Light theme</a:t>
            </a:r>
          </a:p>
        </p:txBody>
      </p:sp>
      <p:sp>
        <p:nvSpPr>
          <p:cNvPr id="105" name="Para105"/>
          <p:cNvSpPr txBox="1"/>
          <p:nvPr/>
        </p:nvSpPr>
        <p:spPr>
          <a:xfrm>
            <a:off x="533400" y="2670000"/>
            <a:ext cx="5422600" cy="87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White background, slate text, sky-blue accent. Reads well in bright rooms, prints cleanly.</a:t>
            </a:r>
          </a:p>
        </p:txBody>
      </p:sp>
      <p:sp>
        <p:nvSpPr>
          <p:cNvPr id="106" name="CodeBox106"/>
          <p:cNvSpPr/>
          <p:nvPr/>
        </p:nvSpPr>
        <p:spPr>
          <a:xfrm>
            <a:off x="533400" y="3620000"/>
            <a:ext cx="5422600" cy="600000"/>
          </a:xfrm>
          <a:prstGeom prst="roundRect">
            <a:avLst>
              <a:gd name="adj" fmla="val 4500"/>
            </a:avLst>
          </a:pr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--theme light    (default)</a:t>
            </a:r>
          </a:p>
        </p:txBody>
      </p:sp>
      <p:sp>
        <p:nvSpPr>
          <p:cNvPr id="107" name="Para107"/>
          <p:cNvSpPr txBox="1"/>
          <p:nvPr/>
        </p:nvSpPr>
        <p:spPr>
          <a:xfrm>
            <a:off x="6236000" y="1310000"/>
            <a:ext cx="5422600" cy="600000"/>
          </a:xfrm>
          <a:prstGeom prst="rect">
            <a:avLst/>
          </a:prstGeom>
          <a:noFill/>
        </p:spPr>
        <p:txBody>
          <a:bodyPr wrap="square" lIns="0" tIns="0" rIns="0" bIns="0" anchor="t">
            <a:noAutofit/>
          </a:bodyPr>
          <a:lstStyle/>
          <a:p>
            <a:pPr algn="l">
              <a:buNone/>
            </a:pPr>
            <a:r>
              <a:rPr lang="en-US" sz="1800" dirty="0" b="1">
                <a:solidFill>
                  <a:srgbClr val="334155"/>
                </a:solidFill>
                <a:latin typeface="Calibri"/>
                <a:ea typeface="Calibri"/>
                <a:cs typeface="Calibri"/>
              </a:rPr>
              <a:t>Dark theme</a:t>
            </a:r>
          </a:p>
        </p:txBody>
      </p:sp>
      <p:sp>
        <p:nvSpPr>
          <p:cNvPr id="108" name="Para108"/>
          <p:cNvSpPr txBox="1"/>
          <p:nvPr/>
        </p:nvSpPr>
        <p:spPr>
          <a:xfrm>
            <a:off x="6236000" y="1990000"/>
            <a:ext cx="5422600" cy="87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Slate-900 background, frost-bright accent. Reads well on stage, easier on the eyes during long talks.</a:t>
            </a:r>
          </a:p>
        </p:txBody>
      </p:sp>
      <p:sp>
        <p:nvSpPr>
          <p:cNvPr id="109" name="CodeBox109"/>
          <p:cNvSpPr/>
          <p:nvPr/>
        </p:nvSpPr>
        <p:spPr>
          <a:xfrm>
            <a:off x="6236000" y="2940000"/>
            <a:ext cx="5422600" cy="600000"/>
          </a:xfrm>
          <a:prstGeom prst="roundRect">
            <a:avLst>
              <a:gd name="adj" fmla="val 4500"/>
            </a:avLst>
          </a:pr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--theme dark</a:t>
            </a:r>
          </a:p>
        </p:txBody>
      </p:sp>
      <p:sp>
        <p:nvSpPr>
          <p:cNvPr id="110" name="DeckFooter110"/>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11" name="PageNum111"/>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52 / 136</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Custom palettes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87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For brand-specific decks, override colors, fonts, and sizes with a YAML overlay. Pass it with </a:t>
            </a:r>
            <a:r>
              <a:rPr lang="en-US" sz="1800" dirty="0">
                <a:solidFill>
                  <a:srgbClr val="0369A1"/>
                </a:solidFill>
                <a:latin typeface="Consolas"/>
                <a:ea typeface="Consolas"/>
                <a:cs typeface="Consolas"/>
              </a:rPr>
              <a:t>--theme-file PATH</a:t>
            </a:r>
            <a:r>
              <a:rPr lang="en-US" sz="1800" dirty="0">
                <a:solidFill>
                  <a:srgbClr val="334155"/>
                </a:solidFill>
                <a:latin typeface="Calibri"/>
                <a:ea typeface="Calibri"/>
                <a:cs typeface="Calibri"/>
              </a:rPr>
              <a:t>. The overlay merges on top of whatever </a:t>
            </a:r>
            <a:r>
              <a:rPr lang="en-US" sz="1800" dirty="0">
                <a:solidFill>
                  <a:srgbClr val="0369A1"/>
                </a:solidFill>
                <a:latin typeface="Consolas"/>
                <a:ea typeface="Consolas"/>
                <a:cs typeface="Consolas"/>
              </a:rPr>
              <a:t>--theme</a:t>
            </a:r>
            <a:r>
              <a:rPr lang="en-US" sz="1800" dirty="0">
                <a:solidFill>
                  <a:srgbClr val="334155"/>
                </a:solidFill>
                <a:latin typeface="Calibri"/>
                <a:ea typeface="Calibri"/>
                <a:cs typeface="Calibri"/>
              </a:rPr>
              <a:t> selects (default </a:t>
            </a:r>
            <a:r>
              <a:rPr lang="en-US" sz="1800" dirty="0">
                <a:solidFill>
                  <a:srgbClr val="0369A1"/>
                </a:solidFill>
                <a:latin typeface="Consolas"/>
                <a:ea typeface="Consolas"/>
                <a:cs typeface="Consolas"/>
              </a:rPr>
              <a:t>light</a:t>
            </a:r>
            <a:r>
              <a:rPr lang="en-US" sz="1800" dirty="0">
                <a:solidFill>
                  <a:srgbClr val="334155"/>
                </a:solidFill>
                <a:latin typeface="Calibri"/>
                <a:ea typeface="Calibri"/>
                <a:cs typeface="Calibri"/>
              </a:rPr>
              <a:t>); only the keys you set are changed.</a:t>
            </a:r>
          </a:p>
        </p:txBody>
      </p:sp>
      <p:sp>
        <p:nvSpPr>
          <p:cNvPr id="104" name="CodeTitle104"/>
          <p:cNvSpPr/>
          <p:nvPr/>
        </p:nvSpPr>
        <p:spPr>
          <a:xfrm>
            <a:off x="533400" y="226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5" name="CodeBox105"/>
          <p:cNvSpPr/>
          <p:nvPr/>
        </p:nvSpPr>
        <p:spPr>
          <a:xfrm>
            <a:off x="533400" y="2580000"/>
            <a:ext cx="11125200" cy="60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theme</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file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brand</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yaml</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pdf</a:t>
            </a:r>
          </a:p>
        </p:txBody>
      </p:sp>
      <p:sp>
        <p:nvSpPr>
          <p:cNvPr id="106" name="Para106"/>
          <p:cNvSpPr txBox="1"/>
          <p:nvPr/>
        </p:nvSpPr>
        <p:spPr>
          <a:xfrm>
            <a:off x="533400" y="3260000"/>
            <a:ext cx="11125200" cy="87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Hex colours accept </a:t>
            </a:r>
            <a:r>
              <a:rPr lang="en-US" sz="1800" dirty="0">
                <a:solidFill>
                  <a:srgbClr val="0369A1"/>
                </a:solidFill>
                <a:latin typeface="Consolas"/>
                <a:ea typeface="Consolas"/>
                <a:cs typeface="Consolas"/>
              </a:rPr>
              <a:t>#RRGGBB</a:t>
            </a:r>
            <a:r>
              <a:rPr lang="en-US" sz="1800" dirty="0">
                <a:solidFill>
                  <a:srgbClr val="334155"/>
                </a:solidFill>
                <a:latin typeface="Calibri"/>
                <a:ea typeface="Calibri"/>
                <a:cs typeface="Calibri"/>
              </a:rPr>
              <a:t> or bare </a:t>
            </a:r>
            <a:r>
              <a:rPr lang="en-US" sz="1800" dirty="0">
                <a:solidFill>
                  <a:srgbClr val="0369A1"/>
                </a:solidFill>
                <a:latin typeface="Consolas"/>
                <a:ea typeface="Consolas"/>
                <a:cs typeface="Consolas"/>
              </a:rPr>
              <a:t>RRGGBB</a:t>
            </a:r>
            <a:r>
              <a:rPr lang="en-US" sz="1800" dirty="0">
                <a:solidFill>
                  <a:srgbClr val="334155"/>
                </a:solidFill>
                <a:latin typeface="Calibri"/>
                <a:ea typeface="Calibri"/>
                <a:cs typeface="Calibri"/>
              </a:rPr>
              <a:t>. Sizes are in hundredths of a typographic point (so </a:t>
            </a:r>
            <a:r>
              <a:rPr lang="en-US" sz="1800" dirty="0">
                <a:solidFill>
                  <a:srgbClr val="0369A1"/>
                </a:solidFill>
                <a:latin typeface="Consolas"/>
                <a:ea typeface="Consolas"/>
                <a:cs typeface="Consolas"/>
              </a:rPr>
              <a:t>1800</a:t>
            </a:r>
            <a:r>
              <a:rPr lang="en-US" sz="1800" dirty="0">
                <a:solidFill>
                  <a:srgbClr val="334155"/>
                </a:solidFill>
                <a:latin typeface="Calibri"/>
                <a:ea typeface="Calibri"/>
                <a:cs typeface="Calibri"/>
              </a:rPr>
              <a:t> = 18 pt). Font names must exist on the consumer's machine for PPTX/ODP/DOCX/ODT; PDF always uses bundled DejaVu and ignores font overrides.</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53 / 136</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--theme-file — colour keys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3480000"/>
        </p:xfrm>
        <a:graphic>
          <a:graphicData uri="http://schemas.openxmlformats.org/drawingml/2006/table">
            <a:tbl>
              <a:tblPr firstRow="1" bandRow="1"/>
              <a:tblGrid>
                <a:gridCol w="2781300"/>
                <a:gridCol w="2781300"/>
                <a:gridCol w="2781300"/>
                <a:gridCol w="27813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Key</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Role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Light default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Dark default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bg</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Slide background</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#FFFFFF</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#0B1220</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title_color</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Slide title text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#0F172A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#F8FAFC</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body_color</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Body / paragraph text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#334155</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#CBD5E1</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muted_color</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Footer, captions, slide number</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#94A3B8</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#64748B</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accent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Underline bar, links, ✓ markers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#0EA5E9</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#38BDF8</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accent_soft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Tag chips, code-fence label bg</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#E0F2FE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#0C4A6E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divider</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Hairline rule under titles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#E2E8F0</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#1E293B</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code_bg</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Code block fill</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#F1F5F9</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#111A2E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code_text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Code text (when not tokenised)</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#1E293B</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#E2E8F0</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bl>
          </a:graphicData>
        </a:graphic>
      </p:graphicFrame>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54 / 136</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--theme-file — colour keys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2120000"/>
        </p:xfrm>
        <a:graphic>
          <a:graphicData uri="http://schemas.openxmlformats.org/drawingml/2006/table">
            <a:tbl>
              <a:tblPr firstRow="1" bandRow="1"/>
              <a:tblGrid>
                <a:gridCol w="2781300"/>
                <a:gridCol w="2781300"/>
                <a:gridCol w="2781300"/>
                <a:gridCol w="27813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Key</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Role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Light default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Dark default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48000">
                <a:tc>
                  <a:txBody>
                    <a:bodyPr wrap="square" lIns="90000" tIns="46000" rIns="90000" bIns="46000" anchor="ctr"/>
                    <a:lstStyle/>
                    <a:p>
                      <a:pPr algn="l">
                        <a:buNone/>
                      </a:pPr>
                      <a:r>
                        <a:rPr lang="en-US" sz="1400" dirty="0">
                          <a:solidFill>
                            <a:srgbClr val="0369A1"/>
                          </a:solidFill>
                          <a:latin typeface="Consolas"/>
                          <a:ea typeface="Consolas"/>
                          <a:cs typeface="Consolas"/>
                        </a:rPr>
                        <a:t>code_accent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Inline </a:t>
                      </a:r>
                      <a:r>
                        <a:rPr lang="en-US" sz="1400" dirty="0">
                          <a:solidFill>
                            <a:srgbClr val="0369A1"/>
                          </a:solidFill>
                          <a:latin typeface="Consolas"/>
                          <a:ea typeface="Consolas"/>
                          <a:cs typeface="Consolas"/>
                        </a:rPr>
                        <a:t>code</a:t>
                      </a:r>
                      <a:r>
                        <a:rPr lang="en-US" sz="1400" dirty="0">
                          <a:solidFill>
                            <a:srgbClr val="334155"/>
                          </a:solidFill>
                          <a:latin typeface="Calibri"/>
                          <a:ea typeface="Calibri"/>
                          <a:cs typeface="Calibri"/>
                        </a:rPr>
                        <a:t> text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#0369A1</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#7DD3FC</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8000">
                <a:tc>
                  <a:txBody>
                    <a:bodyPr wrap="square" lIns="90000" tIns="46000" rIns="90000" bIns="46000" anchor="ctr"/>
                    <a:lstStyle/>
                    <a:p>
                      <a:pPr algn="l">
                        <a:buNone/>
                      </a:pPr>
                      <a:r>
                        <a:rPr lang="en-US" sz="1400" dirty="0">
                          <a:solidFill>
                            <a:srgbClr val="0369A1"/>
                          </a:solidFill>
                          <a:latin typeface="Consolas"/>
                          <a:ea typeface="Consolas"/>
                          <a:cs typeface="Consolas"/>
                        </a:rPr>
                        <a:t>section_bg</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Section-divider slide fill</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#0F172A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#0EA5E9</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8000">
                <a:tc>
                  <a:txBody>
                    <a:bodyPr wrap="square" lIns="90000" tIns="46000" rIns="90000" bIns="46000" anchor="ctr"/>
                    <a:lstStyle/>
                    <a:p>
                      <a:pPr algn="l">
                        <a:buNone/>
                      </a:pPr>
                      <a:r>
                        <a:rPr lang="en-US" sz="1400" dirty="0">
                          <a:solidFill>
                            <a:srgbClr val="0369A1"/>
                          </a:solidFill>
                          <a:latin typeface="Consolas"/>
                          <a:ea typeface="Consolas"/>
                          <a:cs typeface="Consolas"/>
                        </a:rPr>
                        <a:t>section_text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Section-divider slide text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#F8FAFC</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#FFFFFF</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8000">
                <a:tc>
                  <a:txBody>
                    <a:bodyPr wrap="square" lIns="90000" tIns="46000" rIns="90000" bIns="46000" anchor="ctr"/>
                    <a:lstStyle/>
                    <a:p>
                      <a:pPr algn="l">
                        <a:buNone/>
                      </a:pPr>
                      <a:r>
                        <a:rPr lang="en-US" sz="1400" dirty="0">
                          <a:solidFill>
                            <a:srgbClr val="0369A1"/>
                          </a:solidFill>
                          <a:latin typeface="Consolas"/>
                          <a:ea typeface="Consolas"/>
                          <a:cs typeface="Consolas"/>
                        </a:rPr>
                        <a:t>link</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Hyperlink text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#0EA5E9</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#7DD3FC</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8000">
                <a:tc>
                  <a:txBody>
                    <a:bodyPr wrap="square" lIns="90000" tIns="46000" rIns="90000" bIns="46000" anchor="ctr"/>
                    <a:lstStyle/>
                    <a:p>
                      <a:pPr algn="l">
                        <a:buNone/>
                      </a:pPr>
                      <a:r>
                        <a:rPr lang="en-US" sz="1400" dirty="0">
                          <a:solidFill>
                            <a:srgbClr val="0369A1"/>
                          </a:solidFill>
                          <a:latin typeface="Consolas"/>
                          <a:ea typeface="Consolas"/>
                          <a:cs typeface="Consolas"/>
                        </a:rPr>
                        <a:t>on_accent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Text drawn over </a:t>
                      </a:r>
                      <a:r>
                        <a:rPr lang="en-US" sz="1400" dirty="0">
                          <a:solidFill>
                            <a:srgbClr val="0369A1"/>
                          </a:solidFill>
                          <a:latin typeface="Consolas"/>
                          <a:ea typeface="Consolas"/>
                          <a:cs typeface="Consolas"/>
                        </a:rPr>
                        <a:t>accent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#FFFFFF</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#0B1220</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bl>
          </a:graphicData>
        </a:graphic>
      </p:graphicFrame>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55 / 136</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--theme-file — fonts and sizes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2800000"/>
        </p:xfrm>
        <a:graphic>
          <a:graphicData uri="http://schemas.openxmlformats.org/drawingml/2006/table">
            <a:tbl>
              <a:tblPr firstRow="1" bandRow="1"/>
              <a:tblGrid>
                <a:gridCol w="3708400"/>
                <a:gridCol w="3708400"/>
                <a:gridCol w="37084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Key</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Role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Default (16:9)</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title_font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Title bar / heading typeface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Calibri Light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body_font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Paragraph + list typeface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Calibri</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mono_font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Code / inline-code typeface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Consolas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title_size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Title size, hundredths of pt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2800</a:t>
                      </a:r>
                      <a:r>
                        <a:rPr lang="en-US" sz="1400" dirty="0">
                          <a:solidFill>
                            <a:srgbClr val="334155"/>
                          </a:solidFill>
                          <a:latin typeface="Calibri"/>
                          <a:ea typeface="Calibri"/>
                          <a:cs typeface="Calibri"/>
                        </a:rPr>
                        <a:t> (28 pt)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body_size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Body size, hundredths of pt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1800</a:t>
                      </a:r>
                      <a:r>
                        <a:rPr lang="en-US" sz="1400" dirty="0">
                          <a:solidFill>
                            <a:srgbClr val="334155"/>
                          </a:solidFill>
                          <a:latin typeface="Calibri"/>
                          <a:ea typeface="Calibri"/>
                          <a:cs typeface="Calibri"/>
                        </a:rPr>
                        <a:t> (18 pt)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code_size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Code-block size, hundredths of pt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1500</a:t>
                      </a:r>
                      <a:r>
                        <a:rPr lang="en-US" sz="1400" dirty="0">
                          <a:solidFill>
                            <a:srgbClr val="334155"/>
                          </a:solidFill>
                          <a:latin typeface="Calibri"/>
                          <a:ea typeface="Calibri"/>
                          <a:cs typeface="Calibri"/>
                        </a:rPr>
                        <a:t> (15 pt)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hero_size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Title-slide hero text, hundredths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5400</a:t>
                      </a:r>
                      <a:r>
                        <a:rPr lang="en-US" sz="1400" dirty="0">
                          <a:solidFill>
                            <a:srgbClr val="334155"/>
                          </a:solidFill>
                          <a:latin typeface="Calibri"/>
                          <a:ea typeface="Calibri"/>
                          <a:cs typeface="Calibri"/>
                        </a:rPr>
                        <a:t> (54 pt)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bl>
          </a:graphicData>
        </a:graphic>
      </p:graphicFrame>
      <p:sp>
        <p:nvSpPr>
          <p:cNvPr id="104" name="Para104"/>
          <p:cNvSpPr txBox="1"/>
          <p:nvPr/>
        </p:nvSpPr>
        <p:spPr>
          <a:xfrm>
            <a:off x="533400" y="419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Portrait aspects (9:16, A4, A5, Letter) ship slightly smaller defaults: </a:t>
            </a:r>
            <a:r>
              <a:rPr lang="en-US" sz="1800" dirty="0">
                <a:solidFill>
                  <a:srgbClr val="0369A1"/>
                </a:solidFill>
                <a:latin typeface="Consolas"/>
                <a:ea typeface="Consolas"/>
                <a:cs typeface="Consolas"/>
              </a:rPr>
              <a:t>2400 / 1700 / 1400 / 4200</a:t>
            </a:r>
            <a:r>
              <a:rPr lang="en-US" sz="1800" dirty="0">
                <a:solidFill>
                  <a:srgbClr val="334155"/>
                </a:solidFill>
                <a:latin typeface="Calibri"/>
                <a:ea typeface="Calibri"/>
                <a:cs typeface="Calibri"/>
              </a:rPr>
              <a:t>.</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56 / 136</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--theme-file — syntax highlighting</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Nested under a </a:t>
            </a:r>
            <a:r>
              <a:rPr lang="en-US" sz="1800" dirty="0">
                <a:solidFill>
                  <a:srgbClr val="0369A1"/>
                </a:solidFill>
                <a:latin typeface="Consolas"/>
                <a:ea typeface="Consolas"/>
                <a:cs typeface="Consolas"/>
              </a:rPr>
              <a:t>syntax:</a:t>
            </a:r>
            <a:r>
              <a:rPr lang="en-US" sz="1800" dirty="0">
                <a:solidFill>
                  <a:srgbClr val="334155"/>
                </a:solidFill>
                <a:latin typeface="Calibri"/>
                <a:ea typeface="Calibri"/>
                <a:cs typeface="Calibri"/>
              </a:rPr>
              <a:t> key. Each value is a hex colour applied to that token class across every supported language.</a:t>
            </a:r>
          </a:p>
        </p:txBody>
      </p:sp>
      <p:graphicFrame>
        <p:nvGraphicFramePr>
          <p:cNvPr id="104" name="Table104"/>
          <p:cNvGraphicFramePr>
            <a:graphicFrameLocks noGrp="1"/>
          </p:cNvGraphicFramePr>
          <p:nvPr/>
        </p:nvGraphicFramePr>
        <p:xfrm>
          <a:off x="533400" y="1990000"/>
          <a:ext cx="11125200" cy="2800000"/>
        </p:xfrm>
        <a:graphic>
          <a:graphicData uri="http://schemas.openxmlformats.org/drawingml/2006/table">
            <a:tbl>
              <a:tblPr firstRow="1" bandRow="1"/>
              <a:tblGrid>
                <a:gridCol w="2781300"/>
                <a:gridCol w="2781300"/>
                <a:gridCol w="2781300"/>
                <a:gridCol w="27813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Key</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Role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Light default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Dark default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keyword</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fn</a:t>
                      </a:r>
                      <a:r>
                        <a:rPr lang="en-US" sz="1400" dirty="0">
                          <a:solidFill>
                            <a:srgbClr val="334155"/>
                          </a:solidFill>
                          <a:latin typeface="Calibri"/>
                          <a:ea typeface="Calibri"/>
                          <a:cs typeface="Calibri"/>
                        </a:rPr>
                        <a:t>, </a:t>
                      </a:r>
                      <a:r>
                        <a:rPr lang="en-US" sz="1400" dirty="0">
                          <a:solidFill>
                            <a:srgbClr val="0369A1"/>
                          </a:solidFill>
                          <a:latin typeface="Consolas"/>
                          <a:ea typeface="Consolas"/>
                          <a:cs typeface="Consolas"/>
                        </a:rPr>
                        <a:t>class</a:t>
                      </a:r>
                      <a:r>
                        <a:rPr lang="en-US" sz="1400" dirty="0">
                          <a:solidFill>
                            <a:srgbClr val="334155"/>
                          </a:solidFill>
                          <a:latin typeface="Calibri"/>
                          <a:ea typeface="Calibri"/>
                          <a:cs typeface="Calibri"/>
                        </a:rPr>
                        <a:t>, </a:t>
                      </a:r>
                      <a:r>
                        <a:rPr lang="en-US" sz="1400" dirty="0">
                          <a:solidFill>
                            <a:srgbClr val="0369A1"/>
                          </a:solidFill>
                          <a:latin typeface="Consolas"/>
                          <a:ea typeface="Consolas"/>
                          <a:cs typeface="Consolas"/>
                        </a:rPr>
                        <a:t>SELECT</a:t>
                      </a:r>
                      <a:r>
                        <a:rPr lang="en-US" sz="1400" dirty="0">
                          <a:solidFill>
                            <a:srgbClr val="334155"/>
                          </a:solidFill>
                          <a:latin typeface="Calibri"/>
                          <a:ea typeface="Calibri"/>
                          <a:cs typeface="Calibri"/>
                        </a:rPr>
                        <a:t>, etc.</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#9333EA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#C792EA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string</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String + char literals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#16A34A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#C3E88D</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number</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Numeric + boolean literals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#C2410C</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#FFCB6B</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comment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Line + block comments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#94A3B8</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#6B7B8E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function</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Function and method names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#2563EB</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#82AAFF</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type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Type names, capitalised idents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#0891B2</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#FFC777</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5714">
                <a:tc>
                  <a:txBody>
                    <a:bodyPr wrap="square" lIns="90000" tIns="46000" rIns="90000" bIns="46000" anchor="ctr"/>
                    <a:lstStyle/>
                    <a:p>
                      <a:pPr algn="l">
                        <a:buNone/>
                      </a:pPr>
                      <a:r>
                        <a:rPr lang="en-US" sz="1400" dirty="0">
                          <a:solidFill>
                            <a:srgbClr val="0369A1"/>
                          </a:solidFill>
                          <a:latin typeface="Consolas"/>
                          <a:ea typeface="Consolas"/>
                          <a:cs typeface="Consolas"/>
                        </a:rPr>
                        <a:t>attribute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Decorators, </a:t>
                      </a:r>
                      <a:r>
                        <a:rPr lang="en-US" sz="1400" dirty="0">
                          <a:solidFill>
                            <a:srgbClr val="0369A1"/>
                          </a:solidFill>
                          <a:latin typeface="Consolas"/>
                          <a:ea typeface="Consolas"/>
                          <a:cs typeface="Consolas"/>
                        </a:rPr>
                        <a:t>#[derive]</a:t>
                      </a:r>
                      <a:r>
                        <a:rPr lang="en-US" sz="1400" dirty="0">
                          <a:solidFill>
                            <a:srgbClr val="334155"/>
                          </a:solidFill>
                          <a:latin typeface="Calibri"/>
                          <a:ea typeface="Calibri"/>
                          <a:cs typeface="Calibri"/>
                        </a:rPr>
                        <a:t>, JSX attr</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#DC2626</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#F78C6C</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bl>
          </a:graphicData>
        </a:graphic>
      </p:graphicFrame>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57 / 136</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--theme-file — full example</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CodeTitle103"/>
          <p:cNvSpPr/>
          <p:nvPr/>
        </p:nvSpPr>
        <p:spPr>
          <a:xfrm>
            <a:off x="533400" y="131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yaml</a:t>
            </a:r>
          </a:p>
        </p:txBody>
      </p:sp>
      <p:sp>
        <p:nvSpPr>
          <p:cNvPr id="104" name="CodeBox104"/>
          <p:cNvSpPr/>
          <p:nvPr/>
        </p:nvSpPr>
        <p:spPr>
          <a:xfrm>
            <a:off x="533400" y="1630000"/>
            <a:ext cx="11125200" cy="4728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 1  </a:t>
            </a:r>
            <a:r>
              <a:rPr lang="en-US" sz="1500" dirty="0" i="1">
                <a:solidFill>
                  <a:srgbClr val="94A3B8"/>
                </a:solidFill>
                <a:latin typeface="Consolas"/>
                <a:ea typeface="Consolas"/>
                <a:cs typeface="Consolas"/>
              </a:rPr>
              <a:t># brand.yaml — a complete overlay touching every category</a:t>
            </a:r>
          </a:p>
          <a:p>
            <a:pPr algn="l">
              <a:lnSpc>
                <a:spcPct val="115000"/>
              </a:lnSpc>
              <a:spcBef>
                <a:spcPts val="0"/>
              </a:spcBef>
              <a:spcAft>
                <a:spcPts val="0"/>
              </a:spcAft>
              <a:buNone/>
            </a:pPr>
            <a:r>
              <a:rPr lang="en-US" sz="1500" dirty="0">
                <a:solidFill>
                  <a:srgbClr val="94A3B8"/>
                </a:solidFill>
                <a:latin typeface="Consolas"/>
                <a:ea typeface="Consolas"/>
                <a:cs typeface="Consolas"/>
              </a:rPr>
              <a:t> 2  </a:t>
            </a:r>
            <a:r>
              <a:rPr lang="en-US" sz="1500" dirty="0">
                <a:solidFill>
                  <a:srgbClr val="1E293B"/>
                </a:solidFill>
                <a:latin typeface="Consolas"/>
                <a:ea typeface="Consolas"/>
                <a:cs typeface="Consolas"/>
              </a:rPr>
              <a:t>bg</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"#FFFCF7"</a:t>
            </a:r>
          </a:p>
          <a:p>
            <a:pPr algn="l">
              <a:lnSpc>
                <a:spcPct val="115000"/>
              </a:lnSpc>
              <a:spcBef>
                <a:spcPts val="0"/>
              </a:spcBef>
              <a:spcAft>
                <a:spcPts val="0"/>
              </a:spcAft>
              <a:buNone/>
            </a:pPr>
            <a:r>
              <a:rPr lang="en-US" sz="1500" dirty="0">
                <a:solidFill>
                  <a:srgbClr val="94A3B8"/>
                </a:solidFill>
                <a:latin typeface="Consolas"/>
                <a:ea typeface="Consolas"/>
                <a:cs typeface="Consolas"/>
              </a:rPr>
              <a:t> 3  </a:t>
            </a:r>
            <a:r>
              <a:rPr lang="en-US" sz="1500" dirty="0">
                <a:solidFill>
                  <a:srgbClr val="1E293B"/>
                </a:solidFill>
                <a:latin typeface="Consolas"/>
                <a:ea typeface="Consolas"/>
                <a:cs typeface="Consolas"/>
              </a:rPr>
              <a:t>title_color</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"#0A0A23"</a:t>
            </a:r>
          </a:p>
          <a:p>
            <a:pPr algn="l">
              <a:lnSpc>
                <a:spcPct val="115000"/>
              </a:lnSpc>
              <a:spcBef>
                <a:spcPts val="0"/>
              </a:spcBef>
              <a:spcAft>
                <a:spcPts val="0"/>
              </a:spcAft>
              <a:buNone/>
            </a:pPr>
            <a:r>
              <a:rPr lang="en-US" sz="1500" dirty="0">
                <a:solidFill>
                  <a:srgbClr val="94A3B8"/>
                </a:solidFill>
                <a:latin typeface="Consolas"/>
                <a:ea typeface="Consolas"/>
                <a:cs typeface="Consolas"/>
              </a:rPr>
              <a:t> 4  </a:t>
            </a:r>
            <a:r>
              <a:rPr lang="en-US" sz="1500" dirty="0">
                <a:solidFill>
                  <a:srgbClr val="1E293B"/>
                </a:solidFill>
                <a:latin typeface="Consolas"/>
                <a:ea typeface="Consolas"/>
                <a:cs typeface="Consolas"/>
              </a:rPr>
              <a:t>body_color</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"#1F2937"</a:t>
            </a:r>
          </a:p>
          <a:p>
            <a:pPr algn="l">
              <a:lnSpc>
                <a:spcPct val="115000"/>
              </a:lnSpc>
              <a:spcBef>
                <a:spcPts val="0"/>
              </a:spcBef>
              <a:spcAft>
                <a:spcPts val="0"/>
              </a:spcAft>
              <a:buNone/>
            </a:pPr>
            <a:r>
              <a:rPr lang="en-US" sz="1500" dirty="0">
                <a:solidFill>
                  <a:srgbClr val="94A3B8"/>
                </a:solidFill>
                <a:latin typeface="Consolas"/>
                <a:ea typeface="Consolas"/>
                <a:cs typeface="Consolas"/>
              </a:rPr>
              <a:t> 5  </a:t>
            </a:r>
            <a:r>
              <a:rPr lang="en-US" sz="1500" dirty="0">
                <a:solidFill>
                  <a:srgbClr val="1E293B"/>
                </a:solidFill>
                <a:latin typeface="Consolas"/>
                <a:ea typeface="Consolas"/>
                <a:cs typeface="Consolas"/>
              </a:rPr>
              <a:t>muted_color</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"#9CA3AF"</a:t>
            </a:r>
          </a:p>
          <a:p>
            <a:pPr algn="l">
              <a:lnSpc>
                <a:spcPct val="115000"/>
              </a:lnSpc>
              <a:spcBef>
                <a:spcPts val="0"/>
              </a:spcBef>
              <a:spcAft>
                <a:spcPts val="0"/>
              </a:spcAft>
              <a:buNone/>
            </a:pPr>
            <a:r>
              <a:rPr lang="en-US" sz="1500" dirty="0">
                <a:solidFill>
                  <a:srgbClr val="94A3B8"/>
                </a:solidFill>
                <a:latin typeface="Consolas"/>
                <a:ea typeface="Consolas"/>
                <a:cs typeface="Consolas"/>
              </a:rPr>
              <a:t> 6  </a:t>
            </a:r>
            <a:r>
              <a:rPr lang="en-US" sz="1500" dirty="0">
                <a:solidFill>
                  <a:srgbClr val="1E293B"/>
                </a:solidFill>
                <a:latin typeface="Consolas"/>
                <a:ea typeface="Consolas"/>
                <a:cs typeface="Consolas"/>
              </a:rPr>
              <a:t>accent</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"#FF6B35"</a:t>
            </a:r>
          </a:p>
          <a:p>
            <a:pPr algn="l">
              <a:lnSpc>
                <a:spcPct val="115000"/>
              </a:lnSpc>
              <a:spcBef>
                <a:spcPts val="0"/>
              </a:spcBef>
              <a:spcAft>
                <a:spcPts val="0"/>
              </a:spcAft>
              <a:buNone/>
            </a:pPr>
            <a:r>
              <a:rPr lang="en-US" sz="1500" dirty="0">
                <a:solidFill>
                  <a:srgbClr val="94A3B8"/>
                </a:solidFill>
                <a:latin typeface="Consolas"/>
                <a:ea typeface="Consolas"/>
                <a:cs typeface="Consolas"/>
              </a:rPr>
              <a:t> 7  </a:t>
            </a:r>
            <a:r>
              <a:rPr lang="en-US" sz="1500" dirty="0">
                <a:solidFill>
                  <a:srgbClr val="1E293B"/>
                </a:solidFill>
                <a:latin typeface="Consolas"/>
                <a:ea typeface="Consolas"/>
                <a:cs typeface="Consolas"/>
              </a:rPr>
              <a:t>accent_soft</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"#FFE4D6"</a:t>
            </a:r>
          </a:p>
          <a:p>
            <a:pPr algn="l">
              <a:lnSpc>
                <a:spcPct val="115000"/>
              </a:lnSpc>
              <a:spcBef>
                <a:spcPts val="0"/>
              </a:spcBef>
              <a:spcAft>
                <a:spcPts val="0"/>
              </a:spcAft>
              <a:buNone/>
            </a:pPr>
            <a:r>
              <a:rPr lang="en-US" sz="1500" dirty="0">
                <a:solidFill>
                  <a:srgbClr val="94A3B8"/>
                </a:solidFill>
                <a:latin typeface="Consolas"/>
                <a:ea typeface="Consolas"/>
                <a:cs typeface="Consolas"/>
              </a:rPr>
              <a:t> 8  </a:t>
            </a:r>
            <a:r>
              <a:rPr lang="en-US" sz="1500" dirty="0">
                <a:solidFill>
                  <a:srgbClr val="1E293B"/>
                </a:solidFill>
                <a:latin typeface="Consolas"/>
                <a:ea typeface="Consolas"/>
                <a:cs typeface="Consolas"/>
              </a:rPr>
              <a:t>divider</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"#E5E0D5"</a:t>
            </a:r>
          </a:p>
          <a:p>
            <a:pPr algn="l">
              <a:lnSpc>
                <a:spcPct val="115000"/>
              </a:lnSpc>
              <a:spcBef>
                <a:spcPts val="0"/>
              </a:spcBef>
              <a:spcAft>
                <a:spcPts val="0"/>
              </a:spcAft>
              <a:buNone/>
            </a:pPr>
            <a:r>
              <a:rPr lang="en-US" sz="1500" dirty="0">
                <a:solidFill>
                  <a:srgbClr val="94A3B8"/>
                </a:solidFill>
                <a:latin typeface="Consolas"/>
                <a:ea typeface="Consolas"/>
                <a:cs typeface="Consolas"/>
              </a:rPr>
              <a:t> 9  </a:t>
            </a:r>
            <a:r>
              <a:rPr lang="en-US" sz="1500" dirty="0">
                <a:solidFill>
                  <a:srgbClr val="1E293B"/>
                </a:solidFill>
                <a:latin typeface="Consolas"/>
                <a:ea typeface="Consolas"/>
                <a:cs typeface="Consolas"/>
              </a:rPr>
              <a:t>code_bg</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"#F5F0E6"</a:t>
            </a:r>
          </a:p>
          <a:p>
            <a:pPr algn="l">
              <a:lnSpc>
                <a:spcPct val="115000"/>
              </a:lnSpc>
              <a:spcBef>
                <a:spcPts val="0"/>
              </a:spcBef>
              <a:spcAft>
                <a:spcPts val="0"/>
              </a:spcAft>
              <a:buNone/>
            </a:pPr>
            <a:r>
              <a:rPr lang="en-US" sz="1500" dirty="0">
                <a:solidFill>
                  <a:srgbClr val="94A3B8"/>
                </a:solidFill>
                <a:latin typeface="Consolas"/>
                <a:ea typeface="Consolas"/>
                <a:cs typeface="Consolas"/>
              </a:rPr>
              <a:t>10  </a:t>
            </a:r>
            <a:r>
              <a:rPr lang="en-US" sz="1500" dirty="0">
                <a:solidFill>
                  <a:srgbClr val="1E293B"/>
                </a:solidFill>
                <a:latin typeface="Consolas"/>
                <a:ea typeface="Consolas"/>
                <a:cs typeface="Consolas"/>
              </a:rPr>
              <a:t>code_text</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"#1F2937"</a:t>
            </a:r>
          </a:p>
          <a:p>
            <a:pPr algn="l">
              <a:lnSpc>
                <a:spcPct val="115000"/>
              </a:lnSpc>
              <a:spcBef>
                <a:spcPts val="0"/>
              </a:spcBef>
              <a:spcAft>
                <a:spcPts val="0"/>
              </a:spcAft>
              <a:buNone/>
            </a:pPr>
            <a:r>
              <a:rPr lang="en-US" sz="1500" dirty="0">
                <a:solidFill>
                  <a:srgbClr val="94A3B8"/>
                </a:solidFill>
                <a:latin typeface="Consolas"/>
                <a:ea typeface="Consolas"/>
                <a:cs typeface="Consolas"/>
              </a:rPr>
              <a:t>11  </a:t>
            </a:r>
            <a:r>
              <a:rPr lang="en-US" sz="1500" dirty="0">
                <a:solidFill>
                  <a:srgbClr val="1E293B"/>
                </a:solidFill>
                <a:latin typeface="Consolas"/>
                <a:ea typeface="Consolas"/>
                <a:cs typeface="Consolas"/>
              </a:rPr>
              <a:t>code_accent</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"#B8410B"</a:t>
            </a:r>
          </a:p>
          <a:p>
            <a:pPr algn="l">
              <a:lnSpc>
                <a:spcPct val="115000"/>
              </a:lnSpc>
              <a:spcBef>
                <a:spcPts val="0"/>
              </a:spcBef>
              <a:spcAft>
                <a:spcPts val="0"/>
              </a:spcAft>
              <a:buNone/>
            </a:pPr>
            <a:r>
              <a:rPr lang="en-US" sz="1500" dirty="0">
                <a:solidFill>
                  <a:srgbClr val="94A3B8"/>
                </a:solidFill>
                <a:latin typeface="Consolas"/>
                <a:ea typeface="Consolas"/>
                <a:cs typeface="Consolas"/>
              </a:rPr>
              <a:t>12  </a:t>
            </a:r>
            <a:r>
              <a:rPr lang="en-US" sz="1500" dirty="0">
                <a:solidFill>
                  <a:srgbClr val="1E293B"/>
                </a:solidFill>
                <a:latin typeface="Consolas"/>
                <a:ea typeface="Consolas"/>
                <a:cs typeface="Consolas"/>
              </a:rPr>
              <a:t>section_bg</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"#0A0A23"</a:t>
            </a:r>
          </a:p>
          <a:p>
            <a:pPr algn="l">
              <a:lnSpc>
                <a:spcPct val="115000"/>
              </a:lnSpc>
              <a:spcBef>
                <a:spcPts val="0"/>
              </a:spcBef>
              <a:spcAft>
                <a:spcPts val="0"/>
              </a:spcAft>
              <a:buNone/>
            </a:pPr>
            <a:r>
              <a:rPr lang="en-US" sz="1500" dirty="0">
                <a:solidFill>
                  <a:srgbClr val="94A3B8"/>
                </a:solidFill>
                <a:latin typeface="Consolas"/>
                <a:ea typeface="Consolas"/>
                <a:cs typeface="Consolas"/>
              </a:rPr>
              <a:t>13  </a:t>
            </a:r>
            <a:r>
              <a:rPr lang="en-US" sz="1500" dirty="0">
                <a:solidFill>
                  <a:srgbClr val="1E293B"/>
                </a:solidFill>
                <a:latin typeface="Consolas"/>
                <a:ea typeface="Consolas"/>
                <a:cs typeface="Consolas"/>
              </a:rPr>
              <a:t>section_text</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"#FFFCF7"</a:t>
            </a:r>
          </a:p>
          <a:p>
            <a:pPr algn="l">
              <a:lnSpc>
                <a:spcPct val="115000"/>
              </a:lnSpc>
              <a:spcBef>
                <a:spcPts val="0"/>
              </a:spcBef>
              <a:spcAft>
                <a:spcPts val="0"/>
              </a:spcAft>
              <a:buNone/>
            </a:pPr>
            <a:r>
              <a:rPr lang="en-US" sz="1500" dirty="0">
                <a:solidFill>
                  <a:srgbClr val="94A3B8"/>
                </a:solidFill>
                <a:latin typeface="Consolas"/>
                <a:ea typeface="Consolas"/>
                <a:cs typeface="Consolas"/>
              </a:rPr>
              <a:t>14  </a:t>
            </a:r>
            <a:r>
              <a:rPr lang="en-US" sz="1500" dirty="0">
                <a:solidFill>
                  <a:srgbClr val="1E293B"/>
                </a:solidFill>
                <a:latin typeface="Consolas"/>
                <a:ea typeface="Consolas"/>
                <a:cs typeface="Consolas"/>
              </a:rPr>
              <a:t>link</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"#B8410B"</a:t>
            </a:r>
          </a:p>
          <a:p>
            <a:pPr algn="l">
              <a:lnSpc>
                <a:spcPct val="115000"/>
              </a:lnSpc>
              <a:spcBef>
                <a:spcPts val="0"/>
              </a:spcBef>
              <a:spcAft>
                <a:spcPts val="0"/>
              </a:spcAft>
              <a:buNone/>
            </a:pPr>
            <a:r>
              <a:rPr lang="en-US" sz="1500" dirty="0">
                <a:solidFill>
                  <a:srgbClr val="94A3B8"/>
                </a:solidFill>
                <a:latin typeface="Consolas"/>
                <a:ea typeface="Consolas"/>
                <a:cs typeface="Consolas"/>
              </a:rPr>
              <a:t>15  </a:t>
            </a:r>
            <a:r>
              <a:rPr lang="en-US" sz="1500" dirty="0">
                <a:solidFill>
                  <a:srgbClr val="1E293B"/>
                </a:solidFill>
                <a:latin typeface="Consolas"/>
                <a:ea typeface="Consolas"/>
                <a:cs typeface="Consolas"/>
              </a:rPr>
              <a:t>on_accent</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"#FFFCF7"</a:t>
            </a:r>
          </a:p>
          <a:p>
            <a:pPr algn="l">
              <a:lnSpc>
                <a:spcPct val="115000"/>
              </a:lnSpc>
              <a:spcBef>
                <a:spcPts val="0"/>
              </a:spcBef>
              <a:spcAft>
                <a:spcPts val="0"/>
              </a:spcAft>
              <a:buNone/>
            </a:pPr>
            <a:r>
              <a:rPr lang="en-US" sz="1500" dirty="0">
                <a:solidFill>
                  <a:srgbClr val="94A3B8"/>
                </a:solidFill>
                <a:latin typeface="Consolas"/>
                <a:ea typeface="Consolas"/>
                <a:cs typeface="Consolas"/>
              </a:rPr>
              <a:t>16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17  </a:t>
            </a:r>
            <a:r>
              <a:rPr lang="en-US" sz="1500" dirty="0">
                <a:solidFill>
                  <a:srgbClr val="1E293B"/>
                </a:solidFill>
                <a:latin typeface="Consolas"/>
                <a:ea typeface="Consolas"/>
                <a:cs typeface="Consolas"/>
              </a:rPr>
              <a:t>title_font</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"Inter"</a:t>
            </a:r>
          </a:p>
          <a:p>
            <a:pPr algn="l">
              <a:lnSpc>
                <a:spcPct val="115000"/>
              </a:lnSpc>
              <a:spcBef>
                <a:spcPts val="0"/>
              </a:spcBef>
              <a:spcAft>
                <a:spcPts val="0"/>
              </a:spcAft>
              <a:buNone/>
            </a:pPr>
            <a:r>
              <a:rPr lang="en-US" sz="1500" dirty="0">
                <a:solidFill>
                  <a:srgbClr val="94A3B8"/>
                </a:solidFill>
                <a:latin typeface="Consolas"/>
                <a:ea typeface="Consolas"/>
                <a:cs typeface="Consolas"/>
              </a:rPr>
              <a:t>18  </a:t>
            </a:r>
            <a:r>
              <a:rPr lang="en-US" sz="1500" dirty="0">
                <a:solidFill>
                  <a:srgbClr val="1E293B"/>
                </a:solidFill>
                <a:latin typeface="Consolas"/>
                <a:ea typeface="Consolas"/>
                <a:cs typeface="Consolas"/>
              </a:rPr>
              <a:t>body_font</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"Inter"</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58 / 136</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--theme-file — full example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CodeTitle103"/>
          <p:cNvSpPr/>
          <p:nvPr/>
        </p:nvSpPr>
        <p:spPr>
          <a:xfrm>
            <a:off x="533400" y="131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yaml</a:t>
            </a:r>
          </a:p>
        </p:txBody>
      </p:sp>
      <p:sp>
        <p:nvSpPr>
          <p:cNvPr id="104" name="CodeBox104"/>
          <p:cNvSpPr/>
          <p:nvPr/>
        </p:nvSpPr>
        <p:spPr>
          <a:xfrm>
            <a:off x="533400" y="1630000"/>
            <a:ext cx="11125200" cy="452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 1  </a:t>
            </a:r>
            <a:r>
              <a:rPr lang="en-US" sz="1500" dirty="0">
                <a:solidFill>
                  <a:srgbClr val="1E293B"/>
                </a:solidFill>
                <a:latin typeface="Consolas"/>
                <a:ea typeface="Consolas"/>
                <a:cs typeface="Consolas"/>
              </a:rPr>
              <a:t>mono_font</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"JetBrains Mono"</a:t>
            </a:r>
          </a:p>
          <a:p>
            <a:pPr algn="l">
              <a:lnSpc>
                <a:spcPct val="115000"/>
              </a:lnSpc>
              <a:spcBef>
                <a:spcPts val="0"/>
              </a:spcBef>
              <a:spcAft>
                <a:spcPts val="0"/>
              </a:spcAft>
              <a:buNone/>
            </a:pPr>
            <a:r>
              <a:rPr lang="en-US" sz="1500" dirty="0">
                <a:solidFill>
                  <a:srgbClr val="94A3B8"/>
                </a:solidFill>
                <a:latin typeface="Consolas"/>
                <a:ea typeface="Consolas"/>
                <a:cs typeface="Consolas"/>
              </a:rPr>
              <a:t> 2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 3  </a:t>
            </a:r>
            <a:r>
              <a:rPr lang="en-US" sz="1500" dirty="0">
                <a:solidFill>
                  <a:srgbClr val="1E293B"/>
                </a:solidFill>
                <a:latin typeface="Consolas"/>
                <a:ea typeface="Consolas"/>
                <a:cs typeface="Consolas"/>
              </a:rPr>
              <a:t>title_size</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3000</a:t>
            </a:r>
          </a:p>
          <a:p>
            <a:pPr algn="l">
              <a:lnSpc>
                <a:spcPct val="115000"/>
              </a:lnSpc>
              <a:spcBef>
                <a:spcPts val="0"/>
              </a:spcBef>
              <a:spcAft>
                <a:spcPts val="0"/>
              </a:spcAft>
              <a:buNone/>
            </a:pPr>
            <a:r>
              <a:rPr lang="en-US" sz="1500" dirty="0">
                <a:solidFill>
                  <a:srgbClr val="94A3B8"/>
                </a:solidFill>
                <a:latin typeface="Consolas"/>
                <a:ea typeface="Consolas"/>
                <a:cs typeface="Consolas"/>
              </a:rPr>
              <a:t> 4  </a:t>
            </a:r>
            <a:r>
              <a:rPr lang="en-US" sz="1500" dirty="0">
                <a:solidFill>
                  <a:srgbClr val="1E293B"/>
                </a:solidFill>
                <a:latin typeface="Consolas"/>
                <a:ea typeface="Consolas"/>
                <a:cs typeface="Consolas"/>
              </a:rPr>
              <a:t>body_size</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1900</a:t>
            </a:r>
          </a:p>
          <a:p>
            <a:pPr algn="l">
              <a:lnSpc>
                <a:spcPct val="115000"/>
              </a:lnSpc>
              <a:spcBef>
                <a:spcPts val="0"/>
              </a:spcBef>
              <a:spcAft>
                <a:spcPts val="0"/>
              </a:spcAft>
              <a:buNone/>
            </a:pPr>
            <a:r>
              <a:rPr lang="en-US" sz="1500" dirty="0">
                <a:solidFill>
                  <a:srgbClr val="94A3B8"/>
                </a:solidFill>
                <a:latin typeface="Consolas"/>
                <a:ea typeface="Consolas"/>
                <a:cs typeface="Consolas"/>
              </a:rPr>
              <a:t> 5  </a:t>
            </a:r>
            <a:r>
              <a:rPr lang="en-US" sz="1500" dirty="0">
                <a:solidFill>
                  <a:srgbClr val="1E293B"/>
                </a:solidFill>
                <a:latin typeface="Consolas"/>
                <a:ea typeface="Consolas"/>
                <a:cs typeface="Consolas"/>
              </a:rPr>
              <a:t>code_size</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1500</a:t>
            </a:r>
          </a:p>
          <a:p>
            <a:pPr algn="l">
              <a:lnSpc>
                <a:spcPct val="115000"/>
              </a:lnSpc>
              <a:spcBef>
                <a:spcPts val="0"/>
              </a:spcBef>
              <a:spcAft>
                <a:spcPts val="0"/>
              </a:spcAft>
              <a:buNone/>
            </a:pPr>
            <a:r>
              <a:rPr lang="en-US" sz="1500" dirty="0">
                <a:solidFill>
                  <a:srgbClr val="94A3B8"/>
                </a:solidFill>
                <a:latin typeface="Consolas"/>
                <a:ea typeface="Consolas"/>
                <a:cs typeface="Consolas"/>
              </a:rPr>
              <a:t> 6  </a:t>
            </a:r>
            <a:r>
              <a:rPr lang="en-US" sz="1500" dirty="0">
                <a:solidFill>
                  <a:srgbClr val="1E293B"/>
                </a:solidFill>
                <a:latin typeface="Consolas"/>
                <a:ea typeface="Consolas"/>
                <a:cs typeface="Consolas"/>
              </a:rPr>
              <a:t>hero_size</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5800</a:t>
            </a:r>
          </a:p>
          <a:p>
            <a:pPr algn="l">
              <a:lnSpc>
                <a:spcPct val="115000"/>
              </a:lnSpc>
              <a:spcBef>
                <a:spcPts val="0"/>
              </a:spcBef>
              <a:spcAft>
                <a:spcPts val="0"/>
              </a:spcAft>
              <a:buNone/>
            </a:pPr>
            <a:r>
              <a:rPr lang="en-US" sz="1500" dirty="0">
                <a:solidFill>
                  <a:srgbClr val="94A3B8"/>
                </a:solidFill>
                <a:latin typeface="Consolas"/>
                <a:ea typeface="Consolas"/>
                <a:cs typeface="Consolas"/>
              </a:rPr>
              <a:t> 7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 8  </a:t>
            </a:r>
            <a:r>
              <a:rPr lang="en-US" sz="1500" dirty="0">
                <a:solidFill>
                  <a:srgbClr val="1E293B"/>
                </a:solidFill>
                <a:latin typeface="Consolas"/>
                <a:ea typeface="Consolas"/>
                <a:cs typeface="Consolas"/>
              </a:rPr>
              <a:t>syntax</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 9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keyword</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"#D946EF"</a:t>
            </a:r>
          </a:p>
          <a:p>
            <a:pPr algn="l">
              <a:lnSpc>
                <a:spcPct val="115000"/>
              </a:lnSpc>
              <a:spcBef>
                <a:spcPts val="0"/>
              </a:spcBef>
              <a:spcAft>
                <a:spcPts val="0"/>
              </a:spcAft>
              <a:buNone/>
            </a:pPr>
            <a:r>
              <a:rPr lang="en-US" sz="1500" dirty="0">
                <a:solidFill>
                  <a:srgbClr val="94A3B8"/>
                </a:solidFill>
                <a:latin typeface="Consolas"/>
                <a:ea typeface="Consolas"/>
                <a:cs typeface="Consolas"/>
              </a:rPr>
              <a:t>10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string</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"#15803D"</a:t>
            </a:r>
          </a:p>
          <a:p>
            <a:pPr algn="l">
              <a:lnSpc>
                <a:spcPct val="115000"/>
              </a:lnSpc>
              <a:spcBef>
                <a:spcPts val="0"/>
              </a:spcBef>
              <a:spcAft>
                <a:spcPts val="0"/>
              </a:spcAft>
              <a:buNone/>
            </a:pPr>
            <a:r>
              <a:rPr lang="en-US" sz="1500" dirty="0">
                <a:solidFill>
                  <a:srgbClr val="94A3B8"/>
                </a:solidFill>
                <a:latin typeface="Consolas"/>
                <a:ea typeface="Consolas"/>
                <a:cs typeface="Consolas"/>
              </a:rPr>
              <a:t>11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number</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"#B8410B"</a:t>
            </a:r>
          </a:p>
          <a:p>
            <a:pPr algn="l">
              <a:lnSpc>
                <a:spcPct val="115000"/>
              </a:lnSpc>
              <a:spcBef>
                <a:spcPts val="0"/>
              </a:spcBef>
              <a:spcAft>
                <a:spcPts val="0"/>
              </a:spcAft>
              <a:buNone/>
            </a:pPr>
            <a:r>
              <a:rPr lang="en-US" sz="1500" dirty="0">
                <a:solidFill>
                  <a:srgbClr val="94A3B8"/>
                </a:solidFill>
                <a:latin typeface="Consolas"/>
                <a:ea typeface="Consolas"/>
                <a:cs typeface="Consolas"/>
              </a:rPr>
              <a:t>12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comment</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"#9CA3AF"</a:t>
            </a:r>
          </a:p>
          <a:p>
            <a:pPr algn="l">
              <a:lnSpc>
                <a:spcPct val="115000"/>
              </a:lnSpc>
              <a:spcBef>
                <a:spcPts val="0"/>
              </a:spcBef>
              <a:spcAft>
                <a:spcPts val="0"/>
              </a:spcAft>
              <a:buNone/>
            </a:pPr>
            <a:r>
              <a:rPr lang="en-US" sz="1500" dirty="0">
                <a:solidFill>
                  <a:srgbClr val="94A3B8"/>
                </a:solidFill>
                <a:latin typeface="Consolas"/>
                <a:ea typeface="Consolas"/>
                <a:cs typeface="Consolas"/>
              </a:rPr>
              <a:t>13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function</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"#1D4ED8"</a:t>
            </a:r>
          </a:p>
          <a:p>
            <a:pPr algn="l">
              <a:lnSpc>
                <a:spcPct val="115000"/>
              </a:lnSpc>
              <a:spcBef>
                <a:spcPts val="0"/>
              </a:spcBef>
              <a:spcAft>
                <a:spcPts val="0"/>
              </a:spcAft>
              <a:buNone/>
            </a:pPr>
            <a:r>
              <a:rPr lang="en-US" sz="1500" dirty="0">
                <a:solidFill>
                  <a:srgbClr val="94A3B8"/>
                </a:solidFill>
                <a:latin typeface="Consolas"/>
                <a:ea typeface="Consolas"/>
                <a:cs typeface="Consolas"/>
              </a:rPr>
              <a:t>14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type</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"#0E7490"</a:t>
            </a:r>
          </a:p>
          <a:p>
            <a:pPr algn="l">
              <a:lnSpc>
                <a:spcPct val="115000"/>
              </a:lnSpc>
              <a:spcBef>
                <a:spcPts val="0"/>
              </a:spcBef>
              <a:spcAft>
                <a:spcPts val="0"/>
              </a:spcAft>
              <a:buNone/>
            </a:pPr>
            <a:r>
              <a:rPr lang="en-US" sz="1500" dirty="0">
                <a:solidFill>
                  <a:srgbClr val="94A3B8"/>
                </a:solidFill>
                <a:latin typeface="Consolas"/>
                <a:ea typeface="Consolas"/>
                <a:cs typeface="Consolas"/>
              </a:rPr>
              <a:t>15  </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attribute</a:t>
            </a:r>
            <a:r>
              <a:rPr lang="en-US" sz="1500" dirty="0">
                <a:solidFill>
                  <a:srgbClr val="1E293B"/>
                </a:solidFill>
                <a:latin typeface="Consolas"/>
                <a:ea typeface="Consolas"/>
                <a:cs typeface="Consolas"/>
              </a:rPr>
              <a:t>: </a:t>
            </a:r>
            <a:r>
              <a:rPr lang="en-US" sz="1500" dirty="0">
                <a:solidFill>
                  <a:srgbClr val="16A34A"/>
                </a:solidFill>
                <a:latin typeface="Consolas"/>
                <a:ea typeface="Consolas"/>
                <a:cs typeface="Consolas"/>
              </a:rPr>
              <a:t>"#BE123C"</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59 / 136</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Pagination rules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md2any turns Markdown headings into slides. Memorize three rules:</a:t>
            </a:r>
          </a:p>
        </p:txBody>
      </p:sp>
      <p:sp>
        <p:nvSpPr>
          <p:cNvPr id="104" name="List104"/>
          <p:cNvSpPr txBox="1"/>
          <p:nvPr/>
        </p:nvSpPr>
        <p:spPr>
          <a:xfrm>
            <a:off x="533400" y="1990000"/>
            <a:ext cx="11125200" cy="2880000"/>
          </a:xfrm>
          <a:prstGeom prst="rect">
            <a:avLst/>
          </a:prstGeom>
          <a:noFill/>
        </p:spPr>
        <p:txBody>
          <a:bodyPr wrap="square" lIns="0" tIns="0" rIns="0" bIns="0" anchor="t">
            <a:noAutofit/>
          </a:bodyPr>
          <a:lstStyle/>
          <a:p>
            <a:pPr marL="228600" indent="-228600" lvl="0" algn="l">
              <a:buClr>
                <a:srgbClr val="0EA5E9"/>
              </a:buClr>
              <a:buFont typeface="Arial"/>
              <a:buChar char="●"/>
            </a:pPr>
            <a:r>
              <a:rPr lang="en-US" sz="1800" dirty="0">
                <a:solidFill>
                  <a:srgbClr val="334155"/>
                </a:solidFill>
                <a:latin typeface="Calibri"/>
                <a:ea typeface="Calibri"/>
                <a:cs typeface="Calibri"/>
              </a:rPr>
              <a:t>The first </a:t>
            </a:r>
            <a:r>
              <a:rPr lang="en-US" sz="1800" dirty="0">
                <a:solidFill>
                  <a:srgbClr val="0369A1"/>
                </a:solidFill>
                <a:latin typeface="Consolas"/>
                <a:ea typeface="Consolas"/>
                <a:cs typeface="Consolas"/>
              </a:rPr>
              <a:t># H1</a:t>
            </a:r>
            <a:r>
              <a:rPr lang="en-US" sz="1800" dirty="0">
                <a:solidFill>
                  <a:srgbClr val="334155"/>
                </a:solidFill>
                <a:latin typeface="Calibri"/>
                <a:ea typeface="Calibri"/>
                <a:cs typeface="Calibri"/>
              </a:rPr>
              <a:t> (or the front-matter </a:t>
            </a:r>
            <a:r>
              <a:rPr lang="en-US" sz="1800" dirty="0">
                <a:solidFill>
                  <a:srgbClr val="0369A1"/>
                </a:solidFill>
                <a:latin typeface="Consolas"/>
                <a:ea typeface="Consolas"/>
                <a:cs typeface="Consolas"/>
              </a:rPr>
              <a:t>title</a:t>
            </a:r>
            <a:r>
              <a:rPr lang="en-US" sz="1800" dirty="0">
                <a:solidFill>
                  <a:srgbClr val="334155"/>
                </a:solidFill>
                <a:latin typeface="Calibri"/>
                <a:ea typeface="Calibri"/>
                <a:cs typeface="Calibri"/>
              </a:rPr>
              <a:t>) becomes the </a:t>
            </a:r>
            <a:r>
              <a:rPr lang="en-US" sz="1800" dirty="0" b="1">
                <a:solidFill>
                  <a:srgbClr val="334155"/>
                </a:solidFill>
                <a:latin typeface="Calibri"/>
                <a:ea typeface="Calibri"/>
                <a:cs typeface="Calibri"/>
              </a:rPr>
              <a:t>title slide</a:t>
            </a:r>
          </a:p>
          <a:p>
            <a:pPr marL="228600" indent="-228600" lvl="0" algn="l">
              <a:buClr>
                <a:srgbClr val="0EA5E9"/>
              </a:buClr>
              <a:buFont typeface="Arial"/>
              <a:buChar char="●"/>
            </a:pPr>
            <a:r>
              <a:rPr lang="en-US" sz="1800" dirty="0">
                <a:solidFill>
                  <a:srgbClr val="334155"/>
                </a:solidFill>
                <a:latin typeface="Calibri"/>
                <a:ea typeface="Calibri"/>
                <a:cs typeface="Calibri"/>
              </a:rPr>
              <a:t>Every subsequent </a:t>
            </a:r>
            <a:r>
              <a:rPr lang="en-US" sz="1800" dirty="0">
                <a:solidFill>
                  <a:srgbClr val="0369A1"/>
                </a:solidFill>
                <a:latin typeface="Consolas"/>
                <a:ea typeface="Consolas"/>
                <a:cs typeface="Consolas"/>
              </a:rPr>
              <a:t># H1</a:t>
            </a:r>
            <a:r>
              <a:rPr lang="en-US" sz="1800" dirty="0">
                <a:solidFill>
                  <a:srgbClr val="334155"/>
                </a:solidFill>
                <a:latin typeface="Calibri"/>
                <a:ea typeface="Calibri"/>
                <a:cs typeface="Calibri"/>
              </a:rPr>
              <a:t> becomes a </a:t>
            </a:r>
            <a:r>
              <a:rPr lang="en-US" sz="1800" dirty="0" b="1">
                <a:solidFill>
                  <a:srgbClr val="334155"/>
                </a:solidFill>
                <a:latin typeface="Calibri"/>
                <a:ea typeface="Calibri"/>
                <a:cs typeface="Calibri"/>
              </a:rPr>
              <a:t>section divider</a:t>
            </a:r>
          </a:p>
          <a:p>
            <a:pPr marL="228600" indent="-228600" lvl="0" algn="l">
              <a:buClr>
                <a:srgbClr val="0EA5E9"/>
              </a:buClr>
              <a:buFont typeface="Arial"/>
              <a:buChar char="●"/>
            </a:pPr>
            <a:r>
              <a:rPr lang="en-US" sz="1800" dirty="0">
                <a:solidFill>
                  <a:srgbClr val="334155"/>
                </a:solidFill>
                <a:latin typeface="Calibri"/>
                <a:ea typeface="Calibri"/>
                <a:cs typeface="Calibri"/>
              </a:rPr>
              <a:t>Every </a:t>
            </a:r>
            <a:r>
              <a:rPr lang="en-US" sz="1800" dirty="0">
                <a:solidFill>
                  <a:srgbClr val="0369A1"/>
                </a:solidFill>
                <a:latin typeface="Consolas"/>
                <a:ea typeface="Consolas"/>
                <a:cs typeface="Consolas"/>
              </a:rPr>
              <a:t>## H2</a:t>
            </a:r>
            <a:r>
              <a:rPr lang="en-US" sz="1800" dirty="0">
                <a:solidFill>
                  <a:srgbClr val="334155"/>
                </a:solidFill>
                <a:latin typeface="Calibri"/>
                <a:ea typeface="Calibri"/>
                <a:cs typeface="Calibri"/>
              </a:rPr>
              <a:t> starts a </a:t>
            </a:r>
            <a:r>
              <a:rPr lang="en-US" sz="1800" dirty="0" b="1">
                <a:solidFill>
                  <a:srgbClr val="334155"/>
                </a:solidFill>
                <a:latin typeface="Calibri"/>
                <a:ea typeface="Calibri"/>
                <a:cs typeface="Calibri"/>
              </a:rPr>
              <a:t>content slide</a:t>
            </a:r>
          </a:p>
          <a:p>
            <a:pPr marL="228600" indent="-228600" lvl="0" algn="l">
              <a:buClr>
                <a:srgbClr val="0EA5E9"/>
              </a:buClr>
              <a:buFont typeface="Arial"/>
              <a:buChar char="●"/>
            </a:pPr>
            <a:r>
              <a:rPr lang="en-US" sz="1800" dirty="0">
                <a:solidFill>
                  <a:srgbClr val="334155"/>
                </a:solidFill>
                <a:latin typeface="Calibri"/>
                <a:ea typeface="Calibri"/>
                <a:cs typeface="Calibri"/>
              </a:rPr>
              <a:t>A horizontal rule </a:t>
            </a:r>
            <a:r>
              <a:rPr lang="en-US" sz="1800" dirty="0">
                <a:solidFill>
                  <a:srgbClr val="0369A1"/>
                </a:solidFill>
                <a:latin typeface="Consolas"/>
                <a:ea typeface="Consolas"/>
                <a:cs typeface="Consolas"/>
              </a:rPr>
              <a:t>---</a:t>
            </a:r>
            <a:r>
              <a:rPr lang="en-US" sz="1800" dirty="0">
                <a:solidFill>
                  <a:srgbClr val="334155"/>
                </a:solidFill>
                <a:latin typeface="Calibri"/>
                <a:ea typeface="Calibri"/>
                <a:cs typeface="Calibri"/>
              </a:rPr>
              <a:t> forces a slide break without changing the title</a:t>
            </a:r>
          </a:p>
          <a:p>
            <a:pPr marL="228600" indent="-228600" lvl="0" algn="l">
              <a:buClr>
                <a:srgbClr val="0EA5E9"/>
              </a:buClr>
              <a:buFont typeface="Arial"/>
              <a:buChar char="●"/>
            </a:pPr>
            <a:r>
              <a:rPr lang="en-US" sz="1800" dirty="0">
                <a:solidFill>
                  <a:srgbClr val="0369A1"/>
                </a:solidFill>
                <a:latin typeface="Consolas"/>
                <a:ea typeface="Consolas"/>
                <a:cs typeface="Consolas"/>
              </a:rPr>
              <a:t>### H3</a:t>
            </a:r>
            <a:r>
              <a:rPr lang="en-US" sz="1800" dirty="0">
                <a:solidFill>
                  <a:srgbClr val="334155"/>
                </a:solidFill>
                <a:latin typeface="Calibri"/>
                <a:ea typeface="Calibri"/>
                <a:cs typeface="Calibri"/>
              </a:rPr>
              <a:t> and deeper render as inline headings on the current slide</a:t>
            </a:r>
          </a:p>
        </p:txBody>
      </p:sp>
      <p:sp>
        <p:nvSpPr>
          <p:cNvPr id="105" name="Para105"/>
          <p:cNvSpPr txBox="1"/>
          <p:nvPr/>
        </p:nvSpPr>
        <p:spPr>
          <a:xfrm>
            <a:off x="533400" y="4950000"/>
            <a:ext cx="11125200" cy="87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Long content auto-paginates into </a:t>
            </a:r>
            <a:r>
              <a:rPr lang="en-US" sz="1800" dirty="0">
                <a:solidFill>
                  <a:srgbClr val="0369A1"/>
                </a:solidFill>
                <a:latin typeface="Consolas"/>
                <a:ea typeface="Consolas"/>
                <a:cs typeface="Consolas"/>
              </a:rPr>
              <a:t>(cont.)</a:t>
            </a:r>
            <a:r>
              <a:rPr lang="en-US" sz="1800" dirty="0">
                <a:solidFill>
                  <a:srgbClr val="334155"/>
                </a:solidFill>
                <a:latin typeface="Calibri"/>
                <a:ea typeface="Calibri"/>
                <a:cs typeface="Calibri"/>
              </a:rPr>
              <a:t> slides. Lists with more than 12 items wrap into two columns automatically (except in portrait mode). Pagination is skipped in DOCX/ODT — those formats flow continuously and let the consumer paginate.</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6 / 136</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--theme-file — full example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Set only the keys you want to change — anything omitted inherits from the underlying </a:t>
            </a:r>
            <a:r>
              <a:rPr lang="en-US" sz="1800" dirty="0">
                <a:solidFill>
                  <a:srgbClr val="0369A1"/>
                </a:solidFill>
                <a:latin typeface="Consolas"/>
                <a:ea typeface="Consolas"/>
                <a:cs typeface="Consolas"/>
              </a:rPr>
              <a:t>--theme</a:t>
            </a:r>
            <a:r>
              <a:rPr lang="en-US" sz="1800" dirty="0">
                <a:solidFill>
                  <a:srgbClr val="334155"/>
                </a:solidFill>
                <a:latin typeface="Calibri"/>
                <a:ea typeface="Calibri"/>
                <a:cs typeface="Calibri"/>
              </a:rPr>
              <a:t>.</a:t>
            </a:r>
          </a:p>
        </p:txBody>
      </p:sp>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60 / 136</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0F172A"/>
        </a:solidFill>
        <a:effectLst/>
      </p:bgPr>
    </p:bg>
    <p:spTree>
      <p:nvGrpSpPr>
        <p:cNvPr id="1" name=""/>
        <p:cNvGrpSpPr/>
        <p:nvPr/>
      </p:nvGrpSpPr>
      <p:grpSpPr>
        <a:xfrm>
          <a:off x="0" y="0"/>
          <a:ext cx="0" cy="0"/>
          <a:chOff x="0" y="0"/>
          <a:chExt cx="0" cy="0"/>
        </a:xfrm>
      </p:grpSpPr>
      <p:sp>
        <p:nvSpPr>
          <p:cNvPr id="100" name="Marker100"/>
          <p:cNvSpPr/>
          <p:nvPr/>
        </p:nvSpPr>
        <p:spPr>
          <a:xfrm>
            <a:off x="5496000" y="2429000"/>
            <a:ext cx="1200000" cy="60000"/>
          </a:xfrm>
          <a:prstGeom prst="rect">
            <a:avLst/>
          </a:prstGeom>
          <a:solidFill>
            <a:srgbClr val="F8FAFC"/>
          </a:solidFill>
          <a:ln>
            <a:noFill/>
          </a:ln>
        </p:spPr>
        <p:txBody>
          <a:bodyPr wrap="square" anchor="ctr"/>
          <a:lstStyle/>
          <a:p>
            <a:endParaRPr lang="en-US"/>
          </a:p>
        </p:txBody>
      </p:sp>
      <p:sp>
        <p:nvSpPr>
          <p:cNvPr id="101" name="SectionTitle101"/>
          <p:cNvSpPr txBox="1"/>
          <p:nvPr/>
        </p:nvSpPr>
        <p:spPr>
          <a:xfrm>
            <a:off x="800000" y="2729000"/>
            <a:ext cx="10592000" cy="1500000"/>
          </a:xfrm>
          <a:prstGeom prst="rect">
            <a:avLst/>
          </a:prstGeom>
          <a:noFill/>
        </p:spPr>
        <p:txBody>
          <a:bodyPr wrap="square" lIns="0" tIns="0" rIns="0" bIns="0" anchor="ctr">
            <a:noAutofit/>
          </a:bodyPr>
          <a:lstStyle/>
          <a:p>
            <a:pPr algn="ctr">
              <a:buNone/>
            </a:pPr>
            <a:r>
              <a:rPr lang="en-US" sz="5400" dirty="0" b="1">
                <a:solidFill>
                  <a:srgbClr val="F8FAFC"/>
                </a:solidFill>
                <a:latin typeface="Calibri Light"/>
                <a:ea typeface="Calibri Light"/>
                <a:cs typeface="Calibri Light"/>
              </a:rPr>
              <a:t>Aspect ratios</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Five flavors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3480000"/>
        </p:xfrm>
        <a:graphic>
          <a:graphicData uri="http://schemas.openxmlformats.org/drawingml/2006/table">
            <a:tbl>
              <a:tblPr firstRow="1" bandRow="1"/>
              <a:tblGrid>
                <a:gridCol w="2781300"/>
                <a:gridCol w="2781300"/>
                <a:gridCol w="2781300"/>
                <a:gridCol w="27813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Flag value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Dimensions (mm)</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Dimensions (in)</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Use for</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16:9</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338.7 × 190.5 mm</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13.33″ × 7.5″</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Modern projectors and screens (default)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4:3</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254 × 190.5 mm</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10″ × 7.5″</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Legacy projectors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9:16</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190.5 × 338.7 mm</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7.5″ × 13.33″</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Vertical / phone-shaped</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a4</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210 × 297 mm</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8.27″ × 11.69″</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A4 portrait (ISO 216)</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a4-landscape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297 × 210 mm</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11.69″ × 8.27″</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A4 landscape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a3</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297 × 420 mm</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11.69″ × 16.54″</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A3 portrait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a5</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148 × 210 mm</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5.83″ × 8.27″</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A5 portrait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letter</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215.9 × 279.4 mm</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8.5″ × 11″</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US Letter portrait (ANSI A)</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4444">
                <a:tc>
                  <a:txBody>
                    <a:bodyPr wrap="square" lIns="90000" tIns="46000" rIns="90000" bIns="46000" anchor="ctr"/>
                    <a:lstStyle/>
                    <a:p>
                      <a:pPr algn="l">
                        <a:buNone/>
                      </a:pPr>
                      <a:r>
                        <a:rPr lang="en-US" sz="1400" dirty="0">
                          <a:solidFill>
                            <a:srgbClr val="0369A1"/>
                          </a:solidFill>
                          <a:latin typeface="Consolas"/>
                          <a:ea typeface="Consolas"/>
                          <a:cs typeface="Consolas"/>
                        </a:rPr>
                        <a:t>letter-landscape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279.4 × 215.9 mm</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11″ × 8.5″</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US Letter landscape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bl>
          </a:graphicData>
        </a:graphic>
      </p:graphicFrame>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62 / 136</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Five flavors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1100000"/>
        </p:xfrm>
        <a:graphic>
          <a:graphicData uri="http://schemas.openxmlformats.org/drawingml/2006/table">
            <a:tbl>
              <a:tblPr firstRow="1" bandRow="1"/>
              <a:tblGrid>
                <a:gridCol w="2781300"/>
                <a:gridCol w="2781300"/>
                <a:gridCol w="2781300"/>
                <a:gridCol w="27813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Flag value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Dimensions (mm)</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Dimensions (in)</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Use for</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60000">
                <a:tc>
                  <a:txBody>
                    <a:bodyPr wrap="square" lIns="90000" tIns="46000" rIns="90000" bIns="46000" anchor="ctr"/>
                    <a:lstStyle/>
                    <a:p>
                      <a:pPr algn="l">
                        <a:buNone/>
                      </a:pPr>
                      <a:r>
                        <a:rPr lang="en-US" sz="1400" dirty="0">
                          <a:solidFill>
                            <a:srgbClr val="0369A1"/>
                          </a:solidFill>
                          <a:latin typeface="Consolas"/>
                          <a:ea typeface="Consolas"/>
                          <a:cs typeface="Consolas"/>
                        </a:rPr>
                        <a:t>legal</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215.9 × 355.6 mm</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8.5″ × 14″</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US Legal</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60000">
                <a:tc>
                  <a:txBody>
                    <a:bodyPr wrap="square" lIns="90000" tIns="46000" rIns="90000" bIns="46000" anchor="ctr"/>
                    <a:lstStyle/>
                    <a:p>
                      <a:pPr algn="l">
                        <a:buNone/>
                      </a:pPr>
                      <a:r>
                        <a:rPr lang="en-US" sz="1400" dirty="0">
                          <a:solidFill>
                            <a:srgbClr val="0369A1"/>
                          </a:solidFill>
                          <a:latin typeface="Consolas"/>
                          <a:ea typeface="Consolas"/>
                          <a:cs typeface="Consolas"/>
                        </a:rPr>
                        <a:t>tabloid</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279.4 × 431.8 mm</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11″ × 17″</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Tabloid / ANSI B</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bl>
          </a:graphicData>
        </a:graphic>
      </p:graphicFrame>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63 / 136</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Custom dimensions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Anything that isn't a preset is parsed as </a:t>
            </a:r>
            <a:r>
              <a:rPr lang="en-US" sz="1800" dirty="0">
                <a:solidFill>
                  <a:srgbClr val="0369A1"/>
                </a:solidFill>
                <a:latin typeface="Consolas"/>
                <a:ea typeface="Consolas"/>
                <a:cs typeface="Consolas"/>
              </a:rPr>
              <a:t>WIDTHxHEIGHT[unit]</a:t>
            </a:r>
            <a:r>
              <a:rPr lang="en-US" sz="1800" dirty="0">
                <a:solidFill>
                  <a:srgbClr val="334155"/>
                </a:solidFill>
                <a:latin typeface="Calibri"/>
                <a:ea typeface="Calibri"/>
                <a:cs typeface="Calibri"/>
              </a:rPr>
              <a:t>. Plain numbers with no suffix are pixels at 96 DPI.</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5" name="CodeBox105"/>
          <p:cNvSpPr/>
          <p:nvPr/>
        </p:nvSpPr>
        <p:spPr>
          <a:xfrm>
            <a:off x="533400" y="2310000"/>
            <a:ext cx="11125200" cy="228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1  </a:t>
            </a: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deck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aspect</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1920x1080</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pixels at 96 DPI (default unit)</a:t>
            </a:r>
          </a:p>
          <a:p>
            <a:pPr algn="l">
              <a:lnSpc>
                <a:spcPct val="115000"/>
              </a:lnSpc>
              <a:spcBef>
                <a:spcPts val="0"/>
              </a:spcBef>
              <a:spcAft>
                <a:spcPts val="0"/>
              </a:spcAft>
              <a:buNone/>
            </a:pPr>
            <a:r>
              <a:rPr lang="en-US" sz="1500" dirty="0">
                <a:solidFill>
                  <a:srgbClr val="94A3B8"/>
                </a:solidFill>
                <a:latin typeface="Consolas"/>
                <a:ea typeface="Consolas"/>
                <a:cs typeface="Consolas"/>
              </a:rPr>
              <a:t>2  </a:t>
            </a: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deck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aspect</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1920x1080</a:t>
            </a:r>
            <a:r>
              <a:rPr lang="en-US" sz="1500" dirty="0">
                <a:solidFill>
                  <a:srgbClr val="1E293B"/>
                </a:solidFill>
                <a:latin typeface="Consolas"/>
                <a:ea typeface="Consolas"/>
                <a:cs typeface="Consolas"/>
              </a:rPr>
              <a:t>px</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explicit px</a:t>
            </a:r>
          </a:p>
          <a:p>
            <a:pPr algn="l">
              <a:lnSpc>
                <a:spcPct val="115000"/>
              </a:lnSpc>
              <a:spcBef>
                <a:spcPts val="0"/>
              </a:spcBef>
              <a:spcAft>
                <a:spcPts val="0"/>
              </a:spcAft>
              <a:buNone/>
            </a:pPr>
            <a:r>
              <a:rPr lang="en-US" sz="1500" dirty="0">
                <a:solidFill>
                  <a:srgbClr val="94A3B8"/>
                </a:solidFill>
                <a:latin typeface="Consolas"/>
                <a:ea typeface="Consolas"/>
                <a:cs typeface="Consolas"/>
              </a:rPr>
              <a:t>3  </a:t>
            </a: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deck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aspect</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300x200</a:t>
            </a:r>
            <a:r>
              <a:rPr lang="en-US" sz="1500" dirty="0">
                <a:solidFill>
                  <a:srgbClr val="1E293B"/>
                </a:solidFill>
                <a:latin typeface="Consolas"/>
                <a:ea typeface="Consolas"/>
                <a:cs typeface="Consolas"/>
              </a:rPr>
              <a:t>mm</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millimetres</a:t>
            </a:r>
          </a:p>
          <a:p>
            <a:pPr algn="l">
              <a:lnSpc>
                <a:spcPct val="115000"/>
              </a:lnSpc>
              <a:spcBef>
                <a:spcPts val="0"/>
              </a:spcBef>
              <a:spcAft>
                <a:spcPts val="0"/>
              </a:spcAft>
              <a:buNone/>
            </a:pPr>
            <a:r>
              <a:rPr lang="en-US" sz="1500" dirty="0">
                <a:solidFill>
                  <a:srgbClr val="94A3B8"/>
                </a:solidFill>
                <a:latin typeface="Consolas"/>
                <a:ea typeface="Consolas"/>
                <a:cs typeface="Consolas"/>
              </a:rPr>
              <a:t>4  </a:t>
            </a: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deck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aspect</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30x20c</a:t>
            </a:r>
            <a:r>
              <a:rPr lang="en-US" sz="1500" dirty="0">
                <a:solidFill>
                  <a:srgbClr val="1E293B"/>
                </a:solidFill>
                <a:latin typeface="Consolas"/>
                <a:ea typeface="Consolas"/>
                <a:cs typeface="Consolas"/>
              </a:rPr>
              <a:t>m</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centimetres</a:t>
            </a:r>
          </a:p>
          <a:p>
            <a:pPr algn="l">
              <a:lnSpc>
                <a:spcPct val="115000"/>
              </a:lnSpc>
              <a:spcBef>
                <a:spcPts val="0"/>
              </a:spcBef>
              <a:spcAft>
                <a:spcPts val="0"/>
              </a:spcAft>
              <a:buNone/>
            </a:pPr>
            <a:r>
              <a:rPr lang="en-US" sz="1500" dirty="0">
                <a:solidFill>
                  <a:srgbClr val="94A3B8"/>
                </a:solidFill>
                <a:latin typeface="Consolas"/>
                <a:ea typeface="Consolas"/>
                <a:cs typeface="Consolas"/>
              </a:rPr>
              <a:t>5  </a:t>
            </a: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deck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aspect</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13.33x7.5</a:t>
            </a:r>
            <a:r>
              <a:rPr lang="en-US" sz="1500" dirty="0" b="1">
                <a:solidFill>
                  <a:srgbClr val="9333EA"/>
                </a:solidFill>
                <a:latin typeface="Consolas"/>
                <a:ea typeface="Consolas"/>
                <a:cs typeface="Consolas"/>
              </a:rPr>
              <a:t>in</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inches</a:t>
            </a:r>
          </a:p>
          <a:p>
            <a:pPr algn="l">
              <a:lnSpc>
                <a:spcPct val="115000"/>
              </a:lnSpc>
              <a:spcBef>
                <a:spcPts val="0"/>
              </a:spcBef>
              <a:spcAft>
                <a:spcPts val="0"/>
              </a:spcAft>
              <a:buNone/>
            </a:pPr>
            <a:r>
              <a:rPr lang="en-US" sz="1500" dirty="0">
                <a:solidFill>
                  <a:srgbClr val="94A3B8"/>
                </a:solidFill>
                <a:latin typeface="Consolas"/>
                <a:ea typeface="Consolas"/>
                <a:cs typeface="Consolas"/>
              </a:rPr>
              <a:t>6  </a:t>
            </a: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deck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aspect</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960x540</a:t>
            </a:r>
            <a:r>
              <a:rPr lang="en-US" sz="1500" dirty="0">
                <a:solidFill>
                  <a:srgbClr val="1E293B"/>
                </a:solidFill>
                <a:latin typeface="Consolas"/>
                <a:ea typeface="Consolas"/>
                <a:cs typeface="Consolas"/>
              </a:rPr>
              <a:t>pt</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PostScript points</a:t>
            </a:r>
          </a:p>
          <a:p>
            <a:pPr algn="l">
              <a:lnSpc>
                <a:spcPct val="115000"/>
              </a:lnSpc>
              <a:spcBef>
                <a:spcPts val="0"/>
              </a:spcBef>
              <a:spcAft>
                <a:spcPts val="0"/>
              </a:spcAft>
              <a:buNone/>
            </a:pPr>
            <a:r>
              <a:rPr lang="en-US" sz="1500" dirty="0">
                <a:solidFill>
                  <a:srgbClr val="94A3B8"/>
                </a:solidFill>
                <a:latin typeface="Consolas"/>
                <a:ea typeface="Consolas"/>
                <a:cs typeface="Consolas"/>
              </a:rPr>
              <a:t>7  </a:t>
            </a: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deck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aspect</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12192000x6858000e</a:t>
            </a:r>
            <a:r>
              <a:rPr lang="en-US" sz="1500" dirty="0">
                <a:solidFill>
                  <a:srgbClr val="1E293B"/>
                </a:solidFill>
                <a:latin typeface="Consolas"/>
                <a:ea typeface="Consolas"/>
                <a:cs typeface="Consolas"/>
              </a:rPr>
              <a:t>mu</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raw EMU</a:t>
            </a:r>
          </a:p>
        </p:txBody>
      </p:sp>
      <p:sp>
        <p:nvSpPr>
          <p:cNvPr id="106" name="Para106"/>
          <p:cNvSpPr txBox="1"/>
          <p:nvPr/>
        </p:nvSpPr>
        <p:spPr>
          <a:xfrm>
            <a:off x="533400" y="467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Decimal fractions are fine. Width and height can be in any order — md2any treats </a:t>
            </a:r>
            <a:r>
              <a:rPr lang="en-US" sz="1800" dirty="0">
                <a:solidFill>
                  <a:srgbClr val="0369A1"/>
                </a:solidFill>
                <a:latin typeface="Consolas"/>
                <a:ea typeface="Consolas"/>
                <a:cs typeface="Consolas"/>
              </a:rPr>
              <a:t>H &gt; W</a:t>
            </a:r>
            <a:r>
              <a:rPr lang="en-US" sz="1800" dirty="0">
                <a:solidFill>
                  <a:srgbClr val="334155"/>
                </a:solidFill>
                <a:latin typeface="Calibri"/>
                <a:ea typeface="Calibri"/>
                <a:cs typeface="Calibri"/>
              </a:rPr>
              <a:t> as portrait and adjusts typography accordingly.</a:t>
            </a:r>
          </a:p>
        </p:txBody>
      </p:sp>
      <p:sp>
        <p:nvSpPr>
          <p:cNvPr id="107" name="Para107"/>
          <p:cNvSpPr txBox="1"/>
          <p:nvPr/>
        </p:nvSpPr>
        <p:spPr>
          <a:xfrm>
            <a:off x="533400" y="535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Portrait layouts adjust typography automatically — smaller titles, narrower content area, single-column lists.</a:t>
            </a:r>
          </a:p>
        </p:txBody>
      </p:sp>
      <p:sp>
        <p:nvSpPr>
          <p:cNvPr id="108" name="DeckFooter108"/>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9" name="PageNum109"/>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64 / 136</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0F172A"/>
        </a:solidFill>
        <a:effectLst/>
      </p:bgPr>
    </p:bg>
    <p:spTree>
      <p:nvGrpSpPr>
        <p:cNvPr id="1" name=""/>
        <p:cNvGrpSpPr/>
        <p:nvPr/>
      </p:nvGrpSpPr>
      <p:grpSpPr>
        <a:xfrm>
          <a:off x="0" y="0"/>
          <a:ext cx="0" cy="0"/>
          <a:chOff x="0" y="0"/>
          <a:chExt cx="0" cy="0"/>
        </a:xfrm>
      </p:grpSpPr>
      <p:sp>
        <p:nvSpPr>
          <p:cNvPr id="100" name="Marker100"/>
          <p:cNvSpPr/>
          <p:nvPr/>
        </p:nvSpPr>
        <p:spPr>
          <a:xfrm>
            <a:off x="5496000" y="2429000"/>
            <a:ext cx="1200000" cy="60000"/>
          </a:xfrm>
          <a:prstGeom prst="rect">
            <a:avLst/>
          </a:prstGeom>
          <a:solidFill>
            <a:srgbClr val="F8FAFC"/>
          </a:solidFill>
          <a:ln>
            <a:noFill/>
          </a:ln>
        </p:spPr>
        <p:txBody>
          <a:bodyPr wrap="square" anchor="ctr"/>
          <a:lstStyle/>
          <a:p>
            <a:endParaRPr lang="en-US"/>
          </a:p>
        </p:txBody>
      </p:sp>
      <p:sp>
        <p:nvSpPr>
          <p:cNvPr id="101" name="SectionTitle101"/>
          <p:cNvSpPr txBox="1"/>
          <p:nvPr/>
        </p:nvSpPr>
        <p:spPr>
          <a:xfrm>
            <a:off x="800000" y="2729000"/>
            <a:ext cx="10592000" cy="1500000"/>
          </a:xfrm>
          <a:prstGeom prst="rect">
            <a:avLst/>
          </a:prstGeom>
          <a:noFill/>
        </p:spPr>
        <p:txBody>
          <a:bodyPr wrap="square" lIns="0" tIns="0" rIns="0" bIns="0" anchor="ctr">
            <a:noAutofit/>
          </a:bodyPr>
          <a:lstStyle/>
          <a:p>
            <a:pPr algn="ctr">
              <a:buNone/>
            </a:pPr>
            <a:r>
              <a:rPr lang="en-US" sz="5400" dirty="0" b="1">
                <a:solidFill>
                  <a:srgbClr val="F8FAFC"/>
                </a:solidFill>
                <a:latin typeface="Calibri Light"/>
                <a:ea typeface="Calibri Light"/>
                <a:cs typeface="Calibri Light"/>
              </a:rPr>
              <a:t>Output formats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Five formats, one binary</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2120000"/>
        </p:xfrm>
        <a:graphic>
          <a:graphicData uri="http://schemas.openxmlformats.org/drawingml/2006/table">
            <a:tbl>
              <a:tblPr firstRow="1" bandRow="1"/>
              <a:tblGrid>
                <a:gridCol w="2781300"/>
                <a:gridCol w="2781300"/>
                <a:gridCol w="2781300"/>
                <a:gridCol w="27813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Format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Extension</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Opens in</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Editable?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48000">
                <a:tc>
                  <a:txBody>
                    <a:bodyPr wrap="square" lIns="90000" tIns="46000" rIns="90000" bIns="46000" anchor="ctr"/>
                    <a:lstStyle/>
                    <a:p>
                      <a:pPr algn="l">
                        <a:buNone/>
                      </a:pPr>
                      <a:r>
                        <a:rPr lang="en-US" sz="1400" dirty="0">
                          <a:solidFill>
                            <a:srgbClr val="334155"/>
                          </a:solidFill>
                          <a:latin typeface="Calibri"/>
                          <a:ea typeface="Calibri"/>
                          <a:cs typeface="Calibri"/>
                        </a:rPr>
                        <a:t>PowerPoint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.pptx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PowerPoint, Keynote, LibreOffice Impress, Google Slides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yes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8000">
                <a:tc>
                  <a:txBody>
                    <a:bodyPr wrap="square" lIns="90000" tIns="46000" rIns="90000" bIns="46000" anchor="ctr"/>
                    <a:lstStyle/>
                    <a:p>
                      <a:pPr algn="l">
                        <a:buNone/>
                      </a:pPr>
                      <a:r>
                        <a:rPr lang="en-US" sz="1400" dirty="0">
                          <a:solidFill>
                            <a:srgbClr val="334155"/>
                          </a:solidFill>
                          <a:latin typeface="Calibri"/>
                          <a:ea typeface="Calibri"/>
                          <a:cs typeface="Calibri"/>
                        </a:rPr>
                        <a:t>OpenDocument Impress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.odp</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LibreOffice Impress, Keynote, Slides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yes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8000">
                <a:tc>
                  <a:txBody>
                    <a:bodyPr wrap="square" lIns="90000" tIns="46000" rIns="90000" bIns="46000" anchor="ctr"/>
                    <a:lstStyle/>
                    <a:p>
                      <a:pPr algn="l">
                        <a:buNone/>
                      </a:pPr>
                      <a:r>
                        <a:rPr lang="en-US" sz="1400" dirty="0">
                          <a:solidFill>
                            <a:srgbClr val="334155"/>
                          </a:solidFill>
                          <a:latin typeface="Calibri"/>
                          <a:ea typeface="Calibri"/>
                          <a:cs typeface="Calibri"/>
                        </a:rPr>
                        <a:t>PDF</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.pdf</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Anything that opens PDFs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no</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48000">
                <a:tc>
                  <a:txBody>
                    <a:bodyPr wrap="square" lIns="90000" tIns="46000" rIns="90000" bIns="46000" anchor="ctr"/>
                    <a:lstStyle/>
                    <a:p>
                      <a:pPr algn="l">
                        <a:buNone/>
                      </a:pPr>
                      <a:r>
                        <a:rPr lang="en-US" sz="1400" dirty="0">
                          <a:solidFill>
                            <a:srgbClr val="334155"/>
                          </a:solidFill>
                          <a:latin typeface="Calibri"/>
                          <a:ea typeface="Calibri"/>
                          <a:cs typeface="Calibri"/>
                        </a:rPr>
                        <a:t>Microsoft Word</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.docx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Word, LibreOffice Writer, Google Docs, Pages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yes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48000">
                <a:tc>
                  <a:txBody>
                    <a:bodyPr wrap="square" lIns="90000" tIns="46000" rIns="90000" bIns="46000" anchor="ctr"/>
                    <a:lstStyle/>
                    <a:p>
                      <a:pPr algn="l">
                        <a:buNone/>
                      </a:pPr>
                      <a:r>
                        <a:rPr lang="en-US" sz="1400" dirty="0">
                          <a:solidFill>
                            <a:srgbClr val="334155"/>
                          </a:solidFill>
                          <a:latin typeface="Calibri"/>
                          <a:ea typeface="Calibri"/>
                          <a:cs typeface="Calibri"/>
                        </a:rPr>
                        <a:t>OpenDocument Writer</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0369A1"/>
                          </a:solidFill>
                          <a:latin typeface="Consolas"/>
                          <a:ea typeface="Consolas"/>
                          <a:cs typeface="Consolas"/>
                        </a:rPr>
                        <a:t>.odt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LibreOffice Writer, Word, Google Docs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yes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bl>
          </a:graphicData>
        </a:graphic>
      </p:graphicFrame>
      <p:sp>
        <p:nvSpPr>
          <p:cNvPr id="104" name="Para104"/>
          <p:cNvSpPr txBox="1"/>
          <p:nvPr/>
        </p:nvSpPr>
        <p:spPr>
          <a:xfrm>
            <a:off x="533400" y="35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All five produced natively in pure Rust. No PDF library, no Office spawn, no external converter.</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66 / 136</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Slides vs documents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The five formats split into two families.</a:t>
            </a:r>
          </a:p>
        </p:txBody>
      </p:sp>
      <p:sp>
        <p:nvSpPr>
          <p:cNvPr id="104" name="Para104"/>
          <p:cNvSpPr txBox="1"/>
          <p:nvPr/>
        </p:nvSpPr>
        <p:spPr>
          <a:xfrm>
            <a:off x="533400" y="1990000"/>
            <a:ext cx="11125200" cy="870000"/>
          </a:xfrm>
          <a:prstGeom prst="rect">
            <a:avLst/>
          </a:prstGeom>
          <a:noFill/>
        </p:spPr>
        <p:txBody>
          <a:bodyPr wrap="square" lIns="0" tIns="0" rIns="0" bIns="0" anchor="t">
            <a:noAutofit/>
          </a:bodyPr>
          <a:lstStyle/>
          <a:p>
            <a:pPr algn="l">
              <a:buNone/>
            </a:pPr>
            <a:r>
              <a:rPr lang="en-US" sz="1800" dirty="0" b="1">
                <a:solidFill>
                  <a:srgbClr val="334155"/>
                </a:solidFill>
                <a:latin typeface="Calibri"/>
                <a:ea typeface="Calibri"/>
                <a:cs typeface="Calibri"/>
              </a:rPr>
              <a:t>Slide formats</a:t>
            </a:r>
            <a:r>
              <a:rPr lang="en-US" sz="1800" dirty="0">
                <a:solidFill>
                  <a:srgbClr val="334155"/>
                </a:solidFill>
                <a:latin typeface="Calibri"/>
                <a:ea typeface="Calibri"/>
                <a:cs typeface="Calibri"/>
              </a:rPr>
              <a:t> — </a:t>
            </a:r>
            <a:r>
              <a:rPr lang="en-US" sz="1800" dirty="0">
                <a:solidFill>
                  <a:srgbClr val="0369A1"/>
                </a:solidFill>
                <a:latin typeface="Consolas"/>
                <a:ea typeface="Consolas"/>
                <a:cs typeface="Consolas"/>
              </a:rPr>
              <a:t>pptx</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odp</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pdf</a:t>
            </a:r>
            <a:r>
              <a:rPr lang="en-US" sz="1800" dirty="0">
                <a:solidFill>
                  <a:srgbClr val="334155"/>
                </a:solidFill>
                <a:latin typeface="Calibri"/>
                <a:ea typeface="Calibri"/>
                <a:cs typeface="Calibri"/>
              </a:rPr>
              <a:t> — paginate one slide per page using the deck's aspect ratio. Each </a:t>
            </a:r>
            <a:r>
              <a:rPr lang="en-US" sz="1800" dirty="0">
                <a:solidFill>
                  <a:srgbClr val="0369A1"/>
                </a:solidFill>
                <a:latin typeface="Consolas"/>
                <a:ea typeface="Consolas"/>
                <a:cs typeface="Consolas"/>
              </a:rPr>
              <a:t># H1</a:t>
            </a:r>
            <a:r>
              <a:rPr lang="en-US" sz="1800" dirty="0">
                <a:solidFill>
                  <a:srgbClr val="334155"/>
                </a:solidFill>
                <a:latin typeface="Calibri"/>
                <a:ea typeface="Calibri"/>
                <a:cs typeface="Calibri"/>
              </a:rPr>
              <a:t> is a section divider; each </a:t>
            </a:r>
            <a:r>
              <a:rPr lang="en-US" sz="1800" dirty="0">
                <a:solidFill>
                  <a:srgbClr val="0369A1"/>
                </a:solidFill>
                <a:latin typeface="Consolas"/>
                <a:ea typeface="Consolas"/>
                <a:cs typeface="Consolas"/>
              </a:rPr>
              <a:t>## H2</a:t>
            </a:r>
            <a:r>
              <a:rPr lang="en-US" sz="1800" dirty="0">
                <a:solidFill>
                  <a:srgbClr val="334155"/>
                </a:solidFill>
                <a:latin typeface="Calibri"/>
                <a:ea typeface="Calibri"/>
                <a:cs typeface="Calibri"/>
              </a:rPr>
              <a:t> starts a new slide. Long content auto-flows into </a:t>
            </a:r>
            <a:r>
              <a:rPr lang="en-US" sz="1800" dirty="0">
                <a:solidFill>
                  <a:srgbClr val="0369A1"/>
                </a:solidFill>
                <a:latin typeface="Consolas"/>
                <a:ea typeface="Consolas"/>
                <a:cs typeface="Consolas"/>
              </a:rPr>
              <a:t>(cont.)</a:t>
            </a:r>
            <a:r>
              <a:rPr lang="en-US" sz="1800" dirty="0">
                <a:solidFill>
                  <a:srgbClr val="334155"/>
                </a:solidFill>
                <a:latin typeface="Calibri"/>
                <a:ea typeface="Calibri"/>
                <a:cs typeface="Calibri"/>
              </a:rPr>
              <a:t> slides.</a:t>
            </a:r>
          </a:p>
        </p:txBody>
      </p:sp>
      <p:sp>
        <p:nvSpPr>
          <p:cNvPr id="105" name="Para105"/>
          <p:cNvSpPr txBox="1"/>
          <p:nvPr/>
        </p:nvSpPr>
        <p:spPr>
          <a:xfrm>
            <a:off x="533400" y="2940000"/>
            <a:ext cx="11125200" cy="1140000"/>
          </a:xfrm>
          <a:prstGeom prst="rect">
            <a:avLst/>
          </a:prstGeom>
          <a:noFill/>
        </p:spPr>
        <p:txBody>
          <a:bodyPr wrap="square" lIns="0" tIns="0" rIns="0" bIns="0" anchor="t">
            <a:noAutofit/>
          </a:bodyPr>
          <a:lstStyle/>
          <a:p>
            <a:pPr algn="l">
              <a:buNone/>
            </a:pPr>
            <a:r>
              <a:rPr lang="en-US" sz="1800" dirty="0" b="1">
                <a:solidFill>
                  <a:srgbClr val="334155"/>
                </a:solidFill>
                <a:latin typeface="Calibri"/>
                <a:ea typeface="Calibri"/>
                <a:cs typeface="Calibri"/>
              </a:rPr>
              <a:t>Document formats</a:t>
            </a:r>
            <a:r>
              <a:rPr lang="en-US" sz="1800" dirty="0">
                <a:solidFill>
                  <a:srgbClr val="334155"/>
                </a:solidFill>
                <a:latin typeface="Calibri"/>
                <a:ea typeface="Calibri"/>
                <a:cs typeface="Calibri"/>
              </a:rPr>
              <a:t> — </a:t>
            </a:r>
            <a:r>
              <a:rPr lang="en-US" sz="1800" dirty="0">
                <a:solidFill>
                  <a:srgbClr val="0369A1"/>
                </a:solidFill>
                <a:latin typeface="Consolas"/>
                <a:ea typeface="Consolas"/>
                <a:cs typeface="Consolas"/>
              </a:rPr>
              <a:t>docx</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odt</a:t>
            </a:r>
            <a:r>
              <a:rPr lang="en-US" sz="1800" dirty="0">
                <a:solidFill>
                  <a:srgbClr val="334155"/>
                </a:solidFill>
                <a:latin typeface="Calibri"/>
                <a:ea typeface="Calibri"/>
                <a:cs typeface="Calibri"/>
              </a:rPr>
              <a:t> — flow continuously. Same source markdown produces a flowing document: title page, then each </a:t>
            </a:r>
            <a:r>
              <a:rPr lang="en-US" sz="1800" dirty="0">
                <a:solidFill>
                  <a:srgbClr val="0369A1"/>
                </a:solidFill>
                <a:latin typeface="Consolas"/>
                <a:ea typeface="Consolas"/>
                <a:cs typeface="Consolas"/>
              </a:rPr>
              <a:t># H1</a:t>
            </a:r>
            <a:r>
              <a:rPr lang="en-US" sz="1800" dirty="0">
                <a:solidFill>
                  <a:srgbClr val="334155"/>
                </a:solidFill>
                <a:latin typeface="Calibri"/>
                <a:ea typeface="Calibri"/>
                <a:cs typeface="Calibri"/>
              </a:rPr>
              <a:t> as a Heading 1 (with a page break), each </a:t>
            </a:r>
            <a:r>
              <a:rPr lang="en-US" sz="1800" dirty="0">
                <a:solidFill>
                  <a:srgbClr val="0369A1"/>
                </a:solidFill>
                <a:latin typeface="Consolas"/>
                <a:ea typeface="Consolas"/>
                <a:cs typeface="Consolas"/>
              </a:rPr>
              <a:t>## H2</a:t>
            </a:r>
            <a:r>
              <a:rPr lang="en-US" sz="1800" dirty="0">
                <a:solidFill>
                  <a:srgbClr val="334155"/>
                </a:solidFill>
                <a:latin typeface="Calibri"/>
                <a:ea typeface="Calibri"/>
                <a:cs typeface="Calibri"/>
              </a:rPr>
              <a:t> as Heading 2, and all body content as flowing paragraphs/lists/tables. Use these to produce the printed companion or handout for a deck.</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67 / 136</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When to use which</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b="1">
                <a:solidFill>
                  <a:srgbClr val="334155"/>
                </a:solidFill>
                <a:latin typeface="Calibri"/>
                <a:ea typeface="Calibri"/>
                <a:cs typeface="Calibri"/>
              </a:rPr>
              <a:t>PPTX</a:t>
            </a:r>
            <a:r>
              <a:rPr lang="en-US" sz="1800" dirty="0">
                <a:solidFill>
                  <a:srgbClr val="334155"/>
                </a:solidFill>
                <a:latin typeface="Calibri"/>
                <a:ea typeface="Calibri"/>
                <a:cs typeface="Calibri"/>
              </a:rPr>
              <a:t> when someone needs to edit the slides. Native OOXML; opens everywhere.</a:t>
            </a:r>
          </a:p>
        </p:txBody>
      </p:sp>
      <p:sp>
        <p:nvSpPr>
          <p:cNvPr id="104" name="Para104"/>
          <p:cNvSpPr txBox="1"/>
          <p:nvPr/>
        </p:nvSpPr>
        <p:spPr>
          <a:xfrm>
            <a:off x="533400" y="1990000"/>
            <a:ext cx="11125200" cy="600000"/>
          </a:xfrm>
          <a:prstGeom prst="rect">
            <a:avLst/>
          </a:prstGeom>
          <a:noFill/>
        </p:spPr>
        <p:txBody>
          <a:bodyPr wrap="square" lIns="0" tIns="0" rIns="0" bIns="0" anchor="t">
            <a:noAutofit/>
          </a:bodyPr>
          <a:lstStyle/>
          <a:p>
            <a:pPr algn="l">
              <a:buNone/>
            </a:pPr>
            <a:r>
              <a:rPr lang="en-US" sz="1800" dirty="0" b="1">
                <a:solidFill>
                  <a:srgbClr val="334155"/>
                </a:solidFill>
                <a:latin typeface="Calibri"/>
                <a:ea typeface="Calibri"/>
                <a:cs typeface="Calibri"/>
              </a:rPr>
              <a:t>ODP</a:t>
            </a:r>
            <a:r>
              <a:rPr lang="en-US" sz="1800" dirty="0">
                <a:solidFill>
                  <a:srgbClr val="334155"/>
                </a:solidFill>
                <a:latin typeface="Calibri"/>
                <a:ea typeface="Calibri"/>
                <a:cs typeface="Calibri"/>
              </a:rPr>
              <a:t> when you're all-in on LibreOffice or want smaller files (~⅓ the size of PPTX). Same render quality.</a:t>
            </a:r>
          </a:p>
        </p:txBody>
      </p:sp>
      <p:sp>
        <p:nvSpPr>
          <p:cNvPr id="105" name="Para105"/>
          <p:cNvSpPr txBox="1"/>
          <p:nvPr/>
        </p:nvSpPr>
        <p:spPr>
          <a:xfrm>
            <a:off x="533400" y="2670000"/>
            <a:ext cx="11125200" cy="870000"/>
          </a:xfrm>
          <a:prstGeom prst="rect">
            <a:avLst/>
          </a:prstGeom>
          <a:noFill/>
        </p:spPr>
        <p:txBody>
          <a:bodyPr wrap="square" lIns="0" tIns="0" rIns="0" bIns="0" anchor="t">
            <a:noAutofit/>
          </a:bodyPr>
          <a:lstStyle/>
          <a:p>
            <a:pPr algn="l">
              <a:buNone/>
            </a:pPr>
            <a:r>
              <a:rPr lang="en-US" sz="1800" dirty="0" b="1">
                <a:solidFill>
                  <a:srgbClr val="334155"/>
                </a:solidFill>
                <a:latin typeface="Calibri"/>
                <a:ea typeface="Calibri"/>
                <a:cs typeface="Calibri"/>
              </a:rPr>
              <a:t>PDF</a:t>
            </a:r>
            <a:r>
              <a:rPr lang="en-US" sz="1800" dirty="0">
                <a:solidFill>
                  <a:srgbClr val="334155"/>
                </a:solidFill>
                <a:latin typeface="Calibri"/>
                <a:ea typeface="Calibri"/>
                <a:cs typeface="Calibri"/>
              </a:rPr>
              <a:t> when the deck needs to look identical on every machine. md2any embeds DejaVu Sans + DejaVu Sans Mono inside the binary and into every PDF, so output renders identically in every reader regardless of installed fonts. Speaker notes are dropped.</a:t>
            </a:r>
          </a:p>
        </p:txBody>
      </p:sp>
      <p:sp>
        <p:nvSpPr>
          <p:cNvPr id="106" name="Para106"/>
          <p:cNvSpPr txBox="1"/>
          <p:nvPr/>
        </p:nvSpPr>
        <p:spPr>
          <a:xfrm>
            <a:off x="533400" y="3620000"/>
            <a:ext cx="11125200" cy="600000"/>
          </a:xfrm>
          <a:prstGeom prst="rect">
            <a:avLst/>
          </a:prstGeom>
          <a:noFill/>
        </p:spPr>
        <p:txBody>
          <a:bodyPr wrap="square" lIns="0" tIns="0" rIns="0" bIns="0" anchor="t">
            <a:noAutofit/>
          </a:bodyPr>
          <a:lstStyle/>
          <a:p>
            <a:pPr algn="l">
              <a:buNone/>
            </a:pPr>
            <a:r>
              <a:rPr lang="en-US" sz="1800" dirty="0" b="1">
                <a:solidFill>
                  <a:srgbClr val="334155"/>
                </a:solidFill>
                <a:latin typeface="Calibri"/>
                <a:ea typeface="Calibri"/>
                <a:cs typeface="Calibri"/>
              </a:rPr>
              <a:t>DOCX</a:t>
            </a:r>
            <a:r>
              <a:rPr lang="en-US" sz="1800" dirty="0">
                <a:solidFill>
                  <a:srgbClr val="334155"/>
                </a:solidFill>
                <a:latin typeface="Calibri"/>
                <a:ea typeface="Calibri"/>
                <a:cs typeface="Calibri"/>
              </a:rPr>
              <a:t> to hand someone the deck's contents as a Word document — for marking up, commenting, or printing as a handout.</a:t>
            </a:r>
          </a:p>
        </p:txBody>
      </p:sp>
      <p:sp>
        <p:nvSpPr>
          <p:cNvPr id="107" name="Para107"/>
          <p:cNvSpPr txBox="1"/>
          <p:nvPr/>
        </p:nvSpPr>
        <p:spPr>
          <a:xfrm>
            <a:off x="533400" y="4300000"/>
            <a:ext cx="11125200" cy="600000"/>
          </a:xfrm>
          <a:prstGeom prst="rect">
            <a:avLst/>
          </a:prstGeom>
          <a:noFill/>
        </p:spPr>
        <p:txBody>
          <a:bodyPr wrap="square" lIns="0" tIns="0" rIns="0" bIns="0" anchor="t">
            <a:noAutofit/>
          </a:bodyPr>
          <a:lstStyle/>
          <a:p>
            <a:pPr algn="l">
              <a:buNone/>
            </a:pPr>
            <a:r>
              <a:rPr lang="en-US" sz="1800" dirty="0" b="1">
                <a:solidFill>
                  <a:srgbClr val="334155"/>
                </a:solidFill>
                <a:latin typeface="Calibri"/>
                <a:ea typeface="Calibri"/>
                <a:cs typeface="Calibri"/>
              </a:rPr>
              <a:t>ODT</a:t>
            </a:r>
            <a:r>
              <a:rPr lang="en-US" sz="1800" dirty="0">
                <a:solidFill>
                  <a:srgbClr val="334155"/>
                </a:solidFill>
                <a:latin typeface="Calibri"/>
                <a:ea typeface="Calibri"/>
                <a:cs typeface="Calibri"/>
              </a:rPr>
              <a:t> when your collaborator uses LibreOffice Writer, or when you want the smallest editable document format.</a:t>
            </a:r>
          </a:p>
        </p:txBody>
      </p:sp>
      <p:sp>
        <p:nvSpPr>
          <p:cNvPr id="108" name="DeckFooter108"/>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9" name="PageNum109"/>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68 / 136</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Switching formats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The format auto-detects from the output extension:</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5" name="CodeBox105"/>
          <p:cNvSpPr/>
          <p:nvPr/>
        </p:nvSpPr>
        <p:spPr>
          <a:xfrm>
            <a:off x="533400" y="2310000"/>
            <a:ext cx="11125200" cy="172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slides</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pdf</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PDF</a:t>
            </a:r>
          </a:p>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slides</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odp</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ODP</a:t>
            </a:r>
          </a:p>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slides</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pptx</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PPTX</a:t>
            </a:r>
          </a:p>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paper</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docx</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Word document</a:t>
            </a:r>
          </a:p>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paper</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odt</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LibreOffice Writer</a:t>
            </a:r>
          </a:p>
        </p:txBody>
      </p:sp>
      <p:sp>
        <p:nvSpPr>
          <p:cNvPr id="106" name="Para106"/>
          <p:cNvSpPr txBox="1"/>
          <p:nvPr/>
        </p:nvSpPr>
        <p:spPr>
          <a:xfrm>
            <a:off x="533400" y="41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Or set it explicitly with </a:t>
            </a:r>
            <a:r>
              <a:rPr lang="en-US" sz="1800" dirty="0">
                <a:solidFill>
                  <a:srgbClr val="0369A1"/>
                </a:solidFill>
                <a:latin typeface="Consolas"/>
                <a:ea typeface="Consolas"/>
                <a:cs typeface="Consolas"/>
              </a:rPr>
              <a:t>--format</a:t>
            </a:r>
            <a:r>
              <a:rPr lang="en-US" sz="1800" dirty="0">
                <a:solidFill>
                  <a:srgbClr val="334155"/>
                </a:solidFill>
                <a:latin typeface="Calibri"/>
                <a:ea typeface="Calibri"/>
                <a:cs typeface="Calibri"/>
              </a:rPr>
              <a:t>:</a:t>
            </a:r>
          </a:p>
        </p:txBody>
      </p:sp>
      <p:sp>
        <p:nvSpPr>
          <p:cNvPr id="107" name="CodeTitle107"/>
          <p:cNvSpPr/>
          <p:nvPr/>
        </p:nvSpPr>
        <p:spPr>
          <a:xfrm>
            <a:off x="533400" y="47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8" name="CodeBox108"/>
          <p:cNvSpPr/>
          <p:nvPr/>
        </p:nvSpPr>
        <p:spPr>
          <a:xfrm>
            <a:off x="533400" y="5110000"/>
            <a:ext cx="11125200" cy="88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format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pdf</a:t>
            </a:r>
          </a:p>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format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docx</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output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tmp</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handout</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docx</a:t>
            </a:r>
          </a:p>
        </p:txBody>
      </p:sp>
      <p:sp>
        <p:nvSpPr>
          <p:cNvPr id="109" name="DeckFooter109"/>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10" name="PageNum110"/>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69 / 136</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Front matter</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Put YAML between </a:t>
            </a:r>
            <a:r>
              <a:rPr lang="en-US" sz="1800" dirty="0">
                <a:solidFill>
                  <a:srgbClr val="0369A1"/>
                </a:solidFill>
                <a:latin typeface="Consolas"/>
                <a:ea typeface="Consolas"/>
                <a:cs typeface="Consolas"/>
              </a:rPr>
              <a:t>---</a:t>
            </a:r>
            <a:r>
              <a:rPr lang="en-US" sz="1800" dirty="0">
                <a:solidFill>
                  <a:srgbClr val="334155"/>
                </a:solidFill>
                <a:latin typeface="Calibri"/>
                <a:ea typeface="Calibri"/>
                <a:cs typeface="Calibri"/>
              </a:rPr>
              <a:t> fences at the top of the file.</a:t>
            </a:r>
          </a:p>
        </p:txBody>
      </p:sp>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7 / 136</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0F172A"/>
        </a:solidFill>
        <a:effectLst/>
      </p:bgPr>
    </p:bg>
    <p:spTree>
      <p:nvGrpSpPr>
        <p:cNvPr id="1" name=""/>
        <p:cNvGrpSpPr/>
        <p:nvPr/>
      </p:nvGrpSpPr>
      <p:grpSpPr>
        <a:xfrm>
          <a:off x="0" y="0"/>
          <a:ext cx="0" cy="0"/>
          <a:chOff x="0" y="0"/>
          <a:chExt cx="0" cy="0"/>
        </a:xfrm>
      </p:grpSpPr>
      <p:sp>
        <p:nvSpPr>
          <p:cNvPr id="100" name="Marker100"/>
          <p:cNvSpPr/>
          <p:nvPr/>
        </p:nvSpPr>
        <p:spPr>
          <a:xfrm>
            <a:off x="5496000" y="2429000"/>
            <a:ext cx="1200000" cy="60000"/>
          </a:xfrm>
          <a:prstGeom prst="rect">
            <a:avLst/>
          </a:prstGeom>
          <a:solidFill>
            <a:srgbClr val="F8FAFC"/>
          </a:solidFill>
          <a:ln>
            <a:noFill/>
          </a:ln>
        </p:spPr>
        <p:txBody>
          <a:bodyPr wrap="square" anchor="ctr"/>
          <a:lstStyle/>
          <a:p>
            <a:endParaRPr lang="en-US"/>
          </a:p>
        </p:txBody>
      </p:sp>
      <p:sp>
        <p:nvSpPr>
          <p:cNvPr id="101" name="SectionTitle101"/>
          <p:cNvSpPr txBox="1"/>
          <p:nvPr/>
        </p:nvSpPr>
        <p:spPr>
          <a:xfrm>
            <a:off x="800000" y="2729000"/>
            <a:ext cx="10592000" cy="1500000"/>
          </a:xfrm>
          <a:prstGeom prst="rect">
            <a:avLst/>
          </a:prstGeom>
          <a:noFill/>
        </p:spPr>
        <p:txBody>
          <a:bodyPr wrap="square" lIns="0" tIns="0" rIns="0" bIns="0" anchor="ctr">
            <a:noAutofit/>
          </a:bodyPr>
          <a:lstStyle/>
          <a:p>
            <a:pPr algn="ctr">
              <a:buNone/>
            </a:pPr>
            <a:r>
              <a:rPr lang="en-US" sz="5400" dirty="0" b="1">
                <a:solidFill>
                  <a:srgbClr val="F8FAFC"/>
                </a:solidFill>
                <a:latin typeface="Calibri Light"/>
                <a:ea typeface="Calibri Light"/>
                <a:cs typeface="Calibri Light"/>
              </a:rPr>
              <a:t>Handout mode</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N-up printable PDF</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0369A1"/>
                </a:solidFill>
                <a:latin typeface="Consolas"/>
                <a:ea typeface="Consolas"/>
                <a:cs typeface="Consolas"/>
              </a:rPr>
              <a:t>--handout N</a:t>
            </a:r>
            <a:r>
              <a:rPr lang="en-US" sz="1800" dirty="0">
                <a:solidFill>
                  <a:srgbClr val="334155"/>
                </a:solidFill>
                <a:latin typeface="Calibri"/>
                <a:ea typeface="Calibri"/>
                <a:cs typeface="Calibri"/>
              </a:rPr>
              <a:t> (where N is 2, 4, or 6) produces an A4-portrait PDF with N slides per page. Use it to print a take-away after the talk.</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5" name="CodeBox105"/>
          <p:cNvSpPr/>
          <p:nvPr/>
        </p:nvSpPr>
        <p:spPr>
          <a:xfrm>
            <a:off x="533400" y="2310000"/>
            <a:ext cx="11125200" cy="60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handout</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4</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handout</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pdf</a:t>
            </a:r>
          </a:p>
        </p:txBody>
      </p:sp>
      <p:sp>
        <p:nvSpPr>
          <p:cNvPr id="106" name="Para106"/>
          <p:cNvSpPr txBox="1"/>
          <p:nvPr/>
        </p:nvSpPr>
        <p:spPr>
          <a:xfrm>
            <a:off x="533400" y="299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Slides become numbered thumbnails on the page. Layout, theme, and transitions remain untouched.</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71 / 136</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0F172A"/>
        </a:solidFill>
        <a:effectLst/>
      </p:bgPr>
    </p:bg>
    <p:spTree>
      <p:nvGrpSpPr>
        <p:cNvPr id="1" name=""/>
        <p:cNvGrpSpPr/>
        <p:nvPr/>
      </p:nvGrpSpPr>
      <p:grpSpPr>
        <a:xfrm>
          <a:off x="0" y="0"/>
          <a:ext cx="0" cy="0"/>
          <a:chOff x="0" y="0"/>
          <a:chExt cx="0" cy="0"/>
        </a:xfrm>
      </p:grpSpPr>
      <p:sp>
        <p:nvSpPr>
          <p:cNvPr id="100" name="Marker100"/>
          <p:cNvSpPr/>
          <p:nvPr/>
        </p:nvSpPr>
        <p:spPr>
          <a:xfrm>
            <a:off x="5496000" y="2429000"/>
            <a:ext cx="1200000" cy="60000"/>
          </a:xfrm>
          <a:prstGeom prst="rect">
            <a:avLst/>
          </a:prstGeom>
          <a:solidFill>
            <a:srgbClr val="F8FAFC"/>
          </a:solidFill>
          <a:ln>
            <a:noFill/>
          </a:ln>
        </p:spPr>
        <p:txBody>
          <a:bodyPr wrap="square" anchor="ctr"/>
          <a:lstStyle/>
          <a:p>
            <a:endParaRPr lang="en-US"/>
          </a:p>
        </p:txBody>
      </p:sp>
      <p:sp>
        <p:nvSpPr>
          <p:cNvPr id="101" name="SectionTitle101"/>
          <p:cNvSpPr txBox="1"/>
          <p:nvPr/>
        </p:nvSpPr>
        <p:spPr>
          <a:xfrm>
            <a:off x="800000" y="2729000"/>
            <a:ext cx="10592000" cy="1500000"/>
          </a:xfrm>
          <a:prstGeom prst="rect">
            <a:avLst/>
          </a:prstGeom>
          <a:noFill/>
        </p:spPr>
        <p:txBody>
          <a:bodyPr wrap="square" lIns="0" tIns="0" rIns="0" bIns="0" anchor="ctr">
            <a:noAutofit/>
          </a:bodyPr>
          <a:lstStyle/>
          <a:p>
            <a:pPr algn="ctr">
              <a:buNone/>
            </a:pPr>
            <a:r>
              <a:rPr lang="en-US" sz="5400" dirty="0" b="1">
                <a:solidFill>
                  <a:srgbClr val="F8FAFC"/>
                </a:solidFill>
                <a:latin typeface="Calibri Light"/>
                <a:ea typeface="Calibri Light"/>
                <a:cs typeface="Calibri Light"/>
              </a:rPr>
              <a:t>Workflow</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Watch mode</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0369A1"/>
                </a:solidFill>
                <a:latin typeface="Consolas"/>
                <a:ea typeface="Consolas"/>
                <a:cs typeface="Consolas"/>
              </a:rPr>
              <a:t>--watch</a:t>
            </a:r>
            <a:r>
              <a:rPr lang="en-US" sz="1800" dirty="0">
                <a:solidFill>
                  <a:srgbClr val="334155"/>
                </a:solidFill>
                <a:latin typeface="Calibri"/>
                <a:ea typeface="Calibri"/>
                <a:cs typeface="Calibri"/>
              </a:rPr>
              <a:t> rebuilds the output every time the source changes. Pair with the file watcher in your editor for a live-rebuild loop:</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5" name="CodeBox105"/>
          <p:cNvSpPr/>
          <p:nvPr/>
        </p:nvSpPr>
        <p:spPr>
          <a:xfrm>
            <a:off x="533400" y="2310000"/>
            <a:ext cx="11125200" cy="60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pdf</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watch</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73 / 136</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Live preview server</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870000"/>
          </a:xfrm>
          <a:prstGeom prst="rect">
            <a:avLst/>
          </a:prstGeom>
          <a:noFill/>
        </p:spPr>
        <p:txBody>
          <a:bodyPr wrap="square" lIns="0" tIns="0" rIns="0" bIns="0" anchor="t">
            <a:noAutofit/>
          </a:bodyPr>
          <a:lstStyle/>
          <a:p>
            <a:pPr algn="l">
              <a:buNone/>
            </a:pPr>
            <a:r>
              <a:rPr lang="en-US" sz="1800" dirty="0">
                <a:solidFill>
                  <a:srgbClr val="0369A1"/>
                </a:solidFill>
                <a:latin typeface="Consolas"/>
                <a:ea typeface="Consolas"/>
                <a:cs typeface="Consolas"/>
              </a:rPr>
              <a:t>--serve</a:t>
            </a:r>
            <a:r>
              <a:rPr lang="en-US" sz="1800" dirty="0">
                <a:solidFill>
                  <a:srgbClr val="334155"/>
                </a:solidFill>
                <a:latin typeface="Calibri"/>
                <a:ea typeface="Calibri"/>
                <a:cs typeface="Calibri"/>
              </a:rPr>
              <a:t> starts a tiny HTTP server on </a:t>
            </a:r>
            <a:r>
              <a:rPr lang="en-US" sz="1800" dirty="0">
                <a:solidFill>
                  <a:srgbClr val="0369A1"/>
                </a:solidFill>
                <a:latin typeface="Consolas"/>
                <a:ea typeface="Consolas"/>
                <a:cs typeface="Consolas"/>
              </a:rPr>
              <a:t>localhost:8421</a:t>
            </a:r>
            <a:r>
              <a:rPr lang="en-US" sz="1800" dirty="0">
                <a:solidFill>
                  <a:srgbClr val="334155"/>
                </a:solidFill>
                <a:latin typeface="Calibri"/>
                <a:ea typeface="Calibri"/>
                <a:cs typeface="Calibri"/>
              </a:rPr>
              <a:t> that hosts the PDF with auto-reload. Open the URL once, then just keep editing — the browser tab refreshes within ~500 ms of every save.</a:t>
            </a:r>
          </a:p>
        </p:txBody>
      </p:sp>
      <p:sp>
        <p:nvSpPr>
          <p:cNvPr id="104" name="CodeTitle104"/>
          <p:cNvSpPr/>
          <p:nvPr/>
        </p:nvSpPr>
        <p:spPr>
          <a:xfrm>
            <a:off x="533400" y="226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5" name="CodeBox105"/>
          <p:cNvSpPr/>
          <p:nvPr/>
        </p:nvSpPr>
        <p:spPr>
          <a:xfrm>
            <a:off x="533400" y="2580000"/>
            <a:ext cx="11125200" cy="60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serve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port</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9000</a:t>
            </a:r>
          </a:p>
        </p:txBody>
      </p:sp>
      <p:sp>
        <p:nvSpPr>
          <p:cNvPr id="106" name="Para106"/>
          <p:cNvSpPr txBox="1"/>
          <p:nvPr/>
        </p:nvSpPr>
        <p:spPr>
          <a:xfrm>
            <a:off x="533400" y="326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No frontend dependencies. Pure std HTTP.</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74 / 136</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Linting</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870000"/>
          </a:xfrm>
          <a:prstGeom prst="rect">
            <a:avLst/>
          </a:prstGeom>
          <a:noFill/>
        </p:spPr>
        <p:txBody>
          <a:bodyPr wrap="square" lIns="0" tIns="0" rIns="0" bIns="0" anchor="t">
            <a:noAutofit/>
          </a:bodyPr>
          <a:lstStyle/>
          <a:p>
            <a:pPr algn="l">
              <a:buNone/>
            </a:pPr>
            <a:r>
              <a:rPr lang="en-US" sz="1800" dirty="0">
                <a:solidFill>
                  <a:srgbClr val="0369A1"/>
                </a:solidFill>
                <a:latin typeface="Consolas"/>
                <a:ea typeface="Consolas"/>
                <a:cs typeface="Consolas"/>
              </a:rPr>
              <a:t>--check</a:t>
            </a:r>
            <a:r>
              <a:rPr lang="en-US" sz="1800" dirty="0">
                <a:solidFill>
                  <a:srgbClr val="334155"/>
                </a:solidFill>
                <a:latin typeface="Calibri"/>
                <a:ea typeface="Calibri"/>
                <a:cs typeface="Calibri"/>
              </a:rPr>
              <a:t> parses and paginates without writing output, then prints warnings about likely visual issues — long titles, narrow tables, code that won't fit, lists that pile too high. Exits with code 2 if any warnings.</a:t>
            </a:r>
          </a:p>
        </p:txBody>
      </p:sp>
      <p:sp>
        <p:nvSpPr>
          <p:cNvPr id="104" name="CodeTitle104"/>
          <p:cNvSpPr/>
          <p:nvPr/>
        </p:nvSpPr>
        <p:spPr>
          <a:xfrm>
            <a:off x="533400" y="226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5" name="CodeBox105"/>
          <p:cNvSpPr/>
          <p:nvPr/>
        </p:nvSpPr>
        <p:spPr>
          <a:xfrm>
            <a:off x="533400" y="2580000"/>
            <a:ext cx="11125200" cy="60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check</a:t>
            </a:r>
          </a:p>
        </p:txBody>
      </p:sp>
      <p:sp>
        <p:nvSpPr>
          <p:cNvPr id="106" name="Para106"/>
          <p:cNvSpPr txBox="1"/>
          <p:nvPr/>
        </p:nvSpPr>
        <p:spPr>
          <a:xfrm>
            <a:off x="533400" y="326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Useful in CI to catch decks that will render poorly before you ship them.</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75 / 136</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Scaffolding</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0369A1"/>
                </a:solidFill>
                <a:latin typeface="Consolas"/>
                <a:ea typeface="Consolas"/>
                <a:cs typeface="Consolas"/>
              </a:rPr>
              <a:t>md2any new talk.md</a:t>
            </a:r>
            <a:r>
              <a:rPr lang="en-US" sz="1800" dirty="0">
                <a:solidFill>
                  <a:srgbClr val="334155"/>
                </a:solidFill>
                <a:latin typeface="Calibri"/>
                <a:ea typeface="Calibri"/>
                <a:cs typeface="Calibri"/>
              </a:rPr>
              <a:t> writes a starter deck with sensible front matter and a few example slides — front matter, title slide, section divider, content slide with a code block and a table.</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5" name="CodeBox105"/>
          <p:cNvSpPr/>
          <p:nvPr/>
        </p:nvSpPr>
        <p:spPr>
          <a:xfrm>
            <a:off x="533400" y="2310000"/>
            <a:ext cx="11125200" cy="88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new</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keynote</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p>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new</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keynote</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force</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overwrite an existing file</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76 / 136</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Multi-file decks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Pass multiple markdown files; they concatenate in order, with front matter from the first.</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5" name="CodeBox105"/>
          <p:cNvSpPr/>
          <p:nvPr/>
        </p:nvSpPr>
        <p:spPr>
          <a:xfrm>
            <a:off x="533400" y="2310000"/>
            <a:ext cx="11125200" cy="60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intro</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body</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outro</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pptx</a:t>
            </a:r>
          </a:p>
        </p:txBody>
      </p:sp>
      <p:sp>
        <p:nvSpPr>
          <p:cNvPr id="106" name="Para106"/>
          <p:cNvSpPr txBox="1"/>
          <p:nvPr/>
        </p:nvSpPr>
        <p:spPr>
          <a:xfrm>
            <a:off x="533400" y="299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Useful for very large decks where one file per section keeps editing manageable.</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77 / 136</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Stdin</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Pass </a:t>
            </a:r>
            <a:r>
              <a:rPr lang="en-US" sz="1800" dirty="0">
                <a:solidFill>
                  <a:srgbClr val="0369A1"/>
                </a:solidFill>
                <a:latin typeface="Consolas"/>
                <a:ea typeface="Consolas"/>
                <a:cs typeface="Consolas"/>
              </a:rPr>
              <a:t>-</a:t>
            </a:r>
            <a:r>
              <a:rPr lang="en-US" sz="1800" dirty="0">
                <a:solidFill>
                  <a:srgbClr val="334155"/>
                </a:solidFill>
                <a:latin typeface="Calibri"/>
                <a:ea typeface="Calibri"/>
                <a:cs typeface="Calibri"/>
              </a:rPr>
              <a:t> as the input to read from stdin:</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5" name="CodeBox105"/>
          <p:cNvSpPr/>
          <p:nvPr/>
        </p:nvSpPr>
        <p:spPr>
          <a:xfrm>
            <a:off x="533400" y="2310000"/>
            <a:ext cx="11125200" cy="88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cat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draft</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tmp</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preview</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pdf</a:t>
            </a:r>
          </a:p>
          <a:p>
            <a:pPr algn="l">
              <a:lnSpc>
                <a:spcPct val="115000"/>
              </a:lnSpc>
              <a:spcBef>
                <a:spcPts val="0"/>
              </a:spcBef>
              <a:spcAft>
                <a:spcPts val="0"/>
              </a:spcAft>
              <a:buNone/>
            </a:pPr>
            <a:r>
              <a:rPr lang="en-US" sz="1500" dirty="0">
                <a:solidFill>
                  <a:srgbClr val="1E293B"/>
                </a:solidFill>
                <a:latin typeface="Consolas"/>
                <a:ea typeface="Consolas"/>
                <a:cs typeface="Consolas"/>
              </a:rPr>
              <a:t>some</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generator</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format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docx</a:t>
            </a:r>
            <a:r>
              <a:rPr lang="en-US" sz="1500" dirty="0">
                <a:solidFill>
                  <a:srgbClr val="1E293B"/>
                </a:solidFill>
                <a:latin typeface="Consolas"/>
                <a:ea typeface="Consolas"/>
                <a:cs typeface="Consolas"/>
              </a:rPr>
              <a:t> &gt; /</a:t>
            </a:r>
            <a:r>
              <a:rPr lang="en-US" sz="1500" dirty="0">
                <a:solidFill>
                  <a:srgbClr val="1E293B"/>
                </a:solidFill>
                <a:latin typeface="Consolas"/>
                <a:ea typeface="Consolas"/>
                <a:cs typeface="Consolas"/>
              </a:rPr>
              <a:t>tmp</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auto</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docx</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78 / 136</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0F172A"/>
        </a:solidFill>
        <a:effectLst/>
      </p:bgPr>
    </p:bg>
    <p:spTree>
      <p:nvGrpSpPr>
        <p:cNvPr id="1" name=""/>
        <p:cNvGrpSpPr/>
        <p:nvPr/>
      </p:nvGrpSpPr>
      <p:grpSpPr>
        <a:xfrm>
          <a:off x="0" y="0"/>
          <a:ext cx="0" cy="0"/>
          <a:chOff x="0" y="0"/>
          <a:chExt cx="0" cy="0"/>
        </a:xfrm>
      </p:grpSpPr>
      <p:sp>
        <p:nvSpPr>
          <p:cNvPr id="100" name="Marker100"/>
          <p:cNvSpPr/>
          <p:nvPr/>
        </p:nvSpPr>
        <p:spPr>
          <a:xfrm>
            <a:off x="5496000" y="2429000"/>
            <a:ext cx="1200000" cy="60000"/>
          </a:xfrm>
          <a:prstGeom prst="rect">
            <a:avLst/>
          </a:prstGeom>
          <a:solidFill>
            <a:srgbClr val="F8FAFC"/>
          </a:solidFill>
          <a:ln>
            <a:noFill/>
          </a:ln>
        </p:spPr>
        <p:txBody>
          <a:bodyPr wrap="square" anchor="ctr"/>
          <a:lstStyle/>
          <a:p>
            <a:endParaRPr lang="en-US"/>
          </a:p>
        </p:txBody>
      </p:sp>
      <p:sp>
        <p:nvSpPr>
          <p:cNvPr id="101" name="SectionTitle101"/>
          <p:cNvSpPr txBox="1"/>
          <p:nvPr/>
        </p:nvSpPr>
        <p:spPr>
          <a:xfrm>
            <a:off x="800000" y="2729000"/>
            <a:ext cx="10592000" cy="1500000"/>
          </a:xfrm>
          <a:prstGeom prst="rect">
            <a:avLst/>
          </a:prstGeom>
          <a:noFill/>
        </p:spPr>
        <p:txBody>
          <a:bodyPr wrap="square" lIns="0" tIns="0" rIns="0" bIns="0" anchor="ctr">
            <a:noAutofit/>
          </a:bodyPr>
          <a:lstStyle/>
          <a:p>
            <a:pPr algn="ctr">
              <a:buNone/>
            </a:pPr>
            <a:r>
              <a:rPr lang="en-US" sz="5400" dirty="0" b="1">
                <a:solidFill>
                  <a:srgbClr val="F8FAFC"/>
                </a:solidFill>
                <a:latin typeface="Calibri Light"/>
                <a:ea typeface="Calibri Light"/>
                <a:cs typeface="Calibri Light"/>
              </a:rPr>
              <a:t>Command-line reference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Front matter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CodeTitle103"/>
          <p:cNvSpPr/>
          <p:nvPr/>
        </p:nvSpPr>
        <p:spPr>
          <a:xfrm>
            <a:off x="533400" y="131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yaml</a:t>
            </a:r>
          </a:p>
        </p:txBody>
      </p:sp>
      <p:sp>
        <p:nvSpPr>
          <p:cNvPr id="104" name="CodeBox104"/>
          <p:cNvSpPr/>
          <p:nvPr/>
        </p:nvSpPr>
        <p:spPr>
          <a:xfrm>
            <a:off x="533400" y="1630000"/>
            <a:ext cx="11125200" cy="4728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 1  </a:t>
            </a:r>
            <a:r>
              <a:rPr lang="en-US" sz="1500" dirty="0">
                <a:solidFill>
                  <a:srgbClr val="1E293B"/>
                </a:solidFill>
                <a:latin typeface="Consolas"/>
                <a:ea typeface="Consolas"/>
                <a:cs typeface="Consolas"/>
              </a:rPr>
              <a:t>---</a:t>
            </a:r>
          </a:p>
          <a:p>
            <a:pPr algn="l">
              <a:lnSpc>
                <a:spcPct val="115000"/>
              </a:lnSpc>
              <a:spcBef>
                <a:spcPts val="0"/>
              </a:spcBef>
              <a:spcAft>
                <a:spcPts val="0"/>
              </a:spcAft>
              <a:buNone/>
            </a:pPr>
            <a:r>
              <a:rPr lang="en-US" sz="1500" dirty="0">
                <a:solidFill>
                  <a:srgbClr val="94A3B8"/>
                </a:solidFill>
                <a:latin typeface="Consolas"/>
                <a:ea typeface="Consolas"/>
                <a:cs typeface="Consolas"/>
              </a:rPr>
              <a:t> 2  </a:t>
            </a:r>
            <a:r>
              <a:rPr lang="en-US" sz="1500" dirty="0">
                <a:solidFill>
                  <a:srgbClr val="1E293B"/>
                </a:solidFill>
                <a:latin typeface="Consolas"/>
                <a:ea typeface="Consolas"/>
                <a:cs typeface="Consolas"/>
              </a:rPr>
              <a:t>title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My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p>
          <a:p>
            <a:pPr algn="l">
              <a:lnSpc>
                <a:spcPct val="115000"/>
              </a:lnSpc>
              <a:spcBef>
                <a:spcPts val="0"/>
              </a:spcBef>
              <a:spcAft>
                <a:spcPts val="0"/>
              </a:spcAft>
              <a:buNone/>
            </a:pPr>
            <a:r>
              <a:rPr lang="en-US" sz="1500" dirty="0">
                <a:solidFill>
                  <a:srgbClr val="94A3B8"/>
                </a:solidFill>
                <a:latin typeface="Consolas"/>
                <a:ea typeface="Consolas"/>
                <a:cs typeface="Consolas"/>
              </a:rPr>
              <a:t> 3  </a:t>
            </a:r>
            <a:r>
              <a:rPr lang="en-US" sz="1500" dirty="0">
                <a:solidFill>
                  <a:srgbClr val="1E293B"/>
                </a:solidFill>
                <a:latin typeface="Consolas"/>
                <a:ea typeface="Consolas"/>
                <a:cs typeface="Consolas"/>
              </a:rPr>
              <a:t>subtitle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A</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subtitle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for</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the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title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slide</a:t>
            </a:r>
          </a:p>
          <a:p>
            <a:pPr algn="l">
              <a:lnSpc>
                <a:spcPct val="115000"/>
              </a:lnSpc>
              <a:spcBef>
                <a:spcPts val="0"/>
              </a:spcBef>
              <a:spcAft>
                <a:spcPts val="0"/>
              </a:spcAft>
              <a:buNone/>
            </a:pPr>
            <a:r>
              <a:rPr lang="en-US" sz="1500" dirty="0">
                <a:solidFill>
                  <a:srgbClr val="94A3B8"/>
                </a:solidFill>
                <a:latin typeface="Consolas"/>
                <a:ea typeface="Consolas"/>
                <a:cs typeface="Consolas"/>
              </a:rPr>
              <a:t> 4  </a:t>
            </a:r>
            <a:r>
              <a:rPr lang="en-US" sz="1500" dirty="0">
                <a:solidFill>
                  <a:srgbClr val="1E293B"/>
                </a:solidFill>
                <a:latin typeface="Consolas"/>
                <a:ea typeface="Consolas"/>
                <a:cs typeface="Consolas"/>
              </a:rPr>
              <a:t>author</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Your</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Name</a:t>
            </a:r>
          </a:p>
          <a:p>
            <a:pPr algn="l">
              <a:lnSpc>
                <a:spcPct val="115000"/>
              </a:lnSpc>
              <a:spcBef>
                <a:spcPts val="0"/>
              </a:spcBef>
              <a:spcAft>
                <a:spcPts val="0"/>
              </a:spcAft>
              <a:buNone/>
            </a:pPr>
            <a:r>
              <a:rPr lang="en-US" sz="1500" dirty="0">
                <a:solidFill>
                  <a:srgbClr val="94A3B8"/>
                </a:solidFill>
                <a:latin typeface="Consolas"/>
                <a:ea typeface="Consolas"/>
                <a:cs typeface="Consolas"/>
              </a:rPr>
              <a:t> 5  </a:t>
            </a:r>
            <a:r>
              <a:rPr lang="en-US" sz="1500" dirty="0">
                <a:solidFill>
                  <a:srgbClr val="1E293B"/>
                </a:solidFill>
                <a:latin typeface="Consolas"/>
                <a:ea typeface="Consolas"/>
                <a:cs typeface="Consolas"/>
              </a:rPr>
              <a:t>date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auto</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or 2026-05-23, or "today"</a:t>
            </a:r>
          </a:p>
          <a:p>
            <a:pPr algn="l">
              <a:lnSpc>
                <a:spcPct val="115000"/>
              </a:lnSpc>
              <a:spcBef>
                <a:spcPts val="0"/>
              </a:spcBef>
              <a:spcAft>
                <a:spcPts val="0"/>
              </a:spcAft>
              <a:buNone/>
            </a:pPr>
            <a:r>
              <a:rPr lang="en-US" sz="1500" dirty="0">
                <a:solidFill>
                  <a:srgbClr val="94A3B8"/>
                </a:solidFill>
                <a:latin typeface="Consolas"/>
                <a:ea typeface="Consolas"/>
                <a:cs typeface="Consolas"/>
              </a:rPr>
              <a:t> 6  </a:t>
            </a:r>
            <a:r>
              <a:rPr lang="en-US" sz="1500" dirty="0">
                <a:solidFill>
                  <a:srgbClr val="1E293B"/>
                </a:solidFill>
                <a:latin typeface="Consolas"/>
                <a:ea typeface="Consolas"/>
                <a:cs typeface="Consolas"/>
              </a:rPr>
              <a:t>theme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light</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light | dark</a:t>
            </a:r>
          </a:p>
          <a:p>
            <a:pPr algn="l">
              <a:lnSpc>
                <a:spcPct val="115000"/>
              </a:lnSpc>
              <a:spcBef>
                <a:spcPts val="0"/>
              </a:spcBef>
              <a:spcAft>
                <a:spcPts val="0"/>
              </a:spcAft>
              <a:buNone/>
            </a:pPr>
            <a:r>
              <a:rPr lang="en-US" sz="1500" dirty="0">
                <a:solidFill>
                  <a:srgbClr val="94A3B8"/>
                </a:solidFill>
                <a:latin typeface="Consolas"/>
                <a:ea typeface="Consolas"/>
                <a:cs typeface="Consolas"/>
              </a:rPr>
              <a:t> 7  </a:t>
            </a:r>
            <a:r>
              <a:rPr lang="en-US" sz="1500" dirty="0">
                <a:solidFill>
                  <a:srgbClr val="1E293B"/>
                </a:solidFill>
                <a:latin typeface="Consolas"/>
                <a:ea typeface="Consolas"/>
                <a:cs typeface="Consolas"/>
              </a:rPr>
              <a:t>aspect</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16</a:t>
            </a:r>
            <a:r>
              <a:rPr lang="en-US" sz="1500" dirty="0">
                <a:solidFill>
                  <a:srgbClr val="1E293B"/>
                </a:solidFill>
                <a:latin typeface="Consolas"/>
                <a:ea typeface="Consolas"/>
                <a:cs typeface="Consolas"/>
              </a:rPr>
              <a:t>:</a:t>
            </a:r>
            <a:r>
              <a:rPr lang="en-US" sz="1500" dirty="0">
                <a:solidFill>
                  <a:srgbClr val="C2410C"/>
                </a:solidFill>
                <a:latin typeface="Consolas"/>
                <a:ea typeface="Consolas"/>
                <a:cs typeface="Consolas"/>
              </a:rPr>
              <a:t>9</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see "Aspect ratios" below for all presets,</a:t>
            </a:r>
          </a:p>
          <a:p>
            <a:pPr algn="l">
              <a:lnSpc>
                <a:spcPct val="115000"/>
              </a:lnSpc>
              <a:spcBef>
                <a:spcPts val="0"/>
              </a:spcBef>
              <a:spcAft>
                <a:spcPts val="0"/>
              </a:spcAft>
              <a:buNone/>
            </a:pPr>
            <a:r>
              <a:rPr lang="en-US" sz="1500" dirty="0">
                <a:solidFill>
                  <a:srgbClr val="94A3B8"/>
                </a:solidFill>
                <a:latin typeface="Consolas"/>
                <a:ea typeface="Consolas"/>
                <a:cs typeface="Consolas"/>
              </a:rPr>
              <a:t> 8  </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or `WxH[unit]` e.g. 1920x1080, 300x200mm, 13.3x7.5in</a:t>
            </a:r>
          </a:p>
          <a:p>
            <a:pPr algn="l">
              <a:lnSpc>
                <a:spcPct val="115000"/>
              </a:lnSpc>
              <a:spcBef>
                <a:spcPts val="0"/>
              </a:spcBef>
              <a:spcAft>
                <a:spcPts val="0"/>
              </a:spcAft>
              <a:buNone/>
            </a:pPr>
            <a:r>
              <a:rPr lang="en-US" sz="1500" dirty="0">
                <a:solidFill>
                  <a:srgbClr val="94A3B8"/>
                </a:solidFill>
                <a:latin typeface="Consolas"/>
                <a:ea typeface="Consolas"/>
                <a:cs typeface="Consolas"/>
              </a:rPr>
              <a:t> 9  </a:t>
            </a:r>
            <a:r>
              <a:rPr lang="en-US" sz="1500" dirty="0">
                <a:solidFill>
                  <a:srgbClr val="1E293B"/>
                </a:solidFill>
                <a:latin typeface="Consolas"/>
                <a:ea typeface="Consolas"/>
                <a:cs typeface="Consolas"/>
              </a:rPr>
              <a:t>layout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clean</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clean | studio | frame | bold</a:t>
            </a:r>
          </a:p>
          <a:p>
            <a:pPr algn="l">
              <a:lnSpc>
                <a:spcPct val="115000"/>
              </a:lnSpc>
              <a:spcBef>
                <a:spcPts val="0"/>
              </a:spcBef>
              <a:spcAft>
                <a:spcPts val="0"/>
              </a:spcAft>
              <a:buNone/>
            </a:pPr>
            <a:r>
              <a:rPr lang="en-US" sz="1500" dirty="0">
                <a:solidFill>
                  <a:srgbClr val="94A3B8"/>
                </a:solidFill>
                <a:latin typeface="Consolas"/>
                <a:ea typeface="Consolas"/>
                <a:cs typeface="Consolas"/>
              </a:rPr>
              <a:t>10  </a:t>
            </a:r>
            <a:r>
              <a:rPr lang="en-US" sz="1500" dirty="0">
                <a:solidFill>
                  <a:srgbClr val="1E293B"/>
                </a:solidFill>
                <a:latin typeface="Consolas"/>
                <a:ea typeface="Consolas"/>
                <a:cs typeface="Consolas"/>
              </a:rPr>
              <a:t>font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Inter</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any installed font (PPTX/ODP/DOCX/ODT)</a:t>
            </a:r>
          </a:p>
          <a:p>
            <a:pPr algn="l">
              <a:lnSpc>
                <a:spcPct val="115000"/>
              </a:lnSpc>
              <a:spcBef>
                <a:spcPts val="0"/>
              </a:spcBef>
              <a:spcAft>
                <a:spcPts val="0"/>
              </a:spcAft>
              <a:buNone/>
            </a:pPr>
            <a:r>
              <a:rPr lang="en-US" sz="1500" dirty="0">
                <a:solidFill>
                  <a:srgbClr val="94A3B8"/>
                </a:solidFill>
                <a:latin typeface="Consolas"/>
                <a:ea typeface="Consolas"/>
                <a:cs typeface="Consolas"/>
              </a:rPr>
              <a:t>11  </a:t>
            </a:r>
            <a:r>
              <a:rPr lang="en-US" sz="1500" dirty="0">
                <a:solidFill>
                  <a:srgbClr val="1E293B"/>
                </a:solidFill>
                <a:latin typeface="Consolas"/>
                <a:ea typeface="Consolas"/>
                <a:cs typeface="Consolas"/>
              </a:rPr>
              <a:t>logo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brand</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png</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rendered in slide footer</a:t>
            </a:r>
          </a:p>
          <a:p>
            <a:pPr algn="l">
              <a:lnSpc>
                <a:spcPct val="115000"/>
              </a:lnSpc>
              <a:spcBef>
                <a:spcPts val="0"/>
              </a:spcBef>
              <a:spcAft>
                <a:spcPts val="0"/>
              </a:spcAft>
              <a:buNone/>
            </a:pPr>
            <a:r>
              <a:rPr lang="en-US" sz="1500" dirty="0">
                <a:solidFill>
                  <a:srgbClr val="94A3B8"/>
                </a:solidFill>
                <a:latin typeface="Consolas"/>
                <a:ea typeface="Consolas"/>
                <a:cs typeface="Consolas"/>
              </a:rPr>
              <a:t>12  </a:t>
            </a:r>
            <a:r>
              <a:rPr lang="en-US" sz="1500" dirty="0">
                <a:solidFill>
                  <a:srgbClr val="1E293B"/>
                </a:solidFill>
                <a:latin typeface="Consolas"/>
                <a:ea typeface="Consolas"/>
                <a:cs typeface="Consolas"/>
              </a:rPr>
              <a:t>toc</a:t>
            </a:r>
            <a:r>
              <a:rPr lang="en-US" sz="1500" dirty="0">
                <a:solidFill>
                  <a:srgbClr val="1E293B"/>
                </a:solidFill>
                <a:latin typeface="Consolas"/>
                <a:ea typeface="Consolas"/>
                <a:cs typeface="Consolas"/>
              </a:rPr>
              <a:t>: </a:t>
            </a:r>
            <a:r>
              <a:rPr lang="en-US" sz="1500" dirty="0" b="1">
                <a:solidFill>
                  <a:srgbClr val="9333EA"/>
                </a:solidFill>
                <a:latin typeface="Consolas"/>
                <a:ea typeface="Consolas"/>
                <a:cs typeface="Consolas"/>
              </a:rPr>
              <a:t>true</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inject a Contents slide after the title</a:t>
            </a:r>
          </a:p>
          <a:p>
            <a:pPr algn="l">
              <a:lnSpc>
                <a:spcPct val="115000"/>
              </a:lnSpc>
              <a:spcBef>
                <a:spcPts val="0"/>
              </a:spcBef>
              <a:spcAft>
                <a:spcPts val="0"/>
              </a:spcAft>
              <a:buNone/>
            </a:pPr>
            <a:r>
              <a:rPr lang="en-US" sz="1500" dirty="0">
                <a:solidFill>
                  <a:srgbClr val="94A3B8"/>
                </a:solidFill>
                <a:latin typeface="Consolas"/>
                <a:ea typeface="Consolas"/>
                <a:cs typeface="Consolas"/>
              </a:rPr>
              <a:t>13  </a:t>
            </a:r>
            <a:r>
              <a:rPr lang="en-US" sz="1500" dirty="0">
                <a:solidFill>
                  <a:srgbClr val="1E293B"/>
                </a:solidFill>
                <a:latin typeface="Consolas"/>
                <a:ea typeface="Consolas"/>
                <a:cs typeface="Consolas"/>
              </a:rPr>
              <a:t>transition</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fade</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none | fade | push | wipe | cover | split</a:t>
            </a:r>
          </a:p>
          <a:p>
            <a:pPr algn="l">
              <a:lnSpc>
                <a:spcPct val="115000"/>
              </a:lnSpc>
              <a:spcBef>
                <a:spcPts val="0"/>
              </a:spcBef>
              <a:spcAft>
                <a:spcPts val="0"/>
              </a:spcAft>
              <a:buNone/>
            </a:pPr>
            <a:r>
              <a:rPr lang="en-US" sz="1500" dirty="0">
                <a:solidFill>
                  <a:srgbClr val="94A3B8"/>
                </a:solidFill>
                <a:latin typeface="Consolas"/>
                <a:ea typeface="Consolas"/>
                <a:cs typeface="Consolas"/>
              </a:rPr>
              <a:t>14  </a:t>
            </a:r>
            <a:r>
              <a:rPr lang="en-US" sz="1500" dirty="0">
                <a:solidFill>
                  <a:srgbClr val="1E293B"/>
                </a:solidFill>
                <a:latin typeface="Consolas"/>
                <a:ea typeface="Consolas"/>
                <a:cs typeface="Consolas"/>
              </a:rPr>
              <a:t>transition_duration</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0.6</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seconds</a:t>
            </a:r>
          </a:p>
          <a:p>
            <a:pPr algn="l">
              <a:lnSpc>
                <a:spcPct val="115000"/>
              </a:lnSpc>
              <a:spcBef>
                <a:spcPts val="0"/>
              </a:spcBef>
              <a:spcAft>
                <a:spcPts val="0"/>
              </a:spcAft>
              <a:buNone/>
            </a:pPr>
            <a:r>
              <a:rPr lang="en-US" sz="1500" dirty="0">
                <a:solidFill>
                  <a:srgbClr val="94A3B8"/>
                </a:solidFill>
                <a:latin typeface="Consolas"/>
                <a:ea typeface="Consolas"/>
                <a:cs typeface="Consolas"/>
              </a:rPr>
              <a:t>15  </a:t>
            </a:r>
            <a:r>
              <a:rPr lang="en-US" sz="1500" dirty="0">
                <a:solidFill>
                  <a:srgbClr val="1E293B"/>
                </a:solidFill>
                <a:latin typeface="Consolas"/>
                <a:ea typeface="Consolas"/>
                <a:cs typeface="Consolas"/>
              </a:rPr>
              <a:t>direction</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ltr</a:t>
            </a:r>
            <a:r>
              <a:rPr lang="en-US" sz="1500" dirty="0">
                <a:solidFill>
                  <a:srgbClr val="1E293B"/>
                </a:solidFill>
                <a:latin typeface="Consolas"/>
                <a:ea typeface="Consolas"/>
                <a:cs typeface="Consolas"/>
              </a:rPr>
              <a:t>          </a:t>
            </a:r>
            <a:r>
              <a:rPr lang="en-US" sz="1500" dirty="0" i="1">
                <a:solidFill>
                  <a:srgbClr val="94A3B8"/>
                </a:solidFill>
                <a:latin typeface="Consolas"/>
                <a:ea typeface="Consolas"/>
                <a:cs typeface="Consolas"/>
              </a:rPr>
              <a:t># ltr | rtl</a:t>
            </a:r>
          </a:p>
          <a:p>
            <a:pPr algn="l">
              <a:lnSpc>
                <a:spcPct val="115000"/>
              </a:lnSpc>
              <a:spcBef>
                <a:spcPts val="0"/>
              </a:spcBef>
              <a:spcAft>
                <a:spcPts val="0"/>
              </a:spcAft>
              <a:buNone/>
            </a:pPr>
            <a:r>
              <a:rPr lang="en-US" sz="1500" dirty="0">
                <a:solidFill>
                  <a:srgbClr val="94A3B8"/>
                </a:solidFill>
                <a:latin typeface="Consolas"/>
                <a:ea typeface="Consolas"/>
                <a:cs typeface="Consolas"/>
              </a:rPr>
              <a:t>16  </a:t>
            </a:r>
            <a:r>
              <a:rPr lang="en-US" sz="1500" dirty="0">
                <a:solidFill>
                  <a:srgbClr val="1E293B"/>
                </a:solidFill>
                <a:latin typeface="Consolas"/>
                <a:ea typeface="Consolas"/>
                <a:cs typeface="Consolas"/>
              </a:rPr>
              <a:t>---</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8 / 136</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Every flag</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CodeBox103"/>
          <p:cNvSpPr/>
          <p:nvPr/>
        </p:nvSpPr>
        <p:spPr>
          <a:xfrm>
            <a:off x="533400" y="1310000"/>
            <a:ext cx="11125200" cy="5048000"/>
          </a:xfrm>
          <a:prstGeom prst="roundRect">
            <a:avLst>
              <a:gd name="adj" fmla="val 4500"/>
            </a:avLst>
          </a:pr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 1  </a:t>
            </a:r>
            <a:r>
              <a:rPr lang="en-US" sz="1500" dirty="0">
                <a:solidFill>
                  <a:srgbClr val="1E293B"/>
                </a:solidFill>
                <a:latin typeface="Consolas"/>
                <a:ea typeface="Consolas"/>
                <a:cs typeface="Consolas"/>
              </a:rPr>
              <a:t>md2any &lt;INPUT...&gt; [OPTIONS]</a:t>
            </a:r>
          </a:p>
          <a:p>
            <a:pPr algn="l">
              <a:lnSpc>
                <a:spcPct val="115000"/>
              </a:lnSpc>
              <a:spcBef>
                <a:spcPts val="0"/>
              </a:spcBef>
              <a:spcAft>
                <a:spcPts val="0"/>
              </a:spcAft>
              <a:buNone/>
            </a:pPr>
            <a:r>
              <a:rPr lang="en-US" sz="1500" dirty="0">
                <a:solidFill>
                  <a:srgbClr val="94A3B8"/>
                </a:solidFill>
                <a:latin typeface="Consolas"/>
                <a:ea typeface="Consolas"/>
                <a:cs typeface="Consolas"/>
              </a:rPr>
              <a:t> 2  </a:t>
            </a:r>
            <a:r>
              <a:rPr lang="en-US" sz="1500" dirty="0">
                <a:solidFill>
                  <a:srgbClr val="1E293B"/>
                </a:solidFill>
                <a:latin typeface="Consolas"/>
                <a:ea typeface="Consolas"/>
                <a:cs typeface="Consolas"/>
              </a:rPr>
              <a:t>md2any new &lt;PATH&gt;          Write a starter markdown file with example structure</a:t>
            </a:r>
          </a:p>
          <a:p>
            <a:pPr algn="l">
              <a:lnSpc>
                <a:spcPct val="115000"/>
              </a:lnSpc>
              <a:spcBef>
                <a:spcPts val="0"/>
              </a:spcBef>
              <a:spcAft>
                <a:spcPts val="0"/>
              </a:spcAft>
              <a:buNone/>
            </a:pPr>
            <a:r>
              <a:rPr lang="en-US" sz="1500" dirty="0">
                <a:solidFill>
                  <a:srgbClr val="94A3B8"/>
                </a:solidFill>
                <a:latin typeface="Consolas"/>
                <a:ea typeface="Consolas"/>
                <a:cs typeface="Consolas"/>
              </a:rPr>
              <a:t> 3  </a:t>
            </a:r>
            <a:r>
              <a:rPr lang="en-US" sz="1500" dirty="0">
                <a:solidFill>
                  <a:srgbClr val="1E293B"/>
                </a:solidFill>
                <a:latin typeface="Consolas"/>
                <a:ea typeface="Consolas"/>
                <a:cs typeface="Consolas"/>
              </a:rPr>
              <a:t>md2any doctor              Probe optional CLIs, bundled fonts, build features</a:t>
            </a:r>
          </a:p>
          <a:p>
            <a:pPr algn="l">
              <a:lnSpc>
                <a:spcPct val="115000"/>
              </a:lnSpc>
              <a:spcBef>
                <a:spcPts val="0"/>
              </a:spcBef>
              <a:spcAft>
                <a:spcPts val="0"/>
              </a:spcAft>
              <a:buNone/>
            </a:pPr>
            <a:r>
              <a:rPr lang="en-US" sz="1500" dirty="0">
                <a:solidFill>
                  <a:srgbClr val="94A3B8"/>
                </a:solidFill>
                <a:latin typeface="Consolas"/>
                <a:ea typeface="Consolas"/>
                <a:cs typeface="Consolas"/>
              </a:rPr>
              <a:t> 4  </a:t>
            </a:r>
            <a:r>
              <a:rPr lang="en-US" sz="1500" dirty="0">
                <a:solidFill>
                  <a:srgbClr val="1E293B"/>
                </a:solidFill>
                <a:latin typeface="Consolas"/>
                <a:ea typeface="Consolas"/>
                <a:cs typeface="Consolas"/>
              </a:rPr>
              <a:t>md2any licenses            Print the bundled-font licence notice</a:t>
            </a:r>
          </a:p>
          <a:p>
            <a:pPr algn="l">
              <a:lnSpc>
                <a:spcPct val="115000"/>
              </a:lnSpc>
              <a:spcBef>
                <a:spcPts val="0"/>
              </a:spcBef>
              <a:spcAft>
                <a:spcPts val="0"/>
              </a:spcAft>
              <a:buNone/>
            </a:pPr>
            <a:r>
              <a:rPr lang="en-US" sz="1500" dirty="0">
                <a:solidFill>
                  <a:srgbClr val="94A3B8"/>
                </a:solidFill>
                <a:latin typeface="Consolas"/>
                <a:ea typeface="Consolas"/>
                <a:cs typeface="Consolas"/>
              </a:rPr>
              <a:t> 5  </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94A3B8"/>
                </a:solidFill>
                <a:latin typeface="Consolas"/>
                <a:ea typeface="Consolas"/>
                <a:cs typeface="Consolas"/>
              </a:rPr>
              <a:t> 6  </a:t>
            </a:r>
            <a:r>
              <a:rPr lang="en-US" sz="1500" dirty="0">
                <a:solidFill>
                  <a:srgbClr val="1E293B"/>
                </a:solidFill>
                <a:latin typeface="Consolas"/>
                <a:ea typeface="Consolas"/>
                <a:cs typeface="Consolas"/>
              </a:rPr>
              <a:t>  -o, --output &lt;PATH&gt;      Output file (default: from -o extension, else input.pptx)</a:t>
            </a:r>
          </a:p>
          <a:p>
            <a:pPr algn="l">
              <a:lnSpc>
                <a:spcPct val="115000"/>
              </a:lnSpc>
              <a:spcBef>
                <a:spcPts val="0"/>
              </a:spcBef>
              <a:spcAft>
                <a:spcPts val="0"/>
              </a:spcAft>
              <a:buNone/>
            </a:pPr>
            <a:r>
              <a:rPr lang="en-US" sz="1500" dirty="0">
                <a:solidFill>
                  <a:srgbClr val="94A3B8"/>
                </a:solidFill>
                <a:latin typeface="Consolas"/>
                <a:ea typeface="Consolas"/>
                <a:cs typeface="Consolas"/>
              </a:rPr>
              <a:t> 7  </a:t>
            </a:r>
            <a:r>
              <a:rPr lang="en-US" sz="1500" dirty="0">
                <a:solidFill>
                  <a:srgbClr val="1E293B"/>
                </a:solidFill>
                <a:latin typeface="Consolas"/>
                <a:ea typeface="Consolas"/>
                <a:cs typeface="Consolas"/>
              </a:rPr>
              <a:t>      --format &lt;NAME&gt;      pptx | odp | pdf | docx | odt</a:t>
            </a:r>
          </a:p>
          <a:p>
            <a:pPr algn="l">
              <a:lnSpc>
                <a:spcPct val="115000"/>
              </a:lnSpc>
              <a:spcBef>
                <a:spcPts val="0"/>
              </a:spcBef>
              <a:spcAft>
                <a:spcPts val="0"/>
              </a:spcAft>
              <a:buNone/>
            </a:pPr>
            <a:r>
              <a:rPr lang="en-US" sz="1500" dirty="0">
                <a:solidFill>
                  <a:srgbClr val="94A3B8"/>
                </a:solidFill>
                <a:latin typeface="Consolas"/>
                <a:ea typeface="Consolas"/>
                <a:cs typeface="Consolas"/>
              </a:rPr>
              <a:t> 8  </a:t>
            </a:r>
            <a:r>
              <a:rPr lang="en-US" sz="1500" dirty="0">
                <a:solidFill>
                  <a:srgbClr val="1E293B"/>
                </a:solidFill>
                <a:latin typeface="Consolas"/>
                <a:ea typeface="Consolas"/>
                <a:cs typeface="Consolas"/>
              </a:rPr>
              <a:t>      --theme &lt;NAME&gt;       light | dark</a:t>
            </a:r>
          </a:p>
          <a:p>
            <a:pPr algn="l">
              <a:lnSpc>
                <a:spcPct val="115000"/>
              </a:lnSpc>
              <a:spcBef>
                <a:spcPts val="0"/>
              </a:spcBef>
              <a:spcAft>
                <a:spcPts val="0"/>
              </a:spcAft>
              <a:buNone/>
            </a:pPr>
            <a:r>
              <a:rPr lang="en-US" sz="1500" dirty="0">
                <a:solidFill>
                  <a:srgbClr val="94A3B8"/>
                </a:solidFill>
                <a:latin typeface="Consolas"/>
                <a:ea typeface="Consolas"/>
                <a:cs typeface="Consolas"/>
              </a:rPr>
              <a:t> 9  </a:t>
            </a:r>
            <a:r>
              <a:rPr lang="en-US" sz="1500" dirty="0">
                <a:solidFill>
                  <a:srgbClr val="1E293B"/>
                </a:solidFill>
                <a:latin typeface="Consolas"/>
                <a:ea typeface="Consolas"/>
                <a:cs typeface="Consolas"/>
              </a:rPr>
              <a:t>      --aspect &lt;RATIO&gt;     16:9 | 4:3 | 9:16 | a4[-landscape] | a3 | a5 |</a:t>
            </a:r>
          </a:p>
          <a:p>
            <a:pPr algn="l">
              <a:lnSpc>
                <a:spcPct val="115000"/>
              </a:lnSpc>
              <a:spcBef>
                <a:spcPts val="0"/>
              </a:spcBef>
              <a:spcAft>
                <a:spcPts val="0"/>
              </a:spcAft>
              <a:buNone/>
            </a:pPr>
            <a:r>
              <a:rPr lang="en-US" sz="1500" dirty="0">
                <a:solidFill>
                  <a:srgbClr val="94A3B8"/>
                </a:solidFill>
                <a:latin typeface="Consolas"/>
                <a:ea typeface="Consolas"/>
                <a:cs typeface="Consolas"/>
              </a:rPr>
              <a:t>10  </a:t>
            </a:r>
            <a:r>
              <a:rPr lang="en-US" sz="1500" dirty="0">
                <a:solidFill>
                  <a:srgbClr val="1E293B"/>
                </a:solidFill>
                <a:latin typeface="Consolas"/>
                <a:ea typeface="Consolas"/>
                <a:cs typeface="Consolas"/>
              </a:rPr>
              <a:t>                           letter[-landscape] | legal | tabloid |</a:t>
            </a:r>
          </a:p>
          <a:p>
            <a:pPr algn="l">
              <a:lnSpc>
                <a:spcPct val="115000"/>
              </a:lnSpc>
              <a:spcBef>
                <a:spcPts val="0"/>
              </a:spcBef>
              <a:spcAft>
                <a:spcPts val="0"/>
              </a:spcAft>
              <a:buNone/>
            </a:pPr>
            <a:r>
              <a:rPr lang="en-US" sz="1500" dirty="0">
                <a:solidFill>
                  <a:srgbClr val="94A3B8"/>
                </a:solidFill>
                <a:latin typeface="Consolas"/>
                <a:ea typeface="Consolas"/>
                <a:cs typeface="Consolas"/>
              </a:rPr>
              <a:t>11  </a:t>
            </a:r>
            <a:r>
              <a:rPr lang="en-US" sz="1500" dirty="0">
                <a:solidFill>
                  <a:srgbClr val="1E293B"/>
                </a:solidFill>
                <a:latin typeface="Consolas"/>
                <a:ea typeface="Consolas"/>
                <a:cs typeface="Consolas"/>
              </a:rPr>
              <a:t>                           WxH[unit] custom (px / mm / cm / in / pt / emu)</a:t>
            </a:r>
          </a:p>
          <a:p>
            <a:pPr algn="l">
              <a:lnSpc>
                <a:spcPct val="115000"/>
              </a:lnSpc>
              <a:spcBef>
                <a:spcPts val="0"/>
              </a:spcBef>
              <a:spcAft>
                <a:spcPts val="0"/>
              </a:spcAft>
              <a:buNone/>
            </a:pPr>
            <a:r>
              <a:rPr lang="en-US" sz="1500" dirty="0">
                <a:solidFill>
                  <a:srgbClr val="94A3B8"/>
                </a:solidFill>
                <a:latin typeface="Consolas"/>
                <a:ea typeface="Consolas"/>
                <a:cs typeface="Consolas"/>
              </a:rPr>
              <a:t>12  </a:t>
            </a:r>
            <a:r>
              <a:rPr lang="en-US" sz="1500" dirty="0">
                <a:solidFill>
                  <a:srgbClr val="1E293B"/>
                </a:solidFill>
                <a:latin typeface="Consolas"/>
                <a:ea typeface="Consolas"/>
                <a:cs typeface="Consolas"/>
              </a:rPr>
              <a:t>      --layout &lt;NAME&gt;      clean | studio | frame | bold</a:t>
            </a:r>
          </a:p>
          <a:p>
            <a:pPr algn="l">
              <a:lnSpc>
                <a:spcPct val="115000"/>
              </a:lnSpc>
              <a:spcBef>
                <a:spcPts val="0"/>
              </a:spcBef>
              <a:spcAft>
                <a:spcPts val="0"/>
              </a:spcAft>
              <a:buNone/>
            </a:pPr>
            <a:r>
              <a:rPr lang="en-US" sz="1500" dirty="0">
                <a:solidFill>
                  <a:srgbClr val="94A3B8"/>
                </a:solidFill>
                <a:latin typeface="Consolas"/>
                <a:ea typeface="Consolas"/>
                <a:cs typeface="Consolas"/>
              </a:rPr>
              <a:t>13  </a:t>
            </a:r>
            <a:r>
              <a:rPr lang="en-US" sz="1500" dirty="0">
                <a:solidFill>
                  <a:srgbClr val="1E293B"/>
                </a:solidFill>
                <a:latin typeface="Consolas"/>
                <a:ea typeface="Consolas"/>
                <a:cs typeface="Consolas"/>
              </a:rPr>
              <a:t>      --title &lt;STRING&gt;     Override deck title</a:t>
            </a:r>
          </a:p>
          <a:p>
            <a:pPr algn="l">
              <a:lnSpc>
                <a:spcPct val="115000"/>
              </a:lnSpc>
              <a:spcBef>
                <a:spcPts val="0"/>
              </a:spcBef>
              <a:spcAft>
                <a:spcPts val="0"/>
              </a:spcAft>
              <a:buNone/>
            </a:pPr>
            <a:r>
              <a:rPr lang="en-US" sz="1500" dirty="0">
                <a:solidFill>
                  <a:srgbClr val="94A3B8"/>
                </a:solidFill>
                <a:latin typeface="Consolas"/>
                <a:ea typeface="Consolas"/>
                <a:cs typeface="Consolas"/>
              </a:rPr>
              <a:t>14  </a:t>
            </a:r>
            <a:r>
              <a:rPr lang="en-US" sz="1500" dirty="0">
                <a:solidFill>
                  <a:srgbClr val="1E293B"/>
                </a:solidFill>
                <a:latin typeface="Consolas"/>
                <a:ea typeface="Consolas"/>
                <a:cs typeface="Consolas"/>
              </a:rPr>
              <a:t>      --author &lt;STRING&gt;    Override deck author</a:t>
            </a:r>
          </a:p>
          <a:p>
            <a:pPr algn="l">
              <a:lnSpc>
                <a:spcPct val="115000"/>
              </a:lnSpc>
              <a:spcBef>
                <a:spcPts val="0"/>
              </a:spcBef>
              <a:spcAft>
                <a:spcPts val="0"/>
              </a:spcAft>
              <a:buNone/>
            </a:pPr>
            <a:r>
              <a:rPr lang="en-US" sz="1500" dirty="0">
                <a:solidFill>
                  <a:srgbClr val="94A3B8"/>
                </a:solidFill>
                <a:latin typeface="Consolas"/>
                <a:ea typeface="Consolas"/>
                <a:cs typeface="Consolas"/>
              </a:rPr>
              <a:t>15  </a:t>
            </a:r>
            <a:r>
              <a:rPr lang="en-US" sz="1500" dirty="0">
                <a:solidFill>
                  <a:srgbClr val="1E293B"/>
                </a:solidFill>
                <a:latin typeface="Consolas"/>
                <a:ea typeface="Consolas"/>
                <a:cs typeface="Consolas"/>
              </a:rPr>
              <a:t>      --font &lt;NAME&gt;        Override body / title font (PPTX/ODP/DOCX/ODT)</a:t>
            </a:r>
          </a:p>
          <a:p>
            <a:pPr algn="l">
              <a:lnSpc>
                <a:spcPct val="115000"/>
              </a:lnSpc>
              <a:spcBef>
                <a:spcPts val="0"/>
              </a:spcBef>
              <a:spcAft>
                <a:spcPts val="0"/>
              </a:spcAft>
              <a:buNone/>
            </a:pPr>
            <a:r>
              <a:rPr lang="en-US" sz="1500" dirty="0">
                <a:solidFill>
                  <a:srgbClr val="94A3B8"/>
                </a:solidFill>
                <a:latin typeface="Consolas"/>
                <a:ea typeface="Consolas"/>
                <a:cs typeface="Consolas"/>
              </a:rPr>
              <a:t>16  </a:t>
            </a:r>
            <a:r>
              <a:rPr lang="en-US" sz="1500" dirty="0">
                <a:solidFill>
                  <a:srgbClr val="1E293B"/>
                </a:solidFill>
                <a:latin typeface="Consolas"/>
                <a:ea typeface="Consolas"/>
                <a:cs typeface="Consolas"/>
              </a:rPr>
              <a:t>      --logo &lt;PATH&gt;        Logo image rendered in slide footer</a:t>
            </a:r>
          </a:p>
          <a:p>
            <a:pPr algn="l">
              <a:lnSpc>
                <a:spcPct val="115000"/>
              </a:lnSpc>
              <a:spcBef>
                <a:spcPts val="0"/>
              </a:spcBef>
              <a:spcAft>
                <a:spcPts val="0"/>
              </a:spcAft>
              <a:buNone/>
            </a:pPr>
            <a:r>
              <a:rPr lang="en-US" sz="1500" dirty="0">
                <a:solidFill>
                  <a:srgbClr val="94A3B8"/>
                </a:solidFill>
                <a:latin typeface="Consolas"/>
                <a:ea typeface="Consolas"/>
                <a:cs typeface="Consolas"/>
              </a:rPr>
              <a:t>17  </a:t>
            </a:r>
            <a:r>
              <a:rPr lang="en-US" sz="1500" dirty="0">
                <a:solidFill>
                  <a:srgbClr val="1E293B"/>
                </a:solidFill>
                <a:latin typeface="Consolas"/>
                <a:ea typeface="Consolas"/>
                <a:cs typeface="Consolas"/>
              </a:rPr>
              <a:t>      --remote-image-cache &lt;PATH&gt;</a:t>
            </a:r>
          </a:p>
          <a:p>
            <a:pPr algn="l">
              <a:lnSpc>
                <a:spcPct val="115000"/>
              </a:lnSpc>
              <a:spcBef>
                <a:spcPts val="0"/>
              </a:spcBef>
              <a:spcAft>
                <a:spcPts val="0"/>
              </a:spcAft>
              <a:buNone/>
            </a:pPr>
            <a:r>
              <a:rPr lang="en-US" sz="1500" dirty="0">
                <a:solidFill>
                  <a:srgbClr val="94A3B8"/>
                </a:solidFill>
                <a:latin typeface="Consolas"/>
                <a:ea typeface="Consolas"/>
                <a:cs typeface="Consolas"/>
              </a:rPr>
              <a:t>18  </a:t>
            </a:r>
            <a:r>
              <a:rPr lang="en-US" sz="1500" dirty="0">
                <a:solidFill>
                  <a:srgbClr val="1E293B"/>
                </a:solidFill>
                <a:latin typeface="Consolas"/>
                <a:ea typeface="Consolas"/>
                <a:cs typeface="Consolas"/>
              </a:rPr>
              <a:t>                           Directory used to cache http(s) image downloads</a:t>
            </a:r>
          </a:p>
        </p:txBody>
      </p:sp>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80 / 136</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Every flag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CodeBox103"/>
          <p:cNvSpPr/>
          <p:nvPr/>
        </p:nvSpPr>
        <p:spPr>
          <a:xfrm>
            <a:off x="533400" y="1310000"/>
            <a:ext cx="11125200" cy="5048000"/>
          </a:xfrm>
          <a:prstGeom prst="roundRect">
            <a:avLst>
              <a:gd name="adj" fmla="val 4500"/>
            </a:avLst>
          </a:pr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 1  </a:t>
            </a:r>
            <a:r>
              <a:rPr lang="en-US" sz="1500" dirty="0">
                <a:solidFill>
                  <a:srgbClr val="1E293B"/>
                </a:solidFill>
                <a:latin typeface="Consolas"/>
                <a:ea typeface="Consolas"/>
                <a:cs typeface="Consolas"/>
              </a:rPr>
              <a:t>                           (default: platform cache directory)</a:t>
            </a:r>
          </a:p>
          <a:p>
            <a:pPr algn="l">
              <a:lnSpc>
                <a:spcPct val="115000"/>
              </a:lnSpc>
              <a:spcBef>
                <a:spcPts val="0"/>
              </a:spcBef>
              <a:spcAft>
                <a:spcPts val="0"/>
              </a:spcAft>
              <a:buNone/>
            </a:pPr>
            <a:r>
              <a:rPr lang="en-US" sz="1500" dirty="0">
                <a:solidFill>
                  <a:srgbClr val="94A3B8"/>
                </a:solidFill>
                <a:latin typeface="Consolas"/>
                <a:ea typeface="Consolas"/>
                <a:cs typeface="Consolas"/>
              </a:rPr>
              <a:t> 2  </a:t>
            </a:r>
            <a:r>
              <a:rPr lang="en-US" sz="1500" dirty="0">
                <a:solidFill>
                  <a:srgbClr val="1E293B"/>
                </a:solidFill>
                <a:latin typeface="Consolas"/>
                <a:ea typeface="Consolas"/>
                <a:cs typeface="Consolas"/>
              </a:rPr>
              <a:t>      --no-remote-image-cache</a:t>
            </a:r>
          </a:p>
          <a:p>
            <a:pPr algn="l">
              <a:lnSpc>
                <a:spcPct val="115000"/>
              </a:lnSpc>
              <a:spcBef>
                <a:spcPts val="0"/>
              </a:spcBef>
              <a:spcAft>
                <a:spcPts val="0"/>
              </a:spcAft>
              <a:buNone/>
            </a:pPr>
            <a:r>
              <a:rPr lang="en-US" sz="1500" dirty="0">
                <a:solidFill>
                  <a:srgbClr val="94A3B8"/>
                </a:solidFill>
                <a:latin typeface="Consolas"/>
                <a:ea typeface="Consolas"/>
                <a:cs typeface="Consolas"/>
              </a:rPr>
              <a:t> 3  </a:t>
            </a:r>
            <a:r>
              <a:rPr lang="en-US" sz="1500" dirty="0">
                <a:solidFill>
                  <a:srgbClr val="1E293B"/>
                </a:solidFill>
                <a:latin typeface="Consolas"/>
                <a:ea typeface="Consolas"/>
                <a:cs typeface="Consolas"/>
              </a:rPr>
              <a:t>                           Fetch http(s) images on every render</a:t>
            </a:r>
          </a:p>
          <a:p>
            <a:pPr algn="l">
              <a:lnSpc>
                <a:spcPct val="115000"/>
              </a:lnSpc>
              <a:spcBef>
                <a:spcPts val="0"/>
              </a:spcBef>
              <a:spcAft>
                <a:spcPts val="0"/>
              </a:spcAft>
              <a:buNone/>
            </a:pPr>
            <a:r>
              <a:rPr lang="en-US" sz="1500" dirty="0">
                <a:solidFill>
                  <a:srgbClr val="94A3B8"/>
                </a:solidFill>
                <a:latin typeface="Consolas"/>
                <a:ea typeface="Consolas"/>
                <a:cs typeface="Consolas"/>
              </a:rPr>
              <a:t> 4  </a:t>
            </a:r>
            <a:r>
              <a:rPr lang="en-US" sz="1500" dirty="0">
                <a:solidFill>
                  <a:srgbClr val="1E293B"/>
                </a:solidFill>
                <a:latin typeface="Consolas"/>
                <a:ea typeface="Consolas"/>
                <a:cs typeface="Consolas"/>
              </a:rPr>
              <a:t>      --remote-image-user-agent &lt;STRING&gt;</a:t>
            </a:r>
          </a:p>
          <a:p>
            <a:pPr algn="l">
              <a:lnSpc>
                <a:spcPct val="115000"/>
              </a:lnSpc>
              <a:spcBef>
                <a:spcPts val="0"/>
              </a:spcBef>
              <a:spcAft>
                <a:spcPts val="0"/>
              </a:spcAft>
              <a:buNone/>
            </a:pPr>
            <a:r>
              <a:rPr lang="en-US" sz="1500" dirty="0">
                <a:solidFill>
                  <a:srgbClr val="94A3B8"/>
                </a:solidFill>
                <a:latin typeface="Consolas"/>
                <a:ea typeface="Consolas"/>
                <a:cs typeface="Consolas"/>
              </a:rPr>
              <a:t> 5  </a:t>
            </a:r>
            <a:r>
              <a:rPr lang="en-US" sz="1500" dirty="0">
                <a:solidFill>
                  <a:srgbClr val="1E293B"/>
                </a:solidFill>
                <a:latin typeface="Consolas"/>
                <a:ea typeface="Consolas"/>
                <a:cs typeface="Consolas"/>
              </a:rPr>
              <a:t>                           User-Agent sent when fetching remote images</a:t>
            </a:r>
          </a:p>
          <a:p>
            <a:pPr algn="l">
              <a:lnSpc>
                <a:spcPct val="115000"/>
              </a:lnSpc>
              <a:spcBef>
                <a:spcPts val="0"/>
              </a:spcBef>
              <a:spcAft>
                <a:spcPts val="0"/>
              </a:spcAft>
              <a:buNone/>
            </a:pPr>
            <a:r>
              <a:rPr lang="en-US" sz="1500" dirty="0">
                <a:solidFill>
                  <a:srgbClr val="94A3B8"/>
                </a:solidFill>
                <a:latin typeface="Consolas"/>
                <a:ea typeface="Consolas"/>
                <a:cs typeface="Consolas"/>
              </a:rPr>
              <a:t> 6  </a:t>
            </a:r>
            <a:r>
              <a:rPr lang="en-US" sz="1500" dirty="0">
                <a:solidFill>
                  <a:srgbClr val="1E293B"/>
                </a:solidFill>
                <a:latin typeface="Consolas"/>
                <a:ea typeface="Consolas"/>
                <a:cs typeface="Consolas"/>
              </a:rPr>
              <a:t>      --theme-file &lt;PATH&gt;  YAML colour/font/size overlay</a:t>
            </a:r>
          </a:p>
          <a:p>
            <a:pPr algn="l">
              <a:lnSpc>
                <a:spcPct val="115000"/>
              </a:lnSpc>
              <a:spcBef>
                <a:spcPts val="0"/>
              </a:spcBef>
              <a:spcAft>
                <a:spcPts val="0"/>
              </a:spcAft>
              <a:buNone/>
            </a:pPr>
            <a:r>
              <a:rPr lang="en-US" sz="1500" dirty="0">
                <a:solidFill>
                  <a:srgbClr val="94A3B8"/>
                </a:solidFill>
                <a:latin typeface="Consolas"/>
                <a:ea typeface="Consolas"/>
                <a:cs typeface="Consolas"/>
              </a:rPr>
              <a:t> 7  </a:t>
            </a:r>
            <a:r>
              <a:rPr lang="en-US" sz="1500" dirty="0">
                <a:solidFill>
                  <a:srgbClr val="1E293B"/>
                </a:solidFill>
                <a:latin typeface="Consolas"/>
                <a:ea typeface="Consolas"/>
                <a:cs typeface="Consolas"/>
              </a:rPr>
              <a:t>      --handout &lt;N&gt;        PDF only: 2/4/6 slides per A4 portrait page</a:t>
            </a:r>
          </a:p>
          <a:p>
            <a:pPr algn="l">
              <a:lnSpc>
                <a:spcPct val="115000"/>
              </a:lnSpc>
              <a:spcBef>
                <a:spcPts val="0"/>
              </a:spcBef>
              <a:spcAft>
                <a:spcPts val="0"/>
              </a:spcAft>
              <a:buNone/>
            </a:pPr>
            <a:r>
              <a:rPr lang="en-US" sz="1500" dirty="0">
                <a:solidFill>
                  <a:srgbClr val="94A3B8"/>
                </a:solidFill>
                <a:latin typeface="Consolas"/>
                <a:ea typeface="Consolas"/>
                <a:cs typeface="Consolas"/>
              </a:rPr>
              <a:t> 8  </a:t>
            </a:r>
            <a:r>
              <a:rPr lang="en-US" sz="1500" dirty="0">
                <a:solidFill>
                  <a:srgbClr val="1E293B"/>
                </a:solidFill>
                <a:latin typeface="Consolas"/>
                <a:ea typeface="Consolas"/>
                <a:cs typeface="Consolas"/>
              </a:rPr>
              <a:t>      --with-notes         PDF only: emit one A4 page per slide with</a:t>
            </a:r>
          </a:p>
          <a:p>
            <a:pPr algn="l">
              <a:lnSpc>
                <a:spcPct val="115000"/>
              </a:lnSpc>
              <a:spcBef>
                <a:spcPts val="0"/>
              </a:spcBef>
              <a:spcAft>
                <a:spcPts val="0"/>
              </a:spcAft>
              <a:buNone/>
            </a:pPr>
            <a:r>
              <a:rPr lang="en-US" sz="1500" dirty="0">
                <a:solidFill>
                  <a:srgbClr val="94A3B8"/>
                </a:solidFill>
                <a:latin typeface="Consolas"/>
                <a:ea typeface="Consolas"/>
                <a:cs typeface="Consolas"/>
              </a:rPr>
              <a:t> 9  </a:t>
            </a:r>
            <a:r>
              <a:rPr lang="en-US" sz="1500" dirty="0">
                <a:solidFill>
                  <a:srgbClr val="1E293B"/>
                </a:solidFill>
                <a:latin typeface="Consolas"/>
                <a:ea typeface="Consolas"/>
                <a:cs typeface="Consolas"/>
              </a:rPr>
              <a:t>                           the thumbnail + speaker notes underneath</a:t>
            </a:r>
          </a:p>
          <a:p>
            <a:pPr algn="l">
              <a:lnSpc>
                <a:spcPct val="115000"/>
              </a:lnSpc>
              <a:spcBef>
                <a:spcPts val="0"/>
              </a:spcBef>
              <a:spcAft>
                <a:spcPts val="0"/>
              </a:spcAft>
              <a:buNone/>
            </a:pPr>
            <a:r>
              <a:rPr lang="en-US" sz="1500" dirty="0">
                <a:solidFill>
                  <a:srgbClr val="94A3B8"/>
                </a:solidFill>
                <a:latin typeface="Consolas"/>
                <a:ea typeface="Consolas"/>
                <a:cs typeface="Consolas"/>
              </a:rPr>
              <a:t>10  </a:t>
            </a:r>
            <a:r>
              <a:rPr lang="en-US" sz="1500" dirty="0">
                <a:solidFill>
                  <a:srgbClr val="1E293B"/>
                </a:solidFill>
                <a:latin typeface="Consolas"/>
                <a:ea typeface="Consolas"/>
                <a:cs typeface="Consolas"/>
              </a:rPr>
              <a:t>      --cjk &lt;PATH&gt;         PDF only: TTF/OTF font used as per-character</a:t>
            </a:r>
          </a:p>
          <a:p>
            <a:pPr algn="l">
              <a:lnSpc>
                <a:spcPct val="115000"/>
              </a:lnSpc>
              <a:spcBef>
                <a:spcPts val="0"/>
              </a:spcBef>
              <a:spcAft>
                <a:spcPts val="0"/>
              </a:spcAft>
              <a:buNone/>
            </a:pPr>
            <a:r>
              <a:rPr lang="en-US" sz="1500" dirty="0">
                <a:solidFill>
                  <a:srgbClr val="94A3B8"/>
                </a:solidFill>
                <a:latin typeface="Consolas"/>
                <a:ea typeface="Consolas"/>
                <a:cs typeface="Consolas"/>
              </a:rPr>
              <a:t>11  </a:t>
            </a:r>
            <a:r>
              <a:rPr lang="en-US" sz="1500" dirty="0">
                <a:solidFill>
                  <a:srgbClr val="1E293B"/>
                </a:solidFill>
                <a:latin typeface="Consolas"/>
                <a:ea typeface="Consolas"/>
                <a:cs typeface="Consolas"/>
              </a:rPr>
              <a:t>                           fallback when DejaVu can't render a glyph</a:t>
            </a:r>
          </a:p>
          <a:p>
            <a:pPr algn="l">
              <a:lnSpc>
                <a:spcPct val="115000"/>
              </a:lnSpc>
              <a:spcBef>
                <a:spcPts val="0"/>
              </a:spcBef>
              <a:spcAft>
                <a:spcPts val="0"/>
              </a:spcAft>
              <a:buNone/>
            </a:pPr>
            <a:r>
              <a:rPr lang="en-US" sz="1500" dirty="0">
                <a:solidFill>
                  <a:srgbClr val="94A3B8"/>
                </a:solidFill>
                <a:latin typeface="Consolas"/>
                <a:ea typeface="Consolas"/>
                <a:cs typeface="Consolas"/>
              </a:rPr>
              <a:t>12  </a:t>
            </a:r>
            <a:r>
              <a:rPr lang="en-US" sz="1500" dirty="0">
                <a:solidFill>
                  <a:srgbClr val="1E293B"/>
                </a:solidFill>
                <a:latin typeface="Consolas"/>
                <a:ea typeface="Consolas"/>
                <a:cs typeface="Consolas"/>
              </a:rPr>
              <a:t>                           (typically a Noto CJK or system CJK font)</a:t>
            </a:r>
          </a:p>
          <a:p>
            <a:pPr algn="l">
              <a:lnSpc>
                <a:spcPct val="115000"/>
              </a:lnSpc>
              <a:spcBef>
                <a:spcPts val="0"/>
              </a:spcBef>
              <a:spcAft>
                <a:spcPts val="0"/>
              </a:spcAft>
              <a:buNone/>
            </a:pPr>
            <a:r>
              <a:rPr lang="en-US" sz="1500" dirty="0">
                <a:solidFill>
                  <a:srgbClr val="94A3B8"/>
                </a:solidFill>
                <a:latin typeface="Consolas"/>
                <a:ea typeface="Consolas"/>
                <a:cs typeface="Consolas"/>
              </a:rPr>
              <a:t>13  </a:t>
            </a:r>
            <a:r>
              <a:rPr lang="en-US" sz="1500" dirty="0">
                <a:solidFill>
                  <a:srgbClr val="1E293B"/>
                </a:solidFill>
                <a:latin typeface="Consolas"/>
                <a:ea typeface="Consolas"/>
                <a:cs typeface="Consolas"/>
              </a:rPr>
              <a:t>      --watch              Watch the markdown input file(s) and rebuild on change</a:t>
            </a:r>
          </a:p>
          <a:p>
            <a:pPr algn="l">
              <a:lnSpc>
                <a:spcPct val="115000"/>
              </a:lnSpc>
              <a:spcBef>
                <a:spcPts val="0"/>
              </a:spcBef>
              <a:spcAft>
                <a:spcPts val="0"/>
              </a:spcAft>
              <a:buNone/>
            </a:pPr>
            <a:r>
              <a:rPr lang="en-US" sz="1500" dirty="0">
                <a:solidFill>
                  <a:srgbClr val="94A3B8"/>
                </a:solidFill>
                <a:latin typeface="Consolas"/>
                <a:ea typeface="Consolas"/>
                <a:cs typeface="Consolas"/>
              </a:rPr>
              <a:t>14  </a:t>
            </a:r>
            <a:r>
              <a:rPr lang="en-US" sz="1500" dirty="0">
                <a:solidFill>
                  <a:srgbClr val="1E293B"/>
                </a:solidFill>
                <a:latin typeface="Consolas"/>
                <a:ea typeface="Consolas"/>
                <a:cs typeface="Consolas"/>
              </a:rPr>
              <a:t>                           (external deps like images / theme-file / logo are</a:t>
            </a:r>
          </a:p>
          <a:p>
            <a:pPr algn="l">
              <a:lnSpc>
                <a:spcPct val="115000"/>
              </a:lnSpc>
              <a:spcBef>
                <a:spcPts val="0"/>
              </a:spcBef>
              <a:spcAft>
                <a:spcPts val="0"/>
              </a:spcAft>
              <a:buNone/>
            </a:pPr>
            <a:r>
              <a:rPr lang="en-US" sz="1500" dirty="0">
                <a:solidFill>
                  <a:srgbClr val="94A3B8"/>
                </a:solidFill>
                <a:latin typeface="Consolas"/>
                <a:ea typeface="Consolas"/>
                <a:cs typeface="Consolas"/>
              </a:rPr>
              <a:t>15  </a:t>
            </a:r>
            <a:r>
              <a:rPr lang="en-US" sz="1500" dirty="0">
                <a:solidFill>
                  <a:srgbClr val="1E293B"/>
                </a:solidFill>
                <a:latin typeface="Consolas"/>
                <a:ea typeface="Consolas"/>
                <a:cs typeface="Consolas"/>
              </a:rPr>
              <a:t>                           not tracked — restart if those change)</a:t>
            </a:r>
          </a:p>
          <a:p>
            <a:pPr algn="l">
              <a:lnSpc>
                <a:spcPct val="115000"/>
              </a:lnSpc>
              <a:spcBef>
                <a:spcPts val="0"/>
              </a:spcBef>
              <a:spcAft>
                <a:spcPts val="0"/>
              </a:spcAft>
              <a:buNone/>
            </a:pPr>
            <a:r>
              <a:rPr lang="en-US" sz="1500" dirty="0">
                <a:solidFill>
                  <a:srgbClr val="94A3B8"/>
                </a:solidFill>
                <a:latin typeface="Consolas"/>
                <a:ea typeface="Consolas"/>
                <a:cs typeface="Consolas"/>
              </a:rPr>
              <a:t>16  </a:t>
            </a:r>
            <a:r>
              <a:rPr lang="en-US" sz="1500" dirty="0">
                <a:solidFill>
                  <a:srgbClr val="1E293B"/>
                </a:solidFill>
                <a:latin typeface="Consolas"/>
                <a:ea typeface="Consolas"/>
                <a:cs typeface="Consolas"/>
              </a:rPr>
              <a:t>      --serve              Start localhost HTTP preview with hot reload</a:t>
            </a:r>
          </a:p>
          <a:p>
            <a:pPr algn="l">
              <a:lnSpc>
                <a:spcPct val="115000"/>
              </a:lnSpc>
              <a:spcBef>
                <a:spcPts val="0"/>
              </a:spcBef>
              <a:spcAft>
                <a:spcPts val="0"/>
              </a:spcAft>
              <a:buNone/>
            </a:pPr>
            <a:r>
              <a:rPr lang="en-US" sz="1500" dirty="0">
                <a:solidFill>
                  <a:srgbClr val="94A3B8"/>
                </a:solidFill>
                <a:latin typeface="Consolas"/>
                <a:ea typeface="Consolas"/>
                <a:cs typeface="Consolas"/>
              </a:rPr>
              <a:t>17  </a:t>
            </a:r>
            <a:r>
              <a:rPr lang="en-US" sz="1500" dirty="0">
                <a:solidFill>
                  <a:srgbClr val="1E293B"/>
                </a:solidFill>
                <a:latin typeface="Consolas"/>
                <a:ea typeface="Consolas"/>
                <a:cs typeface="Consolas"/>
              </a:rPr>
              <a:t>      --port &lt;N&gt;           Port for --serve (default 8421)</a:t>
            </a:r>
          </a:p>
          <a:p>
            <a:pPr algn="l">
              <a:lnSpc>
                <a:spcPct val="115000"/>
              </a:lnSpc>
              <a:spcBef>
                <a:spcPts val="0"/>
              </a:spcBef>
              <a:spcAft>
                <a:spcPts val="0"/>
              </a:spcAft>
              <a:buNone/>
            </a:pPr>
            <a:r>
              <a:rPr lang="en-US" sz="1500" dirty="0">
                <a:solidFill>
                  <a:srgbClr val="94A3B8"/>
                </a:solidFill>
                <a:latin typeface="Consolas"/>
                <a:ea typeface="Consolas"/>
                <a:cs typeface="Consolas"/>
              </a:rPr>
              <a:t>18  </a:t>
            </a:r>
            <a:r>
              <a:rPr lang="en-US" sz="1500" dirty="0">
                <a:solidFill>
                  <a:srgbClr val="1E293B"/>
                </a:solidFill>
                <a:latin typeface="Consolas"/>
                <a:ea typeface="Consolas"/>
                <a:cs typeface="Consolas"/>
              </a:rPr>
              <a:t>      --check              Lint mode; exit code 2 if any warnings</a:t>
            </a:r>
          </a:p>
        </p:txBody>
      </p:sp>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81 / 136</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Every flag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CodeBox103"/>
          <p:cNvSpPr/>
          <p:nvPr/>
        </p:nvSpPr>
        <p:spPr>
          <a:xfrm>
            <a:off x="533400" y="1310000"/>
            <a:ext cx="11125200" cy="3400000"/>
          </a:xfrm>
          <a:prstGeom prst="roundRect">
            <a:avLst>
              <a:gd name="adj" fmla="val 4500"/>
            </a:avLst>
          </a:pr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94A3B8"/>
                </a:solidFill>
                <a:latin typeface="Consolas"/>
                <a:ea typeface="Consolas"/>
                <a:cs typeface="Consolas"/>
              </a:rPr>
              <a:t> 1  </a:t>
            </a:r>
            <a:r>
              <a:rPr lang="en-US" sz="1500" dirty="0">
                <a:solidFill>
                  <a:srgbClr val="1E293B"/>
                </a:solidFill>
                <a:latin typeface="Consolas"/>
                <a:ea typeface="Consolas"/>
                <a:cs typeface="Consolas"/>
              </a:rPr>
              <a:t>      --outline            Print one-line-per-slide outline (page, kind, blocks,</a:t>
            </a:r>
          </a:p>
          <a:p>
            <a:pPr algn="l">
              <a:lnSpc>
                <a:spcPct val="115000"/>
              </a:lnSpc>
              <a:spcBef>
                <a:spcPts val="0"/>
              </a:spcBef>
              <a:spcAft>
                <a:spcPts val="0"/>
              </a:spcAft>
              <a:buNone/>
            </a:pPr>
            <a:r>
              <a:rPr lang="en-US" sz="1500" dirty="0">
                <a:solidFill>
                  <a:srgbClr val="94A3B8"/>
                </a:solidFill>
                <a:latin typeface="Consolas"/>
                <a:ea typeface="Consolas"/>
                <a:cs typeface="Consolas"/>
              </a:rPr>
              <a:t> 2  </a:t>
            </a:r>
            <a:r>
              <a:rPr lang="en-US" sz="1500" dirty="0">
                <a:solidFill>
                  <a:srgbClr val="1E293B"/>
                </a:solidFill>
                <a:latin typeface="Consolas"/>
                <a:ea typeface="Consolas"/>
                <a:cs typeface="Consolas"/>
              </a:rPr>
              <a:t>                           title) and exit. No output file is written.</a:t>
            </a:r>
          </a:p>
          <a:p>
            <a:pPr algn="l">
              <a:lnSpc>
                <a:spcPct val="115000"/>
              </a:lnSpc>
              <a:spcBef>
                <a:spcPts val="0"/>
              </a:spcBef>
              <a:spcAft>
                <a:spcPts val="0"/>
              </a:spcAft>
              <a:buNone/>
            </a:pPr>
            <a:r>
              <a:rPr lang="en-US" sz="1500" dirty="0">
                <a:solidFill>
                  <a:srgbClr val="94A3B8"/>
                </a:solidFill>
                <a:latin typeface="Consolas"/>
                <a:ea typeface="Consolas"/>
                <a:cs typeface="Consolas"/>
              </a:rPr>
              <a:t> 3  </a:t>
            </a:r>
            <a:r>
              <a:rPr lang="en-US" sz="1500" dirty="0">
                <a:solidFill>
                  <a:srgbClr val="1E293B"/>
                </a:solidFill>
                <a:latin typeface="Consolas"/>
                <a:ea typeface="Consolas"/>
                <a:cs typeface="Consolas"/>
              </a:rPr>
              <a:t>  -q, --quiet              Suppress summary line</a:t>
            </a:r>
          </a:p>
          <a:p>
            <a:pPr algn="l">
              <a:lnSpc>
                <a:spcPct val="115000"/>
              </a:lnSpc>
              <a:spcBef>
                <a:spcPts val="0"/>
              </a:spcBef>
              <a:spcAft>
                <a:spcPts val="0"/>
              </a:spcAft>
              <a:buNone/>
            </a:pPr>
            <a:r>
              <a:rPr lang="en-US" sz="1500" dirty="0">
                <a:solidFill>
                  <a:srgbClr val="94A3B8"/>
                </a:solidFill>
                <a:latin typeface="Consolas"/>
                <a:ea typeface="Consolas"/>
                <a:cs typeface="Consolas"/>
              </a:rPr>
              <a:t> 4  </a:t>
            </a:r>
            <a:r>
              <a:rPr lang="en-US" sz="1500" dirty="0">
                <a:solidFill>
                  <a:srgbClr val="1E293B"/>
                </a:solidFill>
                <a:latin typeface="Consolas"/>
                <a:ea typeface="Consolas"/>
                <a:cs typeface="Consolas"/>
              </a:rPr>
              <a:t>  -h, --help               Print this brief help</a:t>
            </a:r>
          </a:p>
          <a:p>
            <a:pPr algn="l">
              <a:lnSpc>
                <a:spcPct val="115000"/>
              </a:lnSpc>
              <a:spcBef>
                <a:spcPts val="0"/>
              </a:spcBef>
              <a:spcAft>
                <a:spcPts val="0"/>
              </a:spcAft>
              <a:buNone/>
            </a:pPr>
            <a:r>
              <a:rPr lang="en-US" sz="1500" dirty="0">
                <a:solidFill>
                  <a:srgbClr val="94A3B8"/>
                </a:solidFill>
                <a:latin typeface="Consolas"/>
                <a:ea typeface="Consolas"/>
                <a:cs typeface="Consolas"/>
              </a:rPr>
              <a:t> 5  </a:t>
            </a:r>
            <a:r>
              <a:rPr lang="en-US" sz="1500" dirty="0">
                <a:solidFill>
                  <a:srgbClr val="1E293B"/>
                </a:solidFill>
                <a:latin typeface="Consolas"/>
                <a:ea typeface="Consolas"/>
                <a:cs typeface="Consolas"/>
              </a:rPr>
              <a:t>      --help-pptx          Generate the user manual as PPTX</a:t>
            </a:r>
          </a:p>
          <a:p>
            <a:pPr algn="l">
              <a:lnSpc>
                <a:spcPct val="115000"/>
              </a:lnSpc>
              <a:spcBef>
                <a:spcPts val="0"/>
              </a:spcBef>
              <a:spcAft>
                <a:spcPts val="0"/>
              </a:spcAft>
              <a:buNone/>
            </a:pPr>
            <a:r>
              <a:rPr lang="en-US" sz="1500" dirty="0">
                <a:solidFill>
                  <a:srgbClr val="94A3B8"/>
                </a:solidFill>
                <a:latin typeface="Consolas"/>
                <a:ea typeface="Consolas"/>
                <a:cs typeface="Consolas"/>
              </a:rPr>
              <a:t> 6  </a:t>
            </a:r>
            <a:r>
              <a:rPr lang="en-US" sz="1500" dirty="0">
                <a:solidFill>
                  <a:srgbClr val="1E293B"/>
                </a:solidFill>
                <a:latin typeface="Consolas"/>
                <a:ea typeface="Consolas"/>
                <a:cs typeface="Consolas"/>
              </a:rPr>
              <a:t>      --help-odp           Generate the user manual as ODP</a:t>
            </a:r>
          </a:p>
          <a:p>
            <a:pPr algn="l">
              <a:lnSpc>
                <a:spcPct val="115000"/>
              </a:lnSpc>
              <a:spcBef>
                <a:spcPts val="0"/>
              </a:spcBef>
              <a:spcAft>
                <a:spcPts val="0"/>
              </a:spcAft>
              <a:buNone/>
            </a:pPr>
            <a:r>
              <a:rPr lang="en-US" sz="1500" dirty="0">
                <a:solidFill>
                  <a:srgbClr val="94A3B8"/>
                </a:solidFill>
                <a:latin typeface="Consolas"/>
                <a:ea typeface="Consolas"/>
                <a:cs typeface="Consolas"/>
              </a:rPr>
              <a:t> 7  </a:t>
            </a:r>
            <a:r>
              <a:rPr lang="en-US" sz="1500" dirty="0">
                <a:solidFill>
                  <a:srgbClr val="1E293B"/>
                </a:solidFill>
                <a:latin typeface="Consolas"/>
                <a:ea typeface="Consolas"/>
                <a:cs typeface="Consolas"/>
              </a:rPr>
              <a:t>      --help-pdf           Generate the user manual as PDF</a:t>
            </a:r>
          </a:p>
          <a:p>
            <a:pPr algn="l">
              <a:lnSpc>
                <a:spcPct val="115000"/>
              </a:lnSpc>
              <a:spcBef>
                <a:spcPts val="0"/>
              </a:spcBef>
              <a:spcAft>
                <a:spcPts val="0"/>
              </a:spcAft>
              <a:buNone/>
            </a:pPr>
            <a:r>
              <a:rPr lang="en-US" sz="1500" dirty="0">
                <a:solidFill>
                  <a:srgbClr val="94A3B8"/>
                </a:solidFill>
                <a:latin typeface="Consolas"/>
                <a:ea typeface="Consolas"/>
                <a:cs typeface="Consolas"/>
              </a:rPr>
              <a:t> 8  </a:t>
            </a:r>
            <a:r>
              <a:rPr lang="en-US" sz="1500" dirty="0">
                <a:solidFill>
                  <a:srgbClr val="1E293B"/>
                </a:solidFill>
                <a:latin typeface="Consolas"/>
                <a:ea typeface="Consolas"/>
                <a:cs typeface="Consolas"/>
              </a:rPr>
              <a:t>      --help-docx          Generate the user manual as Word DOCX</a:t>
            </a:r>
          </a:p>
          <a:p>
            <a:pPr algn="l">
              <a:lnSpc>
                <a:spcPct val="115000"/>
              </a:lnSpc>
              <a:spcBef>
                <a:spcPts val="0"/>
              </a:spcBef>
              <a:spcAft>
                <a:spcPts val="0"/>
              </a:spcAft>
              <a:buNone/>
            </a:pPr>
            <a:r>
              <a:rPr lang="en-US" sz="1500" dirty="0">
                <a:solidFill>
                  <a:srgbClr val="94A3B8"/>
                </a:solidFill>
                <a:latin typeface="Consolas"/>
                <a:ea typeface="Consolas"/>
                <a:cs typeface="Consolas"/>
              </a:rPr>
              <a:t> 9  </a:t>
            </a:r>
            <a:r>
              <a:rPr lang="en-US" sz="1500" dirty="0">
                <a:solidFill>
                  <a:srgbClr val="1E293B"/>
                </a:solidFill>
                <a:latin typeface="Consolas"/>
                <a:ea typeface="Consolas"/>
                <a:cs typeface="Consolas"/>
              </a:rPr>
              <a:t>      --help-odt           Generate the user manual as LibreOffice ODT</a:t>
            </a:r>
          </a:p>
          <a:p>
            <a:pPr algn="l">
              <a:lnSpc>
                <a:spcPct val="115000"/>
              </a:lnSpc>
              <a:spcBef>
                <a:spcPts val="0"/>
              </a:spcBef>
              <a:spcAft>
                <a:spcPts val="0"/>
              </a:spcAft>
              <a:buNone/>
            </a:pPr>
            <a:r>
              <a:rPr lang="en-US" sz="1500" dirty="0">
                <a:solidFill>
                  <a:srgbClr val="94A3B8"/>
                </a:solidFill>
                <a:latin typeface="Consolas"/>
                <a:ea typeface="Consolas"/>
                <a:cs typeface="Consolas"/>
              </a:rPr>
              <a:t>10  </a:t>
            </a:r>
            <a:r>
              <a:rPr lang="en-US" sz="1500" dirty="0">
                <a:solidFill>
                  <a:srgbClr val="1E293B"/>
                </a:solidFill>
                <a:latin typeface="Consolas"/>
                <a:ea typeface="Consolas"/>
                <a:cs typeface="Consolas"/>
              </a:rPr>
              <a:t>      --help-md            Print the user-manual Markdown source to stdout</a:t>
            </a:r>
          </a:p>
          <a:p>
            <a:pPr algn="l">
              <a:lnSpc>
                <a:spcPct val="115000"/>
              </a:lnSpc>
              <a:spcBef>
                <a:spcPts val="0"/>
              </a:spcBef>
              <a:spcAft>
                <a:spcPts val="0"/>
              </a:spcAft>
              <a:buNone/>
            </a:pPr>
            <a:r>
              <a:rPr lang="en-US" sz="1500" dirty="0">
                <a:solidFill>
                  <a:srgbClr val="94A3B8"/>
                </a:solidFill>
                <a:latin typeface="Consolas"/>
                <a:ea typeface="Consolas"/>
                <a:cs typeface="Consolas"/>
              </a:rPr>
              <a:t>11  </a:t>
            </a:r>
            <a:r>
              <a:rPr lang="en-US" sz="1500" dirty="0">
                <a:solidFill>
                  <a:srgbClr val="1E293B"/>
                </a:solidFill>
                <a:latin typeface="Consolas"/>
                <a:ea typeface="Consolas"/>
                <a:cs typeface="Consolas"/>
              </a:rPr>
              <a:t>  -V, --version            Print version</a:t>
            </a:r>
          </a:p>
        </p:txBody>
      </p:sp>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82 / 136</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Combining flags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The </a:t>
            </a:r>
            <a:r>
              <a:rPr lang="en-US" sz="1800" dirty="0">
                <a:solidFill>
                  <a:srgbClr val="0369A1"/>
                </a:solidFill>
                <a:latin typeface="Consolas"/>
                <a:ea typeface="Consolas"/>
                <a:cs typeface="Consolas"/>
              </a:rPr>
              <a:t>--help-*</a:t>
            </a:r>
            <a:r>
              <a:rPr lang="en-US" sz="1800" dirty="0">
                <a:solidFill>
                  <a:srgbClr val="334155"/>
                </a:solidFill>
                <a:latin typeface="Calibri"/>
                <a:ea typeface="Calibri"/>
                <a:cs typeface="Calibri"/>
              </a:rPr>
              <a:t> flags respect every other flag.</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5" name="CodeBox105"/>
          <p:cNvSpPr/>
          <p:nvPr/>
        </p:nvSpPr>
        <p:spPr>
          <a:xfrm>
            <a:off x="533400" y="2310000"/>
            <a:ext cx="11125200" cy="144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help</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pdf</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theme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dark</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layout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studio</a:t>
            </a:r>
          </a:p>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help</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pptx</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aspect</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9</a:t>
            </a:r>
            <a:r>
              <a:rPr lang="en-US" sz="1500" dirty="0">
                <a:solidFill>
                  <a:srgbClr val="1E293B"/>
                </a:solidFill>
                <a:latin typeface="Consolas"/>
                <a:ea typeface="Consolas"/>
                <a:cs typeface="Consolas"/>
              </a:rPr>
              <a:t>:</a:t>
            </a:r>
            <a:r>
              <a:rPr lang="en-US" sz="1500" dirty="0">
                <a:solidFill>
                  <a:srgbClr val="C2410C"/>
                </a:solidFill>
                <a:latin typeface="Consolas"/>
                <a:ea typeface="Consolas"/>
                <a:cs typeface="Consolas"/>
              </a:rPr>
              <a:t>16</a:t>
            </a:r>
          </a:p>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help</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odt</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theme</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file</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brand</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yaml</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brand</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manual</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odt</a:t>
            </a:r>
          </a:p>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help</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 </a:t>
            </a:r>
            <a:r>
              <a:rPr lang="en-US" sz="1500" dirty="0">
                <a:solidFill>
                  <a:srgbClr val="1E293B"/>
                </a:solidFill>
                <a:latin typeface="Consolas"/>
                <a:ea typeface="Consolas"/>
                <a:cs typeface="Consolas"/>
              </a:rPr>
              <a:t>head</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100</a:t>
            </a:r>
          </a:p>
        </p:txBody>
      </p:sp>
      <p:sp>
        <p:nvSpPr>
          <p:cNvPr id="106" name="Para106"/>
          <p:cNvSpPr txBox="1"/>
          <p:nvPr/>
        </p:nvSpPr>
        <p:spPr>
          <a:xfrm>
            <a:off x="533400" y="383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Same is true for normal runs — every flag composes with every other.</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83 / 136</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rgbClr val="0F172A"/>
        </a:solidFill>
        <a:effectLst/>
      </p:bgPr>
    </p:bg>
    <p:spTree>
      <p:nvGrpSpPr>
        <p:cNvPr id="1" name=""/>
        <p:cNvGrpSpPr/>
        <p:nvPr/>
      </p:nvGrpSpPr>
      <p:grpSpPr>
        <a:xfrm>
          <a:off x="0" y="0"/>
          <a:ext cx="0" cy="0"/>
          <a:chOff x="0" y="0"/>
          <a:chExt cx="0" cy="0"/>
        </a:xfrm>
      </p:grpSpPr>
      <p:sp>
        <p:nvSpPr>
          <p:cNvPr id="100" name="Marker100"/>
          <p:cNvSpPr/>
          <p:nvPr/>
        </p:nvSpPr>
        <p:spPr>
          <a:xfrm>
            <a:off x="5496000" y="2429000"/>
            <a:ext cx="1200000" cy="60000"/>
          </a:xfrm>
          <a:prstGeom prst="rect">
            <a:avLst/>
          </a:prstGeom>
          <a:solidFill>
            <a:srgbClr val="F8FAFC"/>
          </a:solidFill>
          <a:ln>
            <a:noFill/>
          </a:ln>
        </p:spPr>
        <p:txBody>
          <a:bodyPr wrap="square" anchor="ctr"/>
          <a:lstStyle/>
          <a:p>
            <a:endParaRPr lang="en-US"/>
          </a:p>
        </p:txBody>
      </p:sp>
      <p:sp>
        <p:nvSpPr>
          <p:cNvPr id="101" name="SectionTitle101"/>
          <p:cNvSpPr txBox="1"/>
          <p:nvPr/>
        </p:nvSpPr>
        <p:spPr>
          <a:xfrm>
            <a:off x="800000" y="2729000"/>
            <a:ext cx="10592000" cy="1500000"/>
          </a:xfrm>
          <a:prstGeom prst="rect">
            <a:avLst/>
          </a:prstGeom>
          <a:noFill/>
        </p:spPr>
        <p:txBody>
          <a:bodyPr wrap="square" lIns="0" tIns="0" rIns="0" bIns="0" anchor="ctr">
            <a:noAutofit/>
          </a:bodyPr>
          <a:lstStyle/>
          <a:p>
            <a:pPr algn="ctr">
              <a:buNone/>
            </a:pPr>
            <a:r>
              <a:rPr lang="en-US" sz="5400" dirty="0" b="1">
                <a:solidFill>
                  <a:srgbClr val="F8FAFC"/>
                </a:solidFill>
                <a:latin typeface="Calibri Light"/>
                <a:ea typeface="Calibri Light"/>
                <a:cs typeface="Calibri Light"/>
              </a:rPr>
              <a:t>Speaker notes</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How to attach notes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Put an HTML comment starting with </a:t>
            </a:r>
            <a:r>
              <a:rPr lang="en-US" sz="1800" dirty="0">
                <a:solidFill>
                  <a:srgbClr val="0369A1"/>
                </a:solidFill>
                <a:latin typeface="Consolas"/>
                <a:ea typeface="Consolas"/>
                <a:cs typeface="Consolas"/>
              </a:rPr>
              <a:t>notes:</a:t>
            </a:r>
            <a:r>
              <a:rPr lang="en-US" sz="1800" dirty="0">
                <a:solidFill>
                  <a:srgbClr val="334155"/>
                </a:solidFill>
                <a:latin typeface="Calibri"/>
                <a:ea typeface="Calibri"/>
                <a:cs typeface="Calibri"/>
              </a:rPr>
              <a:t> or </a:t>
            </a:r>
            <a:r>
              <a:rPr lang="en-US" sz="1800" dirty="0">
                <a:solidFill>
                  <a:srgbClr val="0369A1"/>
                </a:solidFill>
                <a:latin typeface="Consolas"/>
                <a:ea typeface="Consolas"/>
                <a:cs typeface="Consolas"/>
              </a:rPr>
              <a:t>speaker notes:</a:t>
            </a:r>
            <a:r>
              <a:rPr lang="en-US" sz="1800" dirty="0">
                <a:solidFill>
                  <a:srgbClr val="334155"/>
                </a:solidFill>
                <a:latin typeface="Calibri"/>
                <a:ea typeface="Calibri"/>
                <a:cs typeface="Calibri"/>
              </a:rPr>
              <a:t> anywhere on the slide:</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markdown</a:t>
            </a:r>
          </a:p>
        </p:txBody>
      </p:sp>
      <p:sp>
        <p:nvSpPr>
          <p:cNvPr id="105" name="CodeBox105"/>
          <p:cNvSpPr/>
          <p:nvPr/>
        </p:nvSpPr>
        <p:spPr>
          <a:xfrm>
            <a:off x="533400" y="2310000"/>
            <a:ext cx="11125200" cy="172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 A slide title</a:t>
            </a:r>
          </a:p>
          <a:p>
            <a:pPr algn="l">
              <a:lnSpc>
                <a:spcPct val="115000"/>
              </a:lnSpc>
              <a:spcBef>
                <a:spcPts val="0"/>
              </a:spcBef>
              <a:spcAft>
                <a:spcPts val="0"/>
              </a:spcAft>
              <a:buNone/>
            </a:pP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1E293B"/>
                </a:solidFill>
                <a:latin typeface="Consolas"/>
                <a:ea typeface="Consolas"/>
                <a:cs typeface="Consolas"/>
              </a:rPr>
              <a:t>Visible content here.</a:t>
            </a:r>
          </a:p>
          <a:p>
            <a:pPr algn="l">
              <a:lnSpc>
                <a:spcPct val="115000"/>
              </a:lnSpc>
              <a:spcBef>
                <a:spcPts val="0"/>
              </a:spcBef>
              <a:spcAft>
                <a:spcPts val="0"/>
              </a:spcAft>
              <a:buNone/>
            </a:pP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1E293B"/>
                </a:solidFill>
                <a:latin typeface="Consolas"/>
                <a:ea typeface="Consolas"/>
                <a:cs typeface="Consolas"/>
              </a:rPr>
              <a:t>&lt;!-- notes: Reminder to reference the Q3 numbers and pause for questions. --&gt;</a:t>
            </a:r>
          </a:p>
        </p:txBody>
      </p:sp>
      <p:sp>
        <p:nvSpPr>
          <p:cNvPr id="106" name="Para106"/>
          <p:cNvSpPr txBox="1"/>
          <p:nvPr/>
        </p:nvSpPr>
        <p:spPr>
          <a:xfrm>
            <a:off x="533400" y="41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Multiple </a:t>
            </a:r>
            <a:r>
              <a:rPr lang="en-US" sz="1800" dirty="0">
                <a:solidFill>
                  <a:srgbClr val="0369A1"/>
                </a:solidFill>
                <a:latin typeface="Consolas"/>
                <a:ea typeface="Consolas"/>
                <a:cs typeface="Consolas"/>
              </a:rPr>
              <a:t>&lt;!-- notes: --&gt;</a:t>
            </a:r>
            <a:r>
              <a:rPr lang="en-US" sz="1800" dirty="0">
                <a:solidFill>
                  <a:srgbClr val="334155"/>
                </a:solidFill>
                <a:latin typeface="Calibri"/>
                <a:ea typeface="Calibri"/>
                <a:cs typeface="Calibri"/>
              </a:rPr>
              <a:t> comments on one slide are concatenated.</a:t>
            </a:r>
          </a:p>
        </p:txBody>
      </p:sp>
      <p:sp>
        <p:nvSpPr>
          <p:cNvPr id="107" name="Para107"/>
          <p:cNvSpPr txBox="1"/>
          <p:nvPr/>
        </p:nvSpPr>
        <p:spPr>
          <a:xfrm>
            <a:off x="533400" y="479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Notes attach in </a:t>
            </a:r>
            <a:r>
              <a:rPr lang="en-US" sz="1800" dirty="0" b="1">
                <a:solidFill>
                  <a:srgbClr val="334155"/>
                </a:solidFill>
                <a:latin typeface="Calibri"/>
                <a:ea typeface="Calibri"/>
                <a:cs typeface="Calibri"/>
              </a:rPr>
              <a:t>PPTX</a:t>
            </a:r>
            <a:r>
              <a:rPr lang="en-US" sz="1800" dirty="0">
                <a:solidFill>
                  <a:srgbClr val="334155"/>
                </a:solidFill>
                <a:latin typeface="Calibri"/>
                <a:ea typeface="Calibri"/>
                <a:cs typeface="Calibri"/>
              </a:rPr>
              <a:t> and </a:t>
            </a:r>
            <a:r>
              <a:rPr lang="en-US" sz="1800" dirty="0" b="1">
                <a:solidFill>
                  <a:srgbClr val="334155"/>
                </a:solidFill>
                <a:latin typeface="Calibri"/>
                <a:ea typeface="Calibri"/>
                <a:cs typeface="Calibri"/>
              </a:rPr>
              <a:t>ODP</a:t>
            </a:r>
            <a:r>
              <a:rPr lang="en-US" sz="1800" dirty="0">
                <a:solidFill>
                  <a:srgbClr val="334155"/>
                </a:solidFill>
                <a:latin typeface="Calibri"/>
                <a:ea typeface="Calibri"/>
                <a:cs typeface="Calibri"/>
              </a:rPr>
              <a:t> outputs (visible in Presenter View or printed as Notes Pages). DOCX and ODT outputs drop them.</a:t>
            </a:r>
          </a:p>
        </p:txBody>
      </p:sp>
      <p:sp>
        <p:nvSpPr>
          <p:cNvPr id="108" name="Para108"/>
          <p:cNvSpPr txBox="1"/>
          <p:nvPr/>
        </p:nvSpPr>
        <p:spPr>
          <a:xfrm>
            <a:off x="533400" y="547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For PDF, pass </a:t>
            </a:r>
            <a:r>
              <a:rPr lang="en-US" sz="1800" dirty="0">
                <a:solidFill>
                  <a:srgbClr val="0369A1"/>
                </a:solidFill>
                <a:latin typeface="Consolas"/>
                <a:ea typeface="Consolas"/>
                <a:cs typeface="Consolas"/>
              </a:rPr>
              <a:t>--with-notes</a:t>
            </a:r>
            <a:r>
              <a:rPr lang="en-US" sz="1800" dirty="0">
                <a:solidFill>
                  <a:srgbClr val="334155"/>
                </a:solidFill>
                <a:latin typeface="Calibri"/>
                <a:ea typeface="Calibri"/>
                <a:cs typeface="Calibri"/>
              </a:rPr>
              <a:t> to produce a presenter-friendly companion document: one A4 portrait page per slide with the slide thumbnail at the top and the speaker notes laid out below.</a:t>
            </a:r>
          </a:p>
        </p:txBody>
      </p:sp>
      <p:sp>
        <p:nvSpPr>
          <p:cNvPr id="109" name="DeckFooter109"/>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10" name="PageNum110"/>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85 / 136</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How to attach notes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CodeTitle103"/>
          <p:cNvSpPr/>
          <p:nvPr/>
        </p:nvSpPr>
        <p:spPr>
          <a:xfrm>
            <a:off x="533400" y="131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4" name="CodeBox104"/>
          <p:cNvSpPr/>
          <p:nvPr/>
        </p:nvSpPr>
        <p:spPr>
          <a:xfrm>
            <a:off x="533400" y="1630000"/>
            <a:ext cx="11125200" cy="60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with</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notes</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notes</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pdf</a:t>
            </a:r>
          </a:p>
        </p:txBody>
      </p:sp>
      <p:sp>
        <p:nvSpPr>
          <p:cNvPr id="105" name="Para105"/>
          <p:cNvSpPr txBox="1"/>
          <p:nvPr/>
        </p:nvSpPr>
        <p:spPr>
          <a:xfrm>
            <a:off x="533400" y="2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Mutually exclusive with </a:t>
            </a:r>
            <a:r>
              <a:rPr lang="en-US" sz="1800" dirty="0">
                <a:solidFill>
                  <a:srgbClr val="0369A1"/>
                </a:solidFill>
                <a:latin typeface="Consolas"/>
                <a:ea typeface="Consolas"/>
                <a:cs typeface="Consolas"/>
              </a:rPr>
              <a:t>--handout</a:t>
            </a:r>
            <a:r>
              <a:rPr lang="en-US" sz="1800" dirty="0">
                <a:solidFill>
                  <a:srgbClr val="334155"/>
                </a:solidFill>
                <a:latin typeface="Calibri"/>
                <a:ea typeface="Calibri"/>
                <a:cs typeface="Calibri"/>
              </a:rPr>
              <a:t> — pick one PDF post-processor at a time.</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86 / 136</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rgbClr val="0F172A"/>
        </a:solidFill>
        <a:effectLst/>
      </p:bgPr>
    </p:bg>
    <p:spTree>
      <p:nvGrpSpPr>
        <p:cNvPr id="1" name=""/>
        <p:cNvGrpSpPr/>
        <p:nvPr/>
      </p:nvGrpSpPr>
      <p:grpSpPr>
        <a:xfrm>
          <a:off x="0" y="0"/>
          <a:ext cx="0" cy="0"/>
          <a:chOff x="0" y="0"/>
          <a:chExt cx="0" cy="0"/>
        </a:xfrm>
      </p:grpSpPr>
      <p:sp>
        <p:nvSpPr>
          <p:cNvPr id="100" name="Marker100"/>
          <p:cNvSpPr/>
          <p:nvPr/>
        </p:nvSpPr>
        <p:spPr>
          <a:xfrm>
            <a:off x="5496000" y="2429000"/>
            <a:ext cx="1200000" cy="60000"/>
          </a:xfrm>
          <a:prstGeom prst="rect">
            <a:avLst/>
          </a:prstGeom>
          <a:solidFill>
            <a:srgbClr val="F8FAFC"/>
          </a:solidFill>
          <a:ln>
            <a:noFill/>
          </a:ln>
        </p:spPr>
        <p:txBody>
          <a:bodyPr wrap="square" anchor="ctr"/>
          <a:lstStyle/>
          <a:p>
            <a:endParaRPr lang="en-US"/>
          </a:p>
        </p:txBody>
      </p:sp>
      <p:sp>
        <p:nvSpPr>
          <p:cNvPr id="101" name="SectionTitle101"/>
          <p:cNvSpPr txBox="1"/>
          <p:nvPr/>
        </p:nvSpPr>
        <p:spPr>
          <a:xfrm>
            <a:off x="800000" y="2729000"/>
            <a:ext cx="10592000" cy="1500000"/>
          </a:xfrm>
          <a:prstGeom prst="rect">
            <a:avLst/>
          </a:prstGeom>
          <a:noFill/>
        </p:spPr>
        <p:txBody>
          <a:bodyPr wrap="square" lIns="0" tIns="0" rIns="0" bIns="0" anchor="ctr">
            <a:noAutofit/>
          </a:bodyPr>
          <a:lstStyle/>
          <a:p>
            <a:pPr algn="ctr">
              <a:buNone/>
            </a:pPr>
            <a:r>
              <a:rPr lang="en-US" sz="5400" dirty="0" b="1">
                <a:solidFill>
                  <a:srgbClr val="F8FAFC"/>
                </a:solidFill>
                <a:latin typeface="Calibri Light"/>
                <a:ea typeface="Calibri Light"/>
                <a:cs typeface="Calibri Light"/>
              </a:rPr>
              <a:t>Transitions</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Animated section changes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Set a deck-wide transition in front matter:</a:t>
            </a:r>
          </a:p>
        </p:txBody>
      </p:sp>
      <p:sp>
        <p:nvSpPr>
          <p:cNvPr id="104" name="CodeTitle104"/>
          <p:cNvSpPr/>
          <p:nvPr/>
        </p:nvSpPr>
        <p:spPr>
          <a:xfrm>
            <a:off x="533400" y="199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yaml</a:t>
            </a:r>
          </a:p>
        </p:txBody>
      </p:sp>
      <p:sp>
        <p:nvSpPr>
          <p:cNvPr id="105" name="CodeBox105"/>
          <p:cNvSpPr/>
          <p:nvPr/>
        </p:nvSpPr>
        <p:spPr>
          <a:xfrm>
            <a:off x="533400" y="2310000"/>
            <a:ext cx="11125200" cy="88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transition</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fade</a:t>
            </a:r>
          </a:p>
          <a:p>
            <a:pPr algn="l">
              <a:lnSpc>
                <a:spcPct val="115000"/>
              </a:lnSpc>
              <a:spcBef>
                <a:spcPts val="0"/>
              </a:spcBef>
              <a:spcAft>
                <a:spcPts val="0"/>
              </a:spcAft>
              <a:buNone/>
            </a:pPr>
            <a:r>
              <a:rPr lang="en-US" sz="1500" dirty="0">
                <a:solidFill>
                  <a:srgbClr val="1E293B"/>
                </a:solidFill>
                <a:latin typeface="Consolas"/>
                <a:ea typeface="Consolas"/>
                <a:cs typeface="Consolas"/>
              </a:rPr>
              <a:t>transition_duration</a:t>
            </a:r>
            <a:r>
              <a:rPr lang="en-US" sz="1500" dirty="0">
                <a:solidFill>
                  <a:srgbClr val="1E293B"/>
                </a:solidFill>
                <a:latin typeface="Consolas"/>
                <a:ea typeface="Consolas"/>
                <a:cs typeface="Consolas"/>
              </a:rPr>
              <a:t>: </a:t>
            </a:r>
            <a:r>
              <a:rPr lang="en-US" sz="1500" dirty="0">
                <a:solidFill>
                  <a:srgbClr val="C2410C"/>
                </a:solidFill>
                <a:latin typeface="Consolas"/>
                <a:ea typeface="Consolas"/>
                <a:cs typeface="Consolas"/>
              </a:rPr>
              <a:t>0.6</a:t>
            </a:r>
          </a:p>
        </p:txBody>
      </p:sp>
      <p:sp>
        <p:nvSpPr>
          <p:cNvPr id="106" name="Para106"/>
          <p:cNvSpPr txBox="1"/>
          <p:nvPr/>
        </p:nvSpPr>
        <p:spPr>
          <a:xfrm>
            <a:off x="533400" y="327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Supported across PPTX, ODP, and PDF: </a:t>
            </a:r>
            <a:r>
              <a:rPr lang="en-US" sz="1800" dirty="0">
                <a:solidFill>
                  <a:srgbClr val="0369A1"/>
                </a:solidFill>
                <a:latin typeface="Consolas"/>
                <a:ea typeface="Consolas"/>
                <a:cs typeface="Consolas"/>
              </a:rPr>
              <a:t>fade</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push</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wipe</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cover</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split</a:t>
            </a:r>
            <a:r>
              <a:rPr lang="en-US" sz="1800" dirty="0">
                <a:solidFill>
                  <a:srgbClr val="334155"/>
                </a:solidFill>
                <a:latin typeface="Calibri"/>
                <a:ea typeface="Calibri"/>
                <a:cs typeface="Calibri"/>
              </a:rPr>
              <a:t>. DOCX and ODT ignore transitions (they're documents, not slides).</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88 / 136</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rgbClr val="0F172A"/>
        </a:solidFill>
        <a:effectLst/>
      </p:bgPr>
    </p:bg>
    <p:spTree>
      <p:nvGrpSpPr>
        <p:cNvPr id="1" name=""/>
        <p:cNvGrpSpPr/>
        <p:nvPr/>
      </p:nvGrpSpPr>
      <p:grpSpPr>
        <a:xfrm>
          <a:off x="0" y="0"/>
          <a:ext cx="0" cy="0"/>
          <a:chOff x="0" y="0"/>
          <a:chExt cx="0" cy="0"/>
        </a:xfrm>
      </p:grpSpPr>
      <p:sp>
        <p:nvSpPr>
          <p:cNvPr id="100" name="Marker100"/>
          <p:cNvSpPr/>
          <p:nvPr/>
        </p:nvSpPr>
        <p:spPr>
          <a:xfrm>
            <a:off x="5496000" y="2429000"/>
            <a:ext cx="1200000" cy="60000"/>
          </a:xfrm>
          <a:prstGeom prst="rect">
            <a:avLst/>
          </a:prstGeom>
          <a:solidFill>
            <a:srgbClr val="F8FAFC"/>
          </a:solidFill>
          <a:ln>
            <a:noFill/>
          </a:ln>
        </p:spPr>
        <p:txBody>
          <a:bodyPr wrap="square" anchor="ctr"/>
          <a:lstStyle/>
          <a:p>
            <a:endParaRPr lang="en-US"/>
          </a:p>
        </p:txBody>
      </p:sp>
      <p:sp>
        <p:nvSpPr>
          <p:cNvPr id="101" name="SectionTitle101"/>
          <p:cNvSpPr txBox="1"/>
          <p:nvPr/>
        </p:nvSpPr>
        <p:spPr>
          <a:xfrm>
            <a:off x="800000" y="2729000"/>
            <a:ext cx="10592000" cy="1500000"/>
          </a:xfrm>
          <a:prstGeom prst="rect">
            <a:avLst/>
          </a:prstGeom>
          <a:noFill/>
        </p:spPr>
        <p:txBody>
          <a:bodyPr wrap="square" lIns="0" tIns="0" rIns="0" bIns="0" anchor="ctr">
            <a:noAutofit/>
          </a:bodyPr>
          <a:lstStyle/>
          <a:p>
            <a:pPr algn="ctr">
              <a:buNone/>
            </a:pPr>
            <a:r>
              <a:rPr lang="en-US" sz="5400" dirty="0" b="1">
                <a:solidFill>
                  <a:srgbClr val="F8FAFC"/>
                </a:solidFill>
                <a:latin typeface="Calibri Light"/>
                <a:ea typeface="Calibri Light"/>
                <a:cs typeface="Calibri Light"/>
              </a:rPr>
              <a:t>Internationalisation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Front matter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Every key is optional. CLI flags override front matter; front matter overrides defaults.</a:t>
            </a:r>
          </a:p>
        </p:txBody>
      </p:sp>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9 / 136</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Right-to-left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CodeTitle103"/>
          <p:cNvSpPr/>
          <p:nvPr/>
        </p:nvSpPr>
        <p:spPr>
          <a:xfrm>
            <a:off x="533400" y="131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yaml</a:t>
            </a:r>
          </a:p>
        </p:txBody>
      </p:sp>
      <p:sp>
        <p:nvSpPr>
          <p:cNvPr id="104" name="CodeBox104"/>
          <p:cNvSpPr/>
          <p:nvPr/>
        </p:nvSpPr>
        <p:spPr>
          <a:xfrm>
            <a:off x="533400" y="1630000"/>
            <a:ext cx="11125200" cy="60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direction</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rtl</a:t>
            </a:r>
          </a:p>
        </p:txBody>
      </p:sp>
      <p:sp>
        <p:nvSpPr>
          <p:cNvPr id="105" name="Para105"/>
          <p:cNvSpPr txBox="1"/>
          <p:nvPr/>
        </p:nvSpPr>
        <p:spPr>
          <a:xfrm>
            <a:off x="533400" y="2310000"/>
            <a:ext cx="11125200" cy="114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Flips paragraph alignment and adds </a:t>
            </a:r>
            <a:r>
              <a:rPr lang="en-US" sz="1800" dirty="0">
                <a:solidFill>
                  <a:srgbClr val="0369A1"/>
                </a:solidFill>
                <a:latin typeface="Consolas"/>
                <a:ea typeface="Consolas"/>
                <a:cs typeface="Consolas"/>
              </a:rPr>
              <a:t>rtl="1"</a:t>
            </a:r>
            <a:r>
              <a:rPr lang="en-US" sz="1800" dirty="0">
                <a:solidFill>
                  <a:srgbClr val="334155"/>
                </a:solidFill>
                <a:latin typeface="Calibri"/>
                <a:ea typeface="Calibri"/>
                <a:cs typeface="Calibri"/>
              </a:rPr>
              <a:t> markers throughout PPTX and ODP output for Arabic, Hebrew, and other RTL scripts. PDF output now embeds DejaVu Sans, which covers Arabic, Hebrew, and other complex scripts at the glyph level; full bidirectional reordering and joining behaviour still depends on the viewer's PDF text layout engine.</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90 / 136</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CJK fonts</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87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For </a:t>
            </a:r>
            <a:r>
              <a:rPr lang="en-US" sz="1800" dirty="0" b="1">
                <a:solidFill>
                  <a:srgbClr val="334155"/>
                </a:solidFill>
                <a:latin typeface="Calibri"/>
                <a:ea typeface="Calibri"/>
                <a:cs typeface="Calibri"/>
              </a:rPr>
              <a:t>PPTX / ODP / DOCX / ODT</a:t>
            </a:r>
            <a:r>
              <a:rPr lang="en-US" sz="1800" dirty="0">
                <a:solidFill>
                  <a:srgbClr val="334155"/>
                </a:solidFill>
                <a:latin typeface="Calibri"/>
                <a:ea typeface="Calibri"/>
                <a:cs typeface="Calibri"/>
              </a:rPr>
              <a:t>, pass </a:t>
            </a:r>
            <a:r>
              <a:rPr lang="en-US" sz="1800" dirty="0">
                <a:solidFill>
                  <a:srgbClr val="0369A1"/>
                </a:solidFill>
                <a:latin typeface="Consolas"/>
                <a:ea typeface="Consolas"/>
                <a:cs typeface="Consolas"/>
              </a:rPr>
              <a:t>--font</a:t>
            </a:r>
            <a:r>
              <a:rPr lang="en-US" sz="1800" dirty="0">
                <a:solidFill>
                  <a:srgbClr val="334155"/>
                </a:solidFill>
                <a:latin typeface="Calibri"/>
                <a:ea typeface="Calibri"/>
                <a:cs typeface="Calibri"/>
              </a:rPr>
              <a:t> (or set </a:t>
            </a:r>
            <a:r>
              <a:rPr lang="en-US" sz="1800" dirty="0">
                <a:solidFill>
                  <a:srgbClr val="0369A1"/>
                </a:solidFill>
                <a:latin typeface="Consolas"/>
                <a:ea typeface="Consolas"/>
                <a:cs typeface="Consolas"/>
              </a:rPr>
              <a:t>font:</a:t>
            </a:r>
            <a:r>
              <a:rPr lang="en-US" sz="1800" dirty="0">
                <a:solidFill>
                  <a:srgbClr val="334155"/>
                </a:solidFill>
                <a:latin typeface="Calibri"/>
                <a:ea typeface="Calibri"/>
                <a:cs typeface="Calibri"/>
              </a:rPr>
              <a:t> in front matter) to a CJK-capable typeface — </a:t>
            </a:r>
            <a:r>
              <a:rPr lang="en-US" sz="1800" dirty="0">
                <a:solidFill>
                  <a:srgbClr val="0369A1"/>
                </a:solidFill>
                <a:latin typeface="Consolas"/>
                <a:ea typeface="Consolas"/>
                <a:cs typeface="Consolas"/>
              </a:rPr>
              <a:t>Noto Sans CJK SC</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Microsoft YaHei</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Hiragino Sans</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Yu Gothic</a:t>
            </a:r>
            <a:r>
              <a:rPr lang="en-US" sz="1800" dirty="0">
                <a:solidFill>
                  <a:srgbClr val="334155"/>
                </a:solidFill>
                <a:latin typeface="Calibri"/>
                <a:ea typeface="Calibri"/>
                <a:cs typeface="Calibri"/>
              </a:rPr>
              <a:t>, etc. The slide consumer renders with that font, so Chinese / Japanese / Korean characters pass through unchanged.</a:t>
            </a:r>
          </a:p>
        </p:txBody>
      </p:sp>
      <p:sp>
        <p:nvSpPr>
          <p:cNvPr id="104" name="Para104"/>
          <p:cNvSpPr txBox="1"/>
          <p:nvPr/>
        </p:nvSpPr>
        <p:spPr>
          <a:xfrm>
            <a:off x="533400" y="226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For </a:t>
            </a:r>
            <a:r>
              <a:rPr lang="en-US" sz="1800" dirty="0" b="1">
                <a:solidFill>
                  <a:srgbClr val="334155"/>
                </a:solidFill>
                <a:latin typeface="Calibri"/>
                <a:ea typeface="Calibri"/>
                <a:cs typeface="Calibri"/>
              </a:rPr>
              <a:t>PDF</a:t>
            </a:r>
            <a:r>
              <a:rPr lang="en-US" sz="1800" dirty="0">
                <a:solidFill>
                  <a:srgbClr val="334155"/>
                </a:solidFill>
                <a:latin typeface="Calibri"/>
                <a:ea typeface="Calibri"/>
                <a:cs typeface="Calibri"/>
              </a:rPr>
              <a:t>, point </a:t>
            </a:r>
            <a:r>
              <a:rPr lang="en-US" sz="1800" dirty="0">
                <a:solidFill>
                  <a:srgbClr val="0369A1"/>
                </a:solidFill>
                <a:latin typeface="Consolas"/>
                <a:ea typeface="Consolas"/>
                <a:cs typeface="Consolas"/>
              </a:rPr>
              <a:t>--cjk</a:t>
            </a:r>
            <a:r>
              <a:rPr lang="en-US" sz="1800" dirty="0">
                <a:solidFill>
                  <a:srgbClr val="334155"/>
                </a:solidFill>
                <a:latin typeface="Calibri"/>
                <a:ea typeface="Calibri"/>
                <a:cs typeface="Calibri"/>
              </a:rPr>
              <a:t> at any TrueType or OpenType CJK font on disk and md2any uses it as a per-character fallback whenever DejaVu Sans can't render a glyph:</a:t>
            </a:r>
          </a:p>
        </p:txBody>
      </p:sp>
      <p:sp>
        <p:nvSpPr>
          <p:cNvPr id="105" name="CodeTitle105"/>
          <p:cNvSpPr/>
          <p:nvPr/>
        </p:nvSpPr>
        <p:spPr>
          <a:xfrm>
            <a:off x="533400" y="294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6" name="CodeBox106"/>
          <p:cNvSpPr/>
          <p:nvPr/>
        </p:nvSpPr>
        <p:spPr>
          <a:xfrm>
            <a:off x="533400" y="3260000"/>
            <a:ext cx="11125200" cy="88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md</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o</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talk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pdf</a:t>
            </a:r>
            <a:r>
              <a:rPr lang="en-US" sz="1500" dirty="0">
                <a:solidFill>
                  <a:srgbClr val="1E293B"/>
                </a:solidFill>
                <a:latin typeface="Consolas"/>
                <a:ea typeface="Consolas"/>
                <a:cs typeface="Consolas"/>
              </a:rPr>
              <a:t> \</a:t>
            </a:r>
          </a:p>
          <a:p>
            <a:pPr algn="l">
              <a:lnSpc>
                <a:spcPct val="115000"/>
              </a:lnSpc>
              <a:spcBef>
                <a:spcPts val="0"/>
              </a:spcBef>
              <a:spcAft>
                <a:spcPts val="0"/>
              </a:spcAft>
              <a:buNone/>
            </a:pP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cjk</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usr</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share</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fonts</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opentype</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noto</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NotoSansCJK</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Regular</a:t>
            </a:r>
            <a:r>
              <a:rPr lang="en-US" sz="1500" dirty="0">
                <a:solidFill>
                  <a:srgbClr val="1E293B"/>
                </a:solidFill>
                <a:latin typeface="Consolas"/>
                <a:ea typeface="Consolas"/>
                <a:cs typeface="Consolas"/>
              </a:rPr>
              <a:t>.</a:t>
            </a:r>
            <a:r>
              <a:rPr lang="en-US" sz="1500" dirty="0">
                <a:solidFill>
                  <a:srgbClr val="1E293B"/>
                </a:solidFill>
                <a:latin typeface="Consolas"/>
                <a:ea typeface="Consolas"/>
                <a:cs typeface="Consolas"/>
              </a:rPr>
              <a:t>ttc</a:t>
            </a:r>
          </a:p>
        </p:txBody>
      </p:sp>
      <p:sp>
        <p:nvSpPr>
          <p:cNvPr id="107" name="Para107"/>
          <p:cNvSpPr txBox="1"/>
          <p:nvPr/>
        </p:nvSpPr>
        <p:spPr>
          <a:xfrm>
            <a:off x="533400" y="422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Only the glyphs your deck actually uses are embedded (subsetting handles the rest), so a 20 MB Noto CJK source typically turns into a small KB-scale addition to the output PDF.</a:t>
            </a:r>
          </a:p>
        </p:txBody>
      </p:sp>
      <p:sp>
        <p:nvSpPr>
          <p:cNvPr id="108" name="DeckFooter108"/>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9" name="PageNum109"/>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91 / 136</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rgbClr val="0F172A"/>
        </a:solidFill>
        <a:effectLst/>
      </p:bgPr>
    </p:bg>
    <p:spTree>
      <p:nvGrpSpPr>
        <p:cNvPr id="1" name=""/>
        <p:cNvGrpSpPr/>
        <p:nvPr/>
      </p:nvGrpSpPr>
      <p:grpSpPr>
        <a:xfrm>
          <a:off x="0" y="0"/>
          <a:ext cx="0" cy="0"/>
          <a:chOff x="0" y="0"/>
          <a:chExt cx="0" cy="0"/>
        </a:xfrm>
      </p:grpSpPr>
      <p:sp>
        <p:nvSpPr>
          <p:cNvPr id="100" name="Marker100"/>
          <p:cNvSpPr/>
          <p:nvPr/>
        </p:nvSpPr>
        <p:spPr>
          <a:xfrm>
            <a:off x="5496000" y="2429000"/>
            <a:ext cx="1200000" cy="60000"/>
          </a:xfrm>
          <a:prstGeom prst="rect">
            <a:avLst/>
          </a:prstGeom>
          <a:solidFill>
            <a:srgbClr val="F8FAFC"/>
          </a:solidFill>
          <a:ln>
            <a:noFill/>
          </a:ln>
        </p:spPr>
        <p:txBody>
          <a:bodyPr wrap="square" anchor="ctr"/>
          <a:lstStyle/>
          <a:p>
            <a:endParaRPr lang="en-US"/>
          </a:p>
        </p:txBody>
      </p:sp>
      <p:sp>
        <p:nvSpPr>
          <p:cNvPr id="101" name="SectionTitle101"/>
          <p:cNvSpPr txBox="1"/>
          <p:nvPr/>
        </p:nvSpPr>
        <p:spPr>
          <a:xfrm>
            <a:off x="800000" y="2729000"/>
            <a:ext cx="10592000" cy="1500000"/>
          </a:xfrm>
          <a:prstGeom prst="rect">
            <a:avLst/>
          </a:prstGeom>
          <a:noFill/>
        </p:spPr>
        <p:txBody>
          <a:bodyPr wrap="square" lIns="0" tIns="0" rIns="0" bIns="0" anchor="ctr">
            <a:noAutofit/>
          </a:bodyPr>
          <a:lstStyle/>
          <a:p>
            <a:pPr algn="ctr">
              <a:buNone/>
            </a:pPr>
            <a:r>
              <a:rPr lang="en-US" sz="5400" dirty="0" b="1">
                <a:solidFill>
                  <a:srgbClr val="F8FAFC"/>
                </a:solidFill>
                <a:latin typeface="Calibri Light"/>
                <a:ea typeface="Calibri Light"/>
                <a:cs typeface="Calibri Light"/>
              </a:rPr>
              <a:t>Performance</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How fast is fast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graphicFrame>
        <p:nvGraphicFramePr>
          <p:cNvPr id="103" name="Table103"/>
          <p:cNvGraphicFramePr>
            <a:graphicFrameLocks noGrp="1"/>
          </p:cNvGraphicFramePr>
          <p:nvPr/>
        </p:nvGraphicFramePr>
        <p:xfrm>
          <a:off x="533400" y="1310000"/>
          <a:ext cx="11125200" cy="1440000"/>
        </p:xfrm>
        <a:graphic>
          <a:graphicData uri="http://schemas.openxmlformats.org/drawingml/2006/table">
            <a:tbl>
              <a:tblPr firstRow="1" bandRow="1"/>
              <a:tblGrid>
                <a:gridCol w="1854200"/>
                <a:gridCol w="1854200"/>
                <a:gridCol w="1854200"/>
                <a:gridCol w="1854200"/>
                <a:gridCol w="1854200"/>
                <a:gridCol w="1854200"/>
              </a:tblGrid>
              <a:tr h="380000">
                <a:tc>
                  <a:txBody>
                    <a:bodyPr wrap="square" lIns="90000" tIns="46000" rIns="90000" bIns="46000" anchor="ctr"/>
                    <a:lstStyle/>
                    <a:p>
                      <a:pPr algn="l">
                        <a:buNone/>
                      </a:pPr>
                      <a:r>
                        <a:rPr lang="en-US" sz="1600" dirty="0" b="1">
                          <a:solidFill>
                            <a:srgbClr val="FFFFFF"/>
                          </a:solidFill>
                          <a:latin typeface="Calibri"/>
                          <a:ea typeface="Calibri"/>
                          <a:cs typeface="Calibri"/>
                        </a:rPr>
                        <a:t>Deck size</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PPTX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ODP</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DOCX</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ODT</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c>
                  <a:txBody>
                    <a:bodyPr wrap="square" lIns="90000" tIns="46000" rIns="90000" bIns="46000" anchor="ctr"/>
                    <a:lstStyle/>
                    <a:p>
                      <a:pPr algn="l">
                        <a:buNone/>
                      </a:pPr>
                      <a:r>
                        <a:rPr lang="en-US" sz="1600" dirty="0" b="1">
                          <a:solidFill>
                            <a:srgbClr val="FFFFFF"/>
                          </a:solidFill>
                          <a:latin typeface="Calibri"/>
                          <a:ea typeface="Calibri"/>
                          <a:cs typeface="Calibri"/>
                        </a:rPr>
                        <a:t>PDF</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0EA5E9"/>
                    </a:solidFill>
                  </a:tcPr>
                </a:tc>
              </a:tr>
              <a:tr h="353333">
                <a:tc>
                  <a:txBody>
                    <a:bodyPr wrap="square" lIns="90000" tIns="46000" rIns="90000" bIns="46000" anchor="ctr"/>
                    <a:lstStyle/>
                    <a:p>
                      <a:pPr algn="l">
                        <a:buNone/>
                      </a:pPr>
                      <a:r>
                        <a:rPr lang="en-US" sz="1400" dirty="0">
                          <a:solidFill>
                            <a:srgbClr val="334155"/>
                          </a:solidFill>
                          <a:latin typeface="Calibri"/>
                          <a:ea typeface="Calibri"/>
                          <a:cs typeface="Calibri"/>
                        </a:rPr>
                        <a:t>30 slides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~1 ms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~1 ms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~1 ms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~1 ms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~5 ms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r h="353333">
                <a:tc>
                  <a:txBody>
                    <a:bodyPr wrap="square" lIns="90000" tIns="46000" rIns="90000" bIns="46000" anchor="ctr"/>
                    <a:lstStyle/>
                    <a:p>
                      <a:pPr algn="l">
                        <a:buNone/>
                      </a:pPr>
                      <a:r>
                        <a:rPr lang="en-US" sz="1400" dirty="0">
                          <a:solidFill>
                            <a:srgbClr val="334155"/>
                          </a:solidFill>
                          <a:latin typeface="Calibri"/>
                          <a:ea typeface="Calibri"/>
                          <a:cs typeface="Calibri"/>
                        </a:rPr>
                        <a:t>100 slides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~3 ms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~2 ms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~2 ms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~2 ms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~12 ms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1F5F9"/>
                    </a:solidFill>
                  </a:tcPr>
                </a:tc>
              </a:tr>
              <a:tr h="353333">
                <a:tc>
                  <a:txBody>
                    <a:bodyPr wrap="square" lIns="90000" tIns="46000" rIns="90000" bIns="46000" anchor="ctr"/>
                    <a:lstStyle/>
                    <a:p>
                      <a:pPr algn="l">
                        <a:buNone/>
                      </a:pPr>
                      <a:r>
                        <a:rPr lang="en-US" sz="1400" dirty="0">
                          <a:solidFill>
                            <a:srgbClr val="334155"/>
                          </a:solidFill>
                          <a:latin typeface="Calibri"/>
                          <a:ea typeface="Calibri"/>
                          <a:cs typeface="Calibri"/>
                        </a:rPr>
                        <a:t>1000 slides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~30 ms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~25 ms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~20 ms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~20 ms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c>
                  <a:txBody>
                    <a:bodyPr wrap="square" lIns="90000" tIns="46000" rIns="90000" bIns="46000" anchor="ctr"/>
                    <a:lstStyle/>
                    <a:p>
                      <a:pPr algn="l">
                        <a:buNone/>
                      </a:pPr>
                      <a:r>
                        <a:rPr lang="en-US" sz="1400" dirty="0">
                          <a:solidFill>
                            <a:srgbClr val="334155"/>
                          </a:solidFill>
                          <a:latin typeface="Calibri"/>
                          <a:ea typeface="Calibri"/>
                          <a:cs typeface="Calibri"/>
                        </a:rPr>
                        <a:t>~120 ms</a:t>
                      </a:r>
                    </a:p>
                  </a:txBody>
                  <a:tcPr lIns="0" tIns="0" rIns="0" bIns="0" anchor="ctr">
                    <a:lnL w="6350" cap="flat" cmpd="sng" algn="ctr">
                      <a:solidFill>
                        <a:srgbClr val="E2E8F0"/>
                      </a:solidFill>
                      <a:prstDash val="solid"/>
                    </a:lnL>
                    <a:lnR w="6350" cap="flat" cmpd="sng" algn="ctr">
                      <a:solidFill>
                        <a:srgbClr val="E2E8F0"/>
                      </a:solidFill>
                      <a:prstDash val="solid"/>
                    </a:lnR>
                    <a:lnT w="6350" cap="flat" cmpd="sng" algn="ctr">
                      <a:solidFill>
                        <a:srgbClr val="E2E8F0"/>
                      </a:solidFill>
                      <a:prstDash val="solid"/>
                    </a:lnT>
                    <a:lnB w="6350" cap="flat" cmpd="sng" algn="ctr">
                      <a:solidFill>
                        <a:srgbClr val="E2E8F0"/>
                      </a:solidFill>
                      <a:prstDash val="solid"/>
                    </a:lnB>
                    <a:solidFill>
                      <a:srgbClr val="FFFFFF"/>
                    </a:solidFill>
                  </a:tcPr>
                </a:tc>
              </a:tr>
            </a:tbl>
          </a:graphicData>
        </a:graphic>
      </p:graphicFrame>
      <p:sp>
        <p:nvSpPr>
          <p:cNvPr id="104" name="Para104"/>
          <p:cNvSpPr txBox="1"/>
          <p:nvPr/>
        </p:nvSpPr>
        <p:spPr>
          <a:xfrm>
            <a:off x="533400" y="283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Numbers from a commodity x86-64. PDF is slower than PPTX/ODP/DOCX/ODT because of PNG decode and per-token text positioning.</a:t>
            </a:r>
          </a:p>
        </p:txBody>
      </p:sp>
      <p:sp>
        <p:nvSpPr>
          <p:cNvPr id="105" name="Para105"/>
          <p:cNvSpPr txBox="1"/>
          <p:nvPr/>
        </p:nvSpPr>
        <p:spPr>
          <a:xfrm>
            <a:off x="533400" y="35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Cold start is dominated by binary load, not parsing.</a:t>
            </a:r>
          </a:p>
        </p:txBody>
      </p:sp>
      <p:sp>
        <p:nvSpPr>
          <p:cNvPr id="106" name="DeckFooter106"/>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7" name="PageNum107"/>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93 / 136</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rgbClr val="0F172A"/>
        </a:solidFill>
        <a:effectLst/>
      </p:bgPr>
    </p:bg>
    <p:spTree>
      <p:nvGrpSpPr>
        <p:cNvPr id="1" name=""/>
        <p:cNvGrpSpPr/>
        <p:nvPr/>
      </p:nvGrpSpPr>
      <p:grpSpPr>
        <a:xfrm>
          <a:off x="0" y="0"/>
          <a:ext cx="0" cy="0"/>
          <a:chOff x="0" y="0"/>
          <a:chExt cx="0" cy="0"/>
        </a:xfrm>
      </p:grpSpPr>
      <p:sp>
        <p:nvSpPr>
          <p:cNvPr id="100" name="Marker100"/>
          <p:cNvSpPr/>
          <p:nvPr/>
        </p:nvSpPr>
        <p:spPr>
          <a:xfrm>
            <a:off x="5496000" y="2429000"/>
            <a:ext cx="1200000" cy="60000"/>
          </a:xfrm>
          <a:prstGeom prst="rect">
            <a:avLst/>
          </a:prstGeom>
          <a:solidFill>
            <a:srgbClr val="F8FAFC"/>
          </a:solidFill>
          <a:ln>
            <a:noFill/>
          </a:ln>
        </p:spPr>
        <p:txBody>
          <a:bodyPr wrap="square" anchor="ctr"/>
          <a:lstStyle/>
          <a:p>
            <a:endParaRPr lang="en-US"/>
          </a:p>
        </p:txBody>
      </p:sp>
      <p:sp>
        <p:nvSpPr>
          <p:cNvPr id="101" name="SectionTitle101"/>
          <p:cNvSpPr txBox="1"/>
          <p:nvPr/>
        </p:nvSpPr>
        <p:spPr>
          <a:xfrm>
            <a:off x="800000" y="2729000"/>
            <a:ext cx="10592000" cy="1500000"/>
          </a:xfrm>
          <a:prstGeom prst="rect">
            <a:avLst/>
          </a:prstGeom>
          <a:noFill/>
        </p:spPr>
        <p:txBody>
          <a:bodyPr wrap="square" lIns="0" tIns="0" rIns="0" bIns="0" anchor="ctr">
            <a:noAutofit/>
          </a:bodyPr>
          <a:lstStyle/>
          <a:p>
            <a:pPr algn="ctr">
              <a:buNone/>
            </a:pPr>
            <a:r>
              <a:rPr lang="en-US" sz="5400" dirty="0" b="1">
                <a:solidFill>
                  <a:srgbClr val="F8FAFC"/>
                </a:solidFill>
                <a:latin typeface="Calibri Light"/>
                <a:ea typeface="Calibri Light"/>
                <a:cs typeface="Calibri Light"/>
              </a:rPr>
              <a:t>Limitations</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What md2any is not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md2any is a focused artifact generator, not a general-purpose document toolchain. If your needs go beyond the list below, you probably want a different tool:</a:t>
            </a:r>
          </a:p>
        </p:txBody>
      </p:sp>
      <p:sp>
        <p:nvSpPr>
          <p:cNvPr id="104" name="List104"/>
          <p:cNvSpPr txBox="1"/>
          <p:nvPr/>
        </p:nvSpPr>
        <p:spPr>
          <a:xfrm>
            <a:off x="533400" y="1990000"/>
            <a:ext cx="11125200" cy="3160000"/>
          </a:xfrm>
          <a:prstGeom prst="rect">
            <a:avLst/>
          </a:prstGeom>
          <a:noFill/>
        </p:spPr>
        <p:txBody>
          <a:bodyPr wrap="square" lIns="0" tIns="0" rIns="0" bIns="0" anchor="t">
            <a:noAutofit/>
          </a:bodyPr>
          <a:lstStyle/>
          <a:p>
            <a:pPr marL="228600" indent="-228600" lvl="0" algn="l">
              <a:buClr>
                <a:srgbClr val="0EA5E9"/>
              </a:buClr>
              <a:buFont typeface="Arial"/>
              <a:buChar char="●"/>
            </a:pPr>
            <a:r>
              <a:rPr lang="en-US" sz="1800" dirty="0" b="1">
                <a:solidFill>
                  <a:srgbClr val="334155"/>
                </a:solidFill>
                <a:latin typeface="Calibri"/>
                <a:ea typeface="Calibri"/>
                <a:cs typeface="Calibri"/>
              </a:rPr>
              <a:t>Not Pandoc.</a:t>
            </a:r>
            <a:r>
              <a:rPr lang="en-US" sz="1800" dirty="0">
                <a:solidFill>
                  <a:srgbClr val="334155"/>
                </a:solidFill>
                <a:latin typeface="Calibri"/>
                <a:ea typeface="Calibri"/>
                <a:cs typeface="Calibri"/>
              </a:rPr>
              <a:t> No </a:t>
            </a:r>
            <a:r>
              <a:rPr lang="en-US" sz="1800" dirty="0">
                <a:solidFill>
                  <a:srgbClr val="0369A1"/>
                </a:solidFill>
                <a:latin typeface="Consolas"/>
                <a:ea typeface="Consolas"/>
                <a:cs typeface="Consolas"/>
              </a:rPr>
              <a:t>--from</a:t>
            </a:r>
            <a:r>
              <a:rPr lang="en-US" sz="1800" dirty="0">
                <a:solidFill>
                  <a:srgbClr val="334155"/>
                </a:solidFill>
                <a:latin typeface="Calibri"/>
                <a:ea typeface="Calibri"/>
                <a:cs typeface="Calibri"/>
              </a:rPr>
              <a:t>/</a:t>
            </a:r>
            <a:r>
              <a:rPr lang="en-US" sz="1800" dirty="0">
                <a:solidFill>
                  <a:srgbClr val="0369A1"/>
                </a:solidFill>
                <a:latin typeface="Consolas"/>
                <a:ea typeface="Consolas"/>
                <a:cs typeface="Consolas"/>
              </a:rPr>
              <a:t>--to</a:t>
            </a:r>
            <a:r>
              <a:rPr lang="en-US" sz="1800" dirty="0">
                <a:solidFill>
                  <a:srgbClr val="334155"/>
                </a:solidFill>
                <a:latin typeface="Calibri"/>
                <a:ea typeface="Calibri"/>
                <a:cs typeface="Calibri"/>
              </a:rPr>
              <a:t> arbitrary format conversion, no Lua filters, no templating engine, no bibliography/citation handling, no cross-reference tracking, no extension-rich Markdown dialects (CommonMark + GFM tables + the small md2any-specific directives are the whole grammar).</a:t>
            </a:r>
          </a:p>
          <a:p>
            <a:pPr marL="228600" indent="-228600" lvl="0" algn="l">
              <a:buClr>
                <a:srgbClr val="0EA5E9"/>
              </a:buClr>
              <a:buFont typeface="Arial"/>
              <a:buChar char="●"/>
            </a:pPr>
            <a:r>
              <a:rPr lang="en-US" sz="1800" dirty="0" b="1">
                <a:solidFill>
                  <a:srgbClr val="334155"/>
                </a:solidFill>
                <a:latin typeface="Calibri"/>
                <a:ea typeface="Calibri"/>
                <a:cs typeface="Calibri"/>
              </a:rPr>
              <a:t>Not Quarto.</a:t>
            </a:r>
            <a:r>
              <a:rPr lang="en-US" sz="1800" dirty="0">
                <a:solidFill>
                  <a:srgbClr val="334155"/>
                </a:solidFill>
                <a:latin typeface="Calibri"/>
                <a:ea typeface="Calibri"/>
                <a:cs typeface="Calibri"/>
              </a:rPr>
              <a:t> No literate execution, no R/Python/Julia code execution at build time, no notebook ingestion, no website / book project structure, no observable cells.</a:t>
            </a:r>
          </a:p>
          <a:p>
            <a:pPr marL="228600" indent="-228600" lvl="0" algn="l">
              <a:buClr>
                <a:srgbClr val="0EA5E9"/>
              </a:buClr>
              <a:buFont typeface="Arial"/>
              <a:buChar char="●"/>
            </a:pPr>
            <a:r>
              <a:rPr lang="en-US" sz="1800" dirty="0" b="1">
                <a:solidFill>
                  <a:srgbClr val="334155"/>
                </a:solidFill>
                <a:latin typeface="Calibri"/>
                <a:ea typeface="Calibri"/>
                <a:cs typeface="Calibri"/>
              </a:rPr>
              <a:t>Not a TeX engine.</a:t>
            </a:r>
            <a:r>
              <a:rPr lang="en-US" sz="1800" dirty="0">
                <a:solidFill>
                  <a:srgbClr val="334155"/>
                </a:solidFill>
                <a:latin typeface="Calibri"/>
                <a:ea typeface="Calibri"/>
                <a:cs typeface="Calibri"/>
              </a:rPr>
              <a:t> Math support is the Unicode subset documented in the Math reference — no stacked fractions, no matrix environments, no aligned equations, no equation numbering.</a:t>
            </a:r>
          </a:p>
          <a:p>
            <a:pPr marL="228600" indent="-228600" lvl="0" algn="l">
              <a:buClr>
                <a:srgbClr val="0EA5E9"/>
              </a:buClr>
              <a:buFont typeface="Arial"/>
              <a:buChar char="●"/>
            </a:pPr>
            <a:r>
              <a:rPr lang="en-US" sz="1800" dirty="0" b="1">
                <a:solidFill>
                  <a:srgbClr val="334155"/>
                </a:solidFill>
                <a:latin typeface="Calibri"/>
                <a:ea typeface="Calibri"/>
                <a:cs typeface="Calibri"/>
              </a:rPr>
              <a:t>Not a layout DSL.</a:t>
            </a:r>
            <a:r>
              <a:rPr lang="en-US" sz="1800" dirty="0">
                <a:solidFill>
                  <a:srgbClr val="334155"/>
                </a:solidFill>
                <a:latin typeface="Calibri"/>
                <a:ea typeface="Calibri"/>
                <a:cs typeface="Calibri"/>
              </a:rPr>
              <a:t> Per-slide layout has a couple of opt-in directives; if you need fine-grained per-element positioning, build the deck in PowerPoint or Keynote directly.</a:t>
            </a:r>
          </a:p>
        </p:txBody>
      </p:sp>
      <p:sp>
        <p:nvSpPr>
          <p:cNvPr id="105" name="DeckFooter105"/>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6" name="PageNum106"/>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95 / 136</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What md2any is not (cont.)</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87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Pandoc is the general converter. Quarto is a publishing system. md2any is a one-binary artifact generator for the narrower case of "I have one Markdown file and I want all five common deliverable formats out the other side."</a:t>
            </a:r>
          </a:p>
        </p:txBody>
      </p:sp>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96 / 136</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What's not supported</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List103"/>
          <p:cNvSpPr txBox="1"/>
          <p:nvPr/>
        </p:nvSpPr>
        <p:spPr>
          <a:xfrm>
            <a:off x="533400" y="1310000"/>
            <a:ext cx="11125200" cy="4000000"/>
          </a:xfrm>
          <a:prstGeom prst="rect">
            <a:avLst/>
          </a:prstGeom>
          <a:noFill/>
        </p:spPr>
        <p:txBody>
          <a:bodyPr wrap="square" lIns="0" tIns="0" rIns="0" bIns="0" anchor="t">
            <a:noAutofit/>
          </a:bodyPr>
          <a:lstStyle/>
          <a:p>
            <a:pPr marL="228600" indent="-228600" lvl="0" algn="l">
              <a:buClr>
                <a:srgbClr val="0EA5E9"/>
              </a:buClr>
              <a:buFont typeface="Arial"/>
              <a:buChar char="●"/>
            </a:pPr>
            <a:r>
              <a:rPr lang="en-US" sz="1800" dirty="0">
                <a:solidFill>
                  <a:srgbClr val="334155"/>
                </a:solidFill>
                <a:latin typeface="Calibri"/>
                <a:ea typeface="Calibri"/>
                <a:cs typeface="Calibri"/>
              </a:rPr>
              <a:t>GIF and WebP images (PNG, JPEG, and SVG are supported)</a:t>
            </a:r>
          </a:p>
          <a:p>
            <a:pPr marL="228600" indent="-228600" lvl="0" algn="l">
              <a:buClr>
                <a:srgbClr val="0EA5E9"/>
              </a:buClr>
              <a:buFont typeface="Arial"/>
              <a:buChar char="●"/>
            </a:pPr>
            <a:r>
              <a:rPr lang="en-US" sz="1800" dirty="0">
                <a:solidFill>
                  <a:srgbClr val="334155"/>
                </a:solidFill>
                <a:latin typeface="Calibri"/>
                <a:ea typeface="Calibri"/>
                <a:cs typeface="Calibri"/>
              </a:rPr>
              <a:t>Embedded HTML beyond the notes / bg / column-break / layout directives</a:t>
            </a:r>
          </a:p>
          <a:p>
            <a:pPr marL="228600" indent="-228600" lvl="0" algn="l">
              <a:buClr>
                <a:srgbClr val="0EA5E9"/>
              </a:buClr>
              <a:buFont typeface="Arial"/>
              <a:buChar char="●"/>
            </a:pPr>
            <a:r>
              <a:rPr lang="en-US" sz="1800" dirty="0">
                <a:solidFill>
                  <a:srgbClr val="334155"/>
                </a:solidFill>
                <a:latin typeface="Calibri"/>
                <a:ea typeface="Calibri"/>
                <a:cs typeface="Calibri"/>
              </a:rPr>
              <a:t>Speaker notes inside DOCX / ODT (PPTX / ODP attach them natively; PDF gets them via </a:t>
            </a:r>
            <a:r>
              <a:rPr lang="en-US" sz="1800" dirty="0">
                <a:solidFill>
                  <a:srgbClr val="0369A1"/>
                </a:solidFill>
                <a:latin typeface="Consolas"/>
                <a:ea typeface="Consolas"/>
                <a:cs typeface="Consolas"/>
              </a:rPr>
              <a:t>--with-notes</a:t>
            </a:r>
            <a:r>
              <a:rPr lang="en-US" sz="1800" dirty="0">
                <a:solidFill>
                  <a:srgbClr val="334155"/>
                </a:solidFill>
                <a:latin typeface="Calibri"/>
                <a:ea typeface="Calibri"/>
                <a:cs typeface="Calibri"/>
              </a:rPr>
              <a:t>)</a:t>
            </a:r>
          </a:p>
          <a:p>
            <a:pPr marL="228600" indent="-228600" lvl="0" algn="l">
              <a:buClr>
                <a:srgbClr val="0EA5E9"/>
              </a:buClr>
              <a:buFont typeface="Arial"/>
              <a:buChar char="●"/>
            </a:pPr>
            <a:r>
              <a:rPr lang="en-US" sz="1800" dirty="0">
                <a:solidFill>
                  <a:srgbClr val="334155"/>
                </a:solidFill>
                <a:latin typeface="Calibri"/>
                <a:ea typeface="Calibri"/>
                <a:cs typeface="Calibri"/>
              </a:rPr>
              <a:t>Custom font embedding in PDF — </a:t>
            </a:r>
            <a:r>
              <a:rPr lang="en-US" sz="1800" dirty="0">
                <a:solidFill>
                  <a:srgbClr val="0369A1"/>
                </a:solidFill>
                <a:latin typeface="Consolas"/>
                <a:ea typeface="Consolas"/>
                <a:cs typeface="Consolas"/>
              </a:rPr>
              <a:t>--font</a:t>
            </a:r>
            <a:r>
              <a:rPr lang="en-US" sz="1800" dirty="0">
                <a:solidFill>
                  <a:srgbClr val="334155"/>
                </a:solidFill>
                <a:latin typeface="Calibri"/>
                <a:ea typeface="Calibri"/>
                <a:cs typeface="Calibri"/>
              </a:rPr>
              <a:t> is honoured for PPTX / ODP / DOCX / ODT only; PDF always uses bundled DejaVu Sans + an optional </a:t>
            </a:r>
            <a:r>
              <a:rPr lang="en-US" sz="1800" dirty="0">
                <a:solidFill>
                  <a:srgbClr val="0369A1"/>
                </a:solidFill>
                <a:latin typeface="Consolas"/>
                <a:ea typeface="Consolas"/>
                <a:cs typeface="Consolas"/>
              </a:rPr>
              <a:t>--cjk</a:t>
            </a:r>
            <a:r>
              <a:rPr lang="en-US" sz="1800" dirty="0">
                <a:solidFill>
                  <a:srgbClr val="334155"/>
                </a:solidFill>
                <a:latin typeface="Calibri"/>
                <a:ea typeface="Calibri"/>
                <a:cs typeface="Calibri"/>
              </a:rPr>
              <a:t> fallback</a:t>
            </a:r>
          </a:p>
          <a:p>
            <a:pPr marL="228600" indent="-228600" lvl="0" algn="l">
              <a:buClr>
                <a:srgbClr val="0EA5E9"/>
              </a:buClr>
              <a:buFont typeface="Arial"/>
              <a:buChar char="●"/>
            </a:pPr>
            <a:r>
              <a:rPr lang="en-US" sz="1800" dirty="0">
                <a:solidFill>
                  <a:srgbClr val="334155"/>
                </a:solidFill>
                <a:latin typeface="Calibri"/>
                <a:ea typeface="Calibri"/>
                <a:cs typeface="Calibri"/>
              </a:rPr>
              <a:t>Citations / bibliographies / cross-references — no </a:t>
            </a:r>
            <a:r>
              <a:rPr lang="en-US" sz="1800" dirty="0">
                <a:solidFill>
                  <a:srgbClr val="0369A1"/>
                </a:solidFill>
                <a:latin typeface="Consolas"/>
                <a:ea typeface="Consolas"/>
                <a:cs typeface="Consolas"/>
              </a:rPr>
              <a:t>[@cite]</a:t>
            </a:r>
            <a:r>
              <a:rPr lang="en-US" sz="1800" dirty="0">
                <a:solidFill>
                  <a:srgbClr val="334155"/>
                </a:solidFill>
                <a:latin typeface="Calibri"/>
                <a:ea typeface="Calibri"/>
                <a:cs typeface="Calibri"/>
              </a:rPr>
              <a:t> parsing, no </a:t>
            </a:r>
            <a:r>
              <a:rPr lang="en-US" sz="1800" dirty="0">
                <a:solidFill>
                  <a:srgbClr val="0369A1"/>
                </a:solidFill>
                <a:latin typeface="Consolas"/>
                <a:ea typeface="Consolas"/>
                <a:cs typeface="Consolas"/>
              </a:rPr>
              <a:t>\ref{}</a:t>
            </a:r>
            <a:r>
              <a:rPr lang="en-US" sz="1800" dirty="0">
                <a:solidFill>
                  <a:srgbClr val="334155"/>
                </a:solidFill>
                <a:latin typeface="Calibri"/>
                <a:ea typeface="Calibri"/>
                <a:cs typeface="Calibri"/>
              </a:rPr>
              <a:t>, no auto-generated reference list</a:t>
            </a:r>
          </a:p>
          <a:p>
            <a:pPr marL="228600" indent="-228600" lvl="0" algn="l">
              <a:buClr>
                <a:srgbClr val="0EA5E9"/>
              </a:buClr>
              <a:buFont typeface="Arial"/>
              <a:buChar char="●"/>
            </a:pPr>
            <a:r>
              <a:rPr lang="en-US" sz="1800" dirty="0">
                <a:solidFill>
                  <a:srgbClr val="334155"/>
                </a:solidFill>
                <a:latin typeface="Calibri"/>
                <a:ea typeface="Calibri"/>
                <a:cs typeface="Calibri"/>
              </a:rPr>
              <a:t>Diagram rendering requires the corresponding CLI on </a:t>
            </a:r>
            <a:r>
              <a:rPr lang="en-US" sz="1800" dirty="0">
                <a:solidFill>
                  <a:srgbClr val="0369A1"/>
                </a:solidFill>
                <a:latin typeface="Consolas"/>
                <a:ea typeface="Consolas"/>
                <a:cs typeface="Consolas"/>
              </a:rPr>
              <a:t>$PATH</a:t>
            </a:r>
            <a:r>
              <a:rPr lang="en-US" sz="1800" dirty="0">
                <a:solidFill>
                  <a:srgbClr val="334155"/>
                </a:solidFill>
                <a:latin typeface="Calibri"/>
                <a:ea typeface="Calibri"/>
                <a:cs typeface="Calibri"/>
              </a:rPr>
              <a:t> (</a:t>
            </a:r>
            <a:r>
              <a:rPr lang="en-US" sz="1800" dirty="0">
                <a:solidFill>
                  <a:srgbClr val="0369A1"/>
                </a:solidFill>
                <a:latin typeface="Consolas"/>
                <a:ea typeface="Consolas"/>
                <a:cs typeface="Consolas"/>
              </a:rPr>
              <a:t>dot</a:t>
            </a:r>
            <a:r>
              <a:rPr lang="en-US" sz="1800" dirty="0">
                <a:solidFill>
                  <a:srgbClr val="334155"/>
                </a:solidFill>
                <a:latin typeface="Calibri"/>
                <a:ea typeface="Calibri"/>
                <a:cs typeface="Calibri"/>
              </a:rPr>
              <a:t> / </a:t>
            </a:r>
            <a:r>
              <a:rPr lang="en-US" sz="1800" dirty="0">
                <a:solidFill>
                  <a:srgbClr val="0369A1"/>
                </a:solidFill>
                <a:latin typeface="Consolas"/>
                <a:ea typeface="Consolas"/>
                <a:cs typeface="Consolas"/>
              </a:rPr>
              <a:t>mmdc</a:t>
            </a:r>
            <a:r>
              <a:rPr lang="en-US" sz="1800" dirty="0">
                <a:solidFill>
                  <a:srgbClr val="334155"/>
                </a:solidFill>
                <a:latin typeface="Calibri"/>
                <a:ea typeface="Calibri"/>
                <a:cs typeface="Calibri"/>
              </a:rPr>
              <a:t> / </a:t>
            </a:r>
            <a:r>
              <a:rPr lang="en-US" sz="1800" dirty="0">
                <a:solidFill>
                  <a:srgbClr val="0369A1"/>
                </a:solidFill>
                <a:latin typeface="Consolas"/>
                <a:ea typeface="Consolas"/>
                <a:cs typeface="Consolas"/>
              </a:rPr>
              <a:t>plantuml</a:t>
            </a:r>
            <a:r>
              <a:rPr lang="en-US" sz="1800" dirty="0">
                <a:solidFill>
                  <a:srgbClr val="334155"/>
                </a:solidFill>
                <a:latin typeface="Calibri"/>
                <a:ea typeface="Calibri"/>
                <a:cs typeface="Calibri"/>
              </a:rPr>
              <a:t>). When absent, the fence stays as a regular code block — md2any never bundles diagram engines</a:t>
            </a:r>
          </a:p>
          <a:p>
            <a:pPr marL="228600" indent="-228600" lvl="0" algn="l">
              <a:buClr>
                <a:srgbClr val="0EA5E9"/>
              </a:buClr>
              <a:buFont typeface="Arial"/>
              <a:buChar char="●"/>
            </a:pPr>
            <a:r>
              <a:rPr lang="en-US" sz="1800" dirty="0">
                <a:solidFill>
                  <a:srgbClr val="334155"/>
                </a:solidFill>
                <a:latin typeface="Calibri"/>
                <a:ea typeface="Calibri"/>
                <a:cs typeface="Calibri"/>
              </a:rPr>
              <a:t>DOCX / ODT are flowing documents, not slide carriers. Section breaks come from H1; everything else flows. Pagination is the consumer app's job</a:t>
            </a:r>
          </a:p>
        </p:txBody>
      </p:sp>
      <p:sp>
        <p:nvSpPr>
          <p:cNvPr id="104" name="DeckFooter104"/>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5" name="PageNum105"/>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97 / 136</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Honest tradeoffs in PDF</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141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PDF output uses DejaVu Sans + DejaVu Sans Mono, embedded inside the md2any binary (~3 MB of the binary footprint). This buys Unicode coverage across Greek, Cyrillic, math operators, sub/superscripts, and most of European Latin without depending on the viewer's installed fonts. Other font families (Calibri etc.) are not bundled; </a:t>
            </a:r>
            <a:r>
              <a:rPr lang="en-US" sz="1800" dirty="0">
                <a:solidFill>
                  <a:srgbClr val="0369A1"/>
                </a:solidFill>
                <a:latin typeface="Consolas"/>
                <a:ea typeface="Consolas"/>
                <a:cs typeface="Consolas"/>
              </a:rPr>
              <a:t>--font</a:t>
            </a:r>
            <a:r>
              <a:rPr lang="en-US" sz="1800" dirty="0">
                <a:solidFill>
                  <a:srgbClr val="334155"/>
                </a:solidFill>
                <a:latin typeface="Calibri"/>
                <a:ea typeface="Calibri"/>
                <a:cs typeface="Calibri"/>
              </a:rPr>
              <a:t> is honoured for PPTX/ODP/DOCX/ODT but not for PDF.</a:t>
            </a:r>
          </a:p>
        </p:txBody>
      </p:sp>
      <p:sp>
        <p:nvSpPr>
          <p:cNvPr id="104" name="Para104"/>
          <p:cNvSpPr txBox="1"/>
          <p:nvPr/>
        </p:nvSpPr>
        <p:spPr>
          <a:xfrm>
            <a:off x="533400" y="2800000"/>
            <a:ext cx="11125200" cy="114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Font subsetting is automatic — each PDF embeds only the glyphs that deck actually uses, not the full 3 MB face. This manual (135 slides, heavy on tables and math) lands under 400 KB; a typical talk-sized deck is well under 200 KB even with code, tables, and the full Greek / math toolbox.</a:t>
            </a:r>
          </a:p>
        </p:txBody>
      </p:sp>
      <p:sp>
        <p:nvSpPr>
          <p:cNvPr id="105" name="Para105"/>
          <p:cNvSpPr txBox="1"/>
          <p:nvPr/>
        </p:nvSpPr>
        <p:spPr>
          <a:xfrm>
            <a:off x="533400" y="402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Inline code in PDF is rendered with DejaVu Sans Mono — slightly different from Consolas in PPTX/ODP. Visually noticeable to designers, irrelevant to readers.</a:t>
            </a:r>
          </a:p>
        </p:txBody>
      </p:sp>
      <p:sp>
        <p:nvSpPr>
          <p:cNvPr id="106" name="Para106"/>
          <p:cNvSpPr txBox="1"/>
          <p:nvPr/>
        </p:nvSpPr>
        <p:spPr>
          <a:xfrm>
            <a:off x="533400" y="4700000"/>
            <a:ext cx="11125200" cy="60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Editability is gone in PDF. That's the entire point of the PDF format.</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98 / 136</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itle100"/>
          <p:cNvSpPr txBox="1"/>
          <p:nvPr/>
        </p:nvSpPr>
        <p:spPr>
          <a:xfrm>
            <a:off x="533400" y="360000"/>
            <a:ext cx="11125200" cy="720000"/>
          </a:xfrm>
          <a:prstGeom prst="rect">
            <a:avLst/>
          </a:prstGeom>
          <a:noFill/>
        </p:spPr>
        <p:txBody>
          <a:bodyPr wrap="square" lIns="0" tIns="0" rIns="0" bIns="0" anchor="t">
            <a:noAutofit/>
          </a:bodyPr>
          <a:lstStyle/>
          <a:p>
            <a:pPr algn="l">
              <a:buNone/>
            </a:pPr>
            <a:r>
              <a:rPr lang="en-US" sz="2800" dirty="0" b="1">
                <a:solidFill>
                  <a:srgbClr val="0F172A"/>
                </a:solidFill>
                <a:latin typeface="Calibri Light"/>
                <a:ea typeface="Calibri Light"/>
                <a:cs typeface="Calibri Light"/>
              </a:rPr>
              <a:t>Bundled font licence</a:t>
            </a:r>
          </a:p>
        </p:txBody>
      </p:sp>
      <p:sp>
        <p:nvSpPr>
          <p:cNvPr id="101" name="TitleAccent101"/>
          <p:cNvSpPr/>
          <p:nvPr/>
        </p:nvSpPr>
        <p:spPr>
          <a:xfrm>
            <a:off x="533400" y="1110000"/>
            <a:ext cx="400000" cy="50000"/>
          </a:xfrm>
          <a:prstGeom prst="rect">
            <a:avLst/>
          </a:prstGeom>
          <a:solidFill>
            <a:srgbClr val="0EA5E9"/>
          </a:solidFill>
          <a:ln>
            <a:noFill/>
          </a:ln>
        </p:spPr>
        <p:txBody>
          <a:bodyPr wrap="square" anchor="ctr"/>
          <a:lstStyle/>
          <a:p>
            <a:endParaRPr lang="en-US"/>
          </a:p>
        </p:txBody>
      </p:sp>
      <p:sp>
        <p:nvSpPr>
          <p:cNvPr id="102" name="TitleDivider102"/>
          <p:cNvSpPr/>
          <p:nvPr/>
        </p:nvSpPr>
        <p:spPr>
          <a:xfrm>
            <a:off x="953400" y="1128000"/>
            <a:ext cx="10705200" cy="14000"/>
          </a:xfrm>
          <a:prstGeom prst="rect">
            <a:avLst/>
          </a:prstGeom>
          <a:solidFill>
            <a:srgbClr val="E2E8F0"/>
          </a:solidFill>
          <a:ln>
            <a:noFill/>
          </a:ln>
        </p:spPr>
        <p:txBody>
          <a:bodyPr wrap="square" anchor="ctr"/>
          <a:lstStyle/>
          <a:p>
            <a:endParaRPr lang="en-US"/>
          </a:p>
        </p:txBody>
      </p:sp>
      <p:sp>
        <p:nvSpPr>
          <p:cNvPr id="103" name="Para103"/>
          <p:cNvSpPr txBox="1"/>
          <p:nvPr/>
        </p:nvSpPr>
        <p:spPr>
          <a:xfrm>
            <a:off x="533400" y="1310000"/>
            <a:ext cx="11125200" cy="87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The DejaVu / Bitstream Vera / Arev font licence requires that the notice travels with the font programs. Because the font bytes are embedded in the binary, md2any ships the full notice inside the executable too — print it any time with:</a:t>
            </a:r>
          </a:p>
        </p:txBody>
      </p:sp>
      <p:sp>
        <p:nvSpPr>
          <p:cNvPr id="104" name="CodeTitle104"/>
          <p:cNvSpPr/>
          <p:nvPr/>
        </p:nvSpPr>
        <p:spPr>
          <a:xfrm>
            <a:off x="533400" y="2260000"/>
            <a:ext cx="11125200" cy="320000"/>
          </a:xfrm>
          <a:custGeom>
            <a:avLst/>
            <a:gdLst/>
            <a:ahLst/>
            <a:cxnLst/>
            <a:rect l="0" t="0" r="0" b="0"/>
            <a:pathLst>
              <a:path w="100000" h="100000">
                <a:moveTo>
                  <a:pt x="4500" y="0"/>
                </a:moveTo>
                <a:lnTo>
                  <a:pt x="95500" y="0"/>
                </a:lnTo>
                <a:cubicBezTo>
                  <a:pt x="97983" y="0"/>
                  <a:pt x="100000" y="2017"/>
                  <a:pt x="100000" y="4500"/>
                </a:cubicBezTo>
                <a:lnTo>
                  <a:pt x="100000" y="100000"/>
                </a:lnTo>
                <a:lnTo>
                  <a:pt x="0" y="100000"/>
                </a:lnTo>
                <a:lnTo>
                  <a:pt x="0" y="4500"/>
                </a:lnTo>
                <a:cubicBezTo>
                  <a:pt x="0" y="2017"/>
                  <a:pt x="2017" y="0"/>
                  <a:pt x="4500" y="0"/>
                </a:cubicBezTo>
                <a:close/>
              </a:path>
            </a:pathLst>
          </a:custGeom>
          <a:solidFill>
            <a:srgbClr val="E2E8F0"/>
          </a:solidFill>
          <a:ln w="6350">
            <a:solidFill>
              <a:srgbClr val="E2E8F0"/>
            </a:solidFill>
          </a:ln>
        </p:spPr>
        <p:txBody>
          <a:bodyPr wrap="square" lIns="180000" tIns="50000" rIns="180000" bIns="50000" anchor="ctr"/>
          <a:lstStyle/>
          <a:p>
            <a:pPr algn="l">
              <a:buNone/>
            </a:pPr>
            <a:r>
              <a:rPr lang="en-US" sz="1100" b="1" dirty="0">
                <a:solidFill>
                  <a:srgbClr val="94A3B8"/>
                </a:solidFill>
                <a:latin typeface="Calibri"/>
              </a:rPr>
              <a:t>bash</a:t>
            </a:r>
          </a:p>
        </p:txBody>
      </p:sp>
      <p:sp>
        <p:nvSpPr>
          <p:cNvPr id="105" name="CodeBox105"/>
          <p:cNvSpPr/>
          <p:nvPr/>
        </p:nvSpPr>
        <p:spPr>
          <a:xfrm>
            <a:off x="533400" y="2580000"/>
            <a:ext cx="11125200" cy="600000"/>
          </a:xfrm>
          <a:custGeom>
            <a:avLst/>
            <a:gdLst/>
            <a:ahLst/>
            <a:cxnLst/>
            <a:rect l="0" t="0" r="0" b="0"/>
            <a:pathLst>
              <a:path w="100000" h="100000">
                <a:moveTo>
                  <a:pt x="0" y="0"/>
                </a:moveTo>
                <a:lnTo>
                  <a:pt x="100000" y="0"/>
                </a:lnTo>
                <a:lnTo>
                  <a:pt x="100000" y="95500"/>
                </a:lnTo>
                <a:cubicBezTo>
                  <a:pt x="100000" y="97983"/>
                  <a:pt x="97983" y="100000"/>
                  <a:pt x="95500" y="100000"/>
                </a:cubicBezTo>
                <a:lnTo>
                  <a:pt x="4500" y="100000"/>
                </a:lnTo>
                <a:cubicBezTo>
                  <a:pt x="2017" y="100000"/>
                  <a:pt x="0" y="97983"/>
                  <a:pt x="0" y="95500"/>
                </a:cubicBezTo>
                <a:close/>
              </a:path>
            </a:pathLst>
          </a:custGeom>
          <a:solidFill>
            <a:srgbClr val="F1F5F9"/>
          </a:solidFill>
          <a:ln w="6350">
            <a:solidFill>
              <a:srgbClr val="E2E8F0"/>
            </a:solidFill>
          </a:ln>
        </p:spPr>
        <p:txBody>
          <a:bodyPr wrap="square" lIns="180000" tIns="120000" rIns="180000" bIns="120000" anchor="t">
            <a:noAutofit/>
          </a:bodyPr>
          <a:lstStyle/>
          <a:p>
            <a:pPr algn="l">
              <a:lnSpc>
                <a:spcPct val="115000"/>
              </a:lnSpc>
              <a:spcBef>
                <a:spcPts val="0"/>
              </a:spcBef>
              <a:spcAft>
                <a:spcPts val="0"/>
              </a:spcAft>
              <a:buNone/>
            </a:pPr>
            <a:r>
              <a:rPr lang="en-US" sz="1500" dirty="0">
                <a:solidFill>
                  <a:srgbClr val="1E293B"/>
                </a:solidFill>
                <a:latin typeface="Consolas"/>
                <a:ea typeface="Consolas"/>
                <a:cs typeface="Consolas"/>
              </a:rPr>
              <a:t>md2any</a:t>
            </a:r>
            <a:r>
              <a:rPr lang="en-US" sz="1500" dirty="0">
                <a:solidFill>
                  <a:srgbClr val="1E293B"/>
                </a:solidFill>
                <a:latin typeface="Consolas"/>
                <a:ea typeface="Consolas"/>
                <a:cs typeface="Consolas"/>
              </a:rPr>
              <a:t> </a:t>
            </a:r>
            <a:r>
              <a:rPr lang="en-US" sz="1500" dirty="0">
                <a:solidFill>
                  <a:srgbClr val="1E293B"/>
                </a:solidFill>
                <a:latin typeface="Consolas"/>
                <a:ea typeface="Consolas"/>
                <a:cs typeface="Consolas"/>
              </a:rPr>
              <a:t>licenses</a:t>
            </a:r>
          </a:p>
        </p:txBody>
      </p:sp>
      <p:sp>
        <p:nvSpPr>
          <p:cNvPr id="106" name="Para106"/>
          <p:cNvSpPr txBox="1"/>
          <p:nvPr/>
        </p:nvSpPr>
        <p:spPr>
          <a:xfrm>
            <a:off x="533400" y="3260000"/>
            <a:ext cx="11125200" cy="870000"/>
          </a:xfrm>
          <a:prstGeom prst="rect">
            <a:avLst/>
          </a:prstGeom>
          <a:noFill/>
        </p:spPr>
        <p:txBody>
          <a:bodyPr wrap="square" lIns="0" tIns="0" rIns="0" bIns="0" anchor="t">
            <a:noAutofit/>
          </a:bodyPr>
          <a:lstStyle/>
          <a:p>
            <a:pPr algn="l">
              <a:buNone/>
            </a:pPr>
            <a:r>
              <a:rPr lang="en-US" sz="1800" dirty="0">
                <a:solidFill>
                  <a:srgbClr val="334155"/>
                </a:solidFill>
                <a:latin typeface="Calibri"/>
                <a:ea typeface="Calibri"/>
                <a:cs typeface="Calibri"/>
              </a:rPr>
              <a:t>Distributors building release archives that include only the standalone binary should include </a:t>
            </a:r>
            <a:r>
              <a:rPr lang="en-US" sz="1800" dirty="0">
                <a:solidFill>
                  <a:srgbClr val="0369A1"/>
                </a:solidFill>
                <a:latin typeface="Consolas"/>
                <a:ea typeface="Consolas"/>
                <a:cs typeface="Consolas"/>
              </a:rPr>
              <a:t>assets/fonts/LICENSE.md</a:t>
            </a:r>
            <a:r>
              <a:rPr lang="en-US" sz="1800" dirty="0">
                <a:solidFill>
                  <a:srgbClr val="334155"/>
                </a:solidFill>
                <a:latin typeface="Calibri"/>
                <a:ea typeface="Calibri"/>
                <a:cs typeface="Calibri"/>
              </a:rPr>
              <a:t> (or the output of </a:t>
            </a:r>
            <a:r>
              <a:rPr lang="en-US" sz="1800" dirty="0">
                <a:solidFill>
                  <a:srgbClr val="0369A1"/>
                </a:solidFill>
                <a:latin typeface="Consolas"/>
                <a:ea typeface="Consolas"/>
                <a:cs typeface="Consolas"/>
              </a:rPr>
              <a:t>md2any licenses</a:t>
            </a:r>
            <a:r>
              <a:rPr lang="en-US" sz="1800" dirty="0">
                <a:solidFill>
                  <a:srgbClr val="334155"/>
                </a:solidFill>
                <a:latin typeface="Calibri"/>
                <a:ea typeface="Calibri"/>
                <a:cs typeface="Calibri"/>
              </a:rPr>
              <a:t>) alongside it in the archive or release notes.</a:t>
            </a:r>
          </a:p>
        </p:txBody>
      </p:sp>
      <p:sp>
        <p:nvSpPr>
          <p:cNvPr id="107" name="DeckFooter107"/>
          <p:cNvSpPr txBox="1"/>
          <p:nvPr/>
        </p:nvSpPr>
        <p:spPr>
          <a:xfrm>
            <a:off x="533400" y="6458000"/>
            <a:ext cx="10325200" cy="300000"/>
          </a:xfrm>
          <a:prstGeom prst="rect">
            <a:avLst/>
          </a:prstGeom>
          <a:noFill/>
        </p:spPr>
        <p:txBody>
          <a:bodyPr wrap="square" lIns="0" tIns="0" rIns="0" bIns="0" anchor="t">
            <a:noAutofit/>
          </a:bodyPr>
          <a:lstStyle/>
          <a:p>
            <a:pPr algn="l">
              <a:buNone/>
            </a:pPr>
            <a:r>
              <a:rPr lang="en-US" sz="1000" dirty="0">
                <a:solidFill>
                  <a:srgbClr val="94A3B8"/>
                </a:solidFill>
                <a:latin typeface="Calibri"/>
                <a:ea typeface="Calibri"/>
                <a:cs typeface="Calibri"/>
              </a:rPr>
              <a:t>md2any</a:t>
            </a:r>
          </a:p>
        </p:txBody>
      </p:sp>
      <p:sp>
        <p:nvSpPr>
          <p:cNvPr id="108" name="PageNum108"/>
          <p:cNvSpPr txBox="1"/>
          <p:nvPr/>
        </p:nvSpPr>
        <p:spPr>
          <a:xfrm>
            <a:off x="10858600" y="6458000"/>
            <a:ext cx="800000" cy="300000"/>
          </a:xfrm>
          <a:prstGeom prst="rect">
            <a:avLst/>
          </a:prstGeom>
          <a:noFill/>
        </p:spPr>
        <p:txBody>
          <a:bodyPr wrap="square" lIns="0" tIns="0" rIns="0" bIns="0" anchor="t">
            <a:noAutofit/>
          </a:bodyPr>
          <a:lstStyle/>
          <a:p>
            <a:pPr algn="r">
              <a:buNone/>
            </a:pPr>
            <a:r>
              <a:rPr lang="en-US" sz="1000" dirty="0">
                <a:solidFill>
                  <a:srgbClr val="94A3B8"/>
                </a:solidFill>
                <a:latin typeface="Calibri"/>
                <a:ea typeface="Calibri"/>
                <a:cs typeface="Calibri"/>
              </a:rPr>
              <a:t>99 / 136</a:t>
            </a:r>
          </a:p>
        </p:txBody>
      </p:sp>
    </p:spTree>
  </p:cSld>
  <p:clrMapOvr>
    <a:masterClrMapping/>
  </p:clrMapOvr>
</p:sld>
</file>

<file path=ppt/theme/theme1.xml><?xml version="1.0" encoding="utf-8"?>
<a:theme xmlns:a="http://schemas.openxmlformats.org/drawingml/2006/main" name="md2any">
  <a:themeElements>
    <a:clrScheme name="md2any">
      <a:dk1>
        <a:sysClr val="windowText" lastClr="000000"/>
      </a:dk1>
      <a:lt1>
        <a:sysClr val="window" lastClr="FFFFFF"/>
      </a:lt1>
      <a:dk2>
        <a:srgbClr val="0F172A"/>
      </a:dk2>
      <a:lt2>
        <a:srgbClr val="E2E8F0"/>
      </a:lt2>
      <a:accent1>
        <a:srgbClr val="0EA5E9"/>
      </a:accent1>
      <a:accent2>
        <a:srgbClr val="0F172A"/>
      </a:accent2>
      <a:accent3>
        <a:srgbClr val="334155"/>
      </a:accent3>
      <a:accent4>
        <a:srgbClr val="94A3B8"/>
      </a:accent4>
      <a:accent5>
        <a:srgbClr val="E2E8F0"/>
      </a:accent5>
      <a:accent6>
        <a:srgbClr val="E0F2FE"/>
      </a:accent6>
      <a:hlink>
        <a:srgbClr val="0EA5E9"/>
      </a:hlink>
      <a:folHlink>
        <a:srgbClr val="94A3B8"/>
      </a:folHlink>
    </a:clrScheme>
    <a:fontScheme name="md2any">
      <a:majorFont>
        <a:latin typeface="Calibri Light"/>
        <a:ea typeface=""/>
        <a:cs typeface=""/>
      </a:majorFont>
      <a:minorFont>
        <a:latin typeface="Calibri"/>
        <a:ea typeface=""/>
        <a:cs typeface=""/>
      </a:minorFont>
    </a:fontScheme>
    <a:fmtScheme name="md2any">
      <a:fillStyleLst>
        <a:solidFill>
          <a:schemeClr val="phClr"/>
        </a:solidFill>
        <a:solidFill>
          <a:schemeClr val="phClr"/>
        </a:solidFill>
        <a:solidFill>
          <a:schemeClr val="phClr"/>
        </a:solidFill>
      </a:fillStyleLst>
      <a:lnStyleLst>
        <a:ln w="9525"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Properties xmlns="http://schemas.openxmlformats.org/officeDocument/2006/extended-properties" xmlns:vt="http://schemas.openxmlformats.org/officeDocument/2006/docPropsVTypes">
  <Application>md2any</Application>
  <Slides>136</Slides>
  <TitlesOfParts>
    <vt:vector size="1" baseType="lpstr">
      <vt:lpstr>md2any</vt:lpstr>
    </vt:vector>
  </TitlesOfParts>
  <Company/>
  <AppVersion>16.0000</AppVersion>
</Properties>
</file>

<file path=docProps/core.xml><?xml version="1.0" encoding="utf-8"?>
<cp:coreProperties xmlns:cp="http://schemas.openxmlformats.org/package/2006/metadata/core-properties" xmlns:dc="http://purl.org/dc/elements/1.1/" xmlns:dcterms="http://purl.org/dc/terms/" xmlns:xsi="http://www.w3.org/2001/XMLSchema-instance">
  <dc:title>md2any</dc:title>
  <dc:creator>md2any --help</dc:creator>
  <cp:lastModifiedBy>md2any --help</cp:lastModifiedBy>
  <cp:revision>1</cp:revision>
  <dcterms:created xsi:type="dcterms:W3CDTF">2026-01-01T00:00:00Z</dcterms:created>
  <dcterms:modified xsi:type="dcterms:W3CDTF">2026-01-01T00:00:00Z</dcterms:modified>
</cp:coreProperties>
</file>