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    <Relationship Id="rId12" Type="http://schemas.openxmlformats.org/officeDocument/2006/relationships/slide" Target="slides/slide10.xml"/>
    <Relationship Id="rId13" Type="http://schemas.openxmlformats.org/officeDocument/2006/relationships/slide" Target="slides/slide11.xml"/>
    <Relationship Id="rId14" Type="http://schemas.openxmlformats.org/officeDocument/2006/relationships/slide" Target="slides/slide12.xml"/>
    <Relationship Id="rId15" Type="http://schemas.openxmlformats.org/officeDocument/2006/relationships/slide" Target="slides/slide13.xml"/>
    <Relationship Id="rId16" Type="http://schemas.openxmlformats.org/officeDocument/2006/relationships/slide" Target="slides/slide14.xml"/>
    <Relationship Id="rId17" Type="http://schemas.openxmlformats.org/officeDocument/2006/relationships/slide" Target="slides/slide15.xml"/>
    <Relationship Id="rId18" Type="http://schemas.openxmlformats.org/officeDocument/2006/relationships/slide" Target="slides/slide16.xml"/>
    <Relationship Id="rId19" Type="http://schemas.openxmlformats.org/officeDocument/2006/relationships/slide" Target="slides/slide17.xml"/>
    <Relationship Id="rId20" Type="http://schemas.openxmlformats.org/officeDocument/2006/relationships/slide" Target="slides/slide18.xml"/>
    <Relationship Id="rId21" Type="http://schemas.openxmlformats.org/officeDocument/2006/relationships/slide" Target="slides/slide19.xml"/>
    <Relationship Id="rId22" Type="http://schemas.openxmlformats.org/officeDocument/2006/relationships/slide" Target="slides/slide20.xml"/>
    <Relationship Id="rId23" Type="http://schemas.openxmlformats.org/officeDocument/2006/relationships/notesMaster" Target="notesMasters/notesMaster1.xml"/>
</Relationships>
</file>

<file path=ppt/notesMasters/_rels/notes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</p:notesStyle>
</p:notesMaster>
</file>

<file path=ppt/notesSlides/_rels/notesSlide20.xml.rels><?xml version="1.0" encoding="UTF-8" standalone="yes"?>
<Relationships xmlns="http://schemas.openxmlformats.org/package/2006/relationships">
<Relationship Id="rId1" Type="http://schemas.openxmlformats.org/officeDocument/2006/relationships/slide" Target="../slides/slide20.xml"/>
<Relationship Id="rId2" Type="http://schemas.openxmlformats.org/officeDocument/2006/relationships/notesMaster" Target="../notesMasters/notesMaster1.xml"/>
</Relationship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Notes:
1. Emphasize the progress made
2. Highlight key achievements
3. Address any concerns about timeline
4. Open for Q&amp;A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4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7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8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9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20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5400" b="1" i="0" dirty="0">
                <a:solidFill>
                  <a:srgbClr val="1F497D"/>
                </a:solidFill>
              </a:rPr>
              <a:t>PPTX-RS Element Showcase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Placeholders</a:t>
            </a:r>
          </a:p>
        </p:txBody>
      </p:sp>
      <p:sp>
        <p:nvSpPr>
          <p:cNvPr id="20" name="Image Placeholder: logo.png"/>
          <p:cNvSpPr/>
          <p:nvPr/>
        </p:nvSpPr>
        <p:spPr>
          <a:xfrm>
            <a:off x="500000" y="1600000"/>
            <a:ext cx="25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logo.png</a:t>
            </a:r>
          </a:p>
        </p:txBody>
      </p:sp>
      <p:sp>
        <p:nvSpPr>
          <p:cNvPr id="21" name="Image Placeholder: photo.jpg"/>
          <p:cNvSpPr/>
          <p:nvPr/>
        </p:nvSpPr>
        <p:spPr>
          <a:xfrm>
            <a:off x="3500000" y="1600000"/>
            <a:ext cx="25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photo.jpg</a:t>
            </a:r>
          </a:p>
        </p:txBody>
      </p:sp>
      <p:sp>
        <p:nvSpPr>
          <p:cNvPr id="22" name="Image Placeholder: diagram.png"/>
          <p:cNvSpPr/>
          <p:nvPr/>
        </p:nvSpPr>
        <p:spPr>
          <a:xfrm>
            <a:off x="6500000" y="1600000"/>
            <a:ext cx="20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diagram.png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Financial Report - Advanced Table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0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 sz="1400">
                          <a:solidFill>
                            <a:srgbClr val="FFFFFF"/>
                          </a:solidFill>
                        </a:rPr>
                        <a:t>Q1 2024 Financial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Category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Expenses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Profit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Product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$1,250,000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$800,000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$890,000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$570,000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$2,140,000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$770,000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6100"/>
                          </a:solidFill>
                        </a:rPr>
                        <a:t>$1,370,000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4472C4"/>
                </a:solidFill>
              </a:rPr>
              <a:t>Pricing Comparison Matrix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600000"/>
          <a:ext cx="6500000" cy="24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Feature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Basic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Enterprise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50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Users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24/7 Chat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Dedicated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API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 + Priority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Price/month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Development Process Flow</a:t>
            </a:r>
          </a:p>
        </p:txBody>
      </p:sp>
      <p:sp>
        <p:nvSpPr>
          <p:cNvPr id="10" name="Shape 10"/>
          <p:cNvSpPr/>
          <p:nvPr/>
        </p:nvSpPr>
        <p:spPr>
          <a:xfrm>
            <a:off x="300000" y="2000000"/>
            <a:ext cx="1400000" cy="8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1. Research</a:t>
            </a:r>
          </a:p>
        </p:txBody>
      </p:sp>
      <p:sp>
        <p:nvSpPr>
          <p:cNvPr id="11" name="Shape 11"/>
          <p:cNvSpPr/>
          <p:nvPr/>
        </p:nvSpPr>
        <p:spPr>
          <a:xfrm>
            <a:off x="1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2300000" y="2000000"/>
            <a:ext cx="1400000" cy="8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2. Design</a:t>
            </a:r>
          </a:p>
        </p:txBody>
      </p:sp>
      <p:sp>
        <p:nvSpPr>
          <p:cNvPr id="13" name="Shape 13"/>
          <p:cNvSpPr/>
          <p:nvPr/>
        </p:nvSpPr>
        <p:spPr>
          <a:xfrm>
            <a:off x="3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4300000" y="2000000"/>
            <a:ext cx="1400000" cy="8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3. Develop</a:t>
            </a:r>
          </a:p>
        </p:txBody>
      </p:sp>
      <p:sp>
        <p:nvSpPr>
          <p:cNvPr id="15" name="Shape 15"/>
          <p:cNvSpPr/>
          <p:nvPr/>
        </p:nvSpPr>
        <p:spPr>
          <a:xfrm>
            <a:off x="5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300000" y="2000000"/>
            <a:ext cx="1400000" cy="80000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4. Deploy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Organization Structure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3500000" y="1400000"/>
            <a:ext cx="2000000" cy="600000"/>
          </a:xfrm>
          <a:prstGeom prst="roundRect">
            <a:avLst/>
          </a:prstGeom>
          <a:solidFill>
            <a:srgbClr val="1F4E79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CEO</a:t>
            </a:r>
          </a:p>
        </p:txBody>
      </p:sp>
      <p:sp>
        <p:nvSpPr>
          <p:cNvPr id="11" name="Shape 11"/>
          <p:cNvSpPr/>
          <p:nvPr/>
        </p:nvSpPr>
        <p:spPr>
          <a:xfrm>
            <a:off x="4450000" y="2000000"/>
            <a:ext cx="100000" cy="40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1950000" y="2400000"/>
            <a:ext cx="5100000" cy="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10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CTO</a:t>
            </a:r>
          </a:p>
        </p:txBody>
      </p:sp>
      <p:sp>
        <p:nvSpPr>
          <p:cNvPr id="14" name="Shape 14"/>
          <p:cNvSpPr/>
          <p:nvPr/>
        </p:nvSpPr>
        <p:spPr>
          <a:xfrm>
            <a:off x="36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CFO</a:t>
            </a:r>
          </a:p>
        </p:txBody>
      </p:sp>
      <p:sp>
        <p:nvSpPr>
          <p:cNvPr id="15" name="Shape 15"/>
          <p:cNvSpPr/>
          <p:nvPr/>
        </p:nvSpPr>
        <p:spPr>
          <a:xfrm>
            <a:off x="62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COO</a:t>
            </a:r>
          </a:p>
        </p:txBody>
      </p:sp>
      <p:sp>
        <p:nvSpPr>
          <p:cNvPr id="16" name="Shape 16"/>
          <p:cNvSpPr/>
          <p:nvPr/>
        </p:nvSpPr>
        <p:spPr>
          <a:xfrm>
            <a:off x="18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44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8" name="Shape 18"/>
          <p:cNvSpPr/>
          <p:nvPr/>
        </p:nvSpPr>
        <p:spPr>
          <a:xfrm>
            <a:off x="70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500000" y="3300000"/>
            <a:ext cx="1200000" cy="40000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Engineering</a:t>
            </a:r>
          </a:p>
        </p:txBody>
      </p:sp>
      <p:sp>
        <p:nvSpPr>
          <p:cNvPr id="20" name="Shape 20"/>
          <p:cNvSpPr/>
          <p:nvPr/>
        </p:nvSpPr>
        <p:spPr>
          <a:xfrm>
            <a:off x="1800000" y="3300000"/>
            <a:ext cx="1200000" cy="40000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Product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PDCA Continuous Improvement Cycle</a:t>
            </a:r>
          </a:p>
        </p:txBody>
      </p:sp>
      <p:sp>
        <p:nvSpPr>
          <p:cNvPr id="10" name="Shape 10"/>
          <p:cNvSpPr/>
          <p:nvPr/>
        </p:nvSpPr>
        <p:spPr>
          <a:xfrm>
            <a:off x="1500000" y="1600000"/>
            <a:ext cx="2500000" cy="15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PLAN
Define goals
and strategy</a:t>
            </a:r>
          </a:p>
        </p:txBody>
      </p:sp>
      <p:sp>
        <p:nvSpPr>
          <p:cNvPr id="11" name="Shape 11"/>
          <p:cNvSpPr/>
          <p:nvPr/>
        </p:nvSpPr>
        <p:spPr>
          <a:xfrm>
            <a:off x="4500000" y="1600000"/>
            <a:ext cx="2500000" cy="15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DO
Implement
the plan</a:t>
            </a:r>
          </a:p>
        </p:txBody>
      </p:sp>
      <p:sp>
        <p:nvSpPr>
          <p:cNvPr id="12" name="Shape 12"/>
          <p:cNvSpPr/>
          <p:nvPr/>
        </p:nvSpPr>
        <p:spPr>
          <a:xfrm>
            <a:off x="4500000" y="3300000"/>
            <a:ext cx="2500000" cy="15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CHECK
Measure
results</a:t>
            </a:r>
          </a:p>
        </p:txBody>
      </p:sp>
      <p:sp>
        <p:nvSpPr>
          <p:cNvPr id="13" name="Shape 13"/>
          <p:cNvSpPr/>
          <p:nvPr/>
        </p:nvSpPr>
        <p:spPr>
          <a:xfrm>
            <a:off x="1500000" y="3300000"/>
            <a:ext cx="2500000" cy="150000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ACT
Adjust and
improve</a:t>
            </a:r>
          </a:p>
        </p:txBody>
      </p:sp>
      <p:sp>
        <p:nvSpPr>
          <p:cNvPr id="14" name="Shape 14"/>
          <p:cNvSpPr/>
          <p:nvPr/>
        </p:nvSpPr>
        <p:spPr>
          <a:xfrm>
            <a:off x="4100000" y="2100000"/>
            <a:ext cx="300000" cy="3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5600000" y="3200000"/>
            <a:ext cx="300000" cy="200000"/>
          </a:xfrm>
          <a:prstGeom prst="down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4100000" y="3800000"/>
            <a:ext cx="300000" cy="300000"/>
          </a:xfrm>
          <a:prstGeom prst="lef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2600000" y="3200000"/>
            <a:ext cx="300000" cy="200000"/>
          </a:xfrm>
          <a:prstGeom prst="up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Maslow's Hierarchy of Needs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4000000"/>
            <a:ext cx="8000000" cy="600000"/>
          </a:xfrm>
          <a:prstGeom prst="trapezoid">
            <a:avLst/>
          </a:prstGeom>
          <a:solidFill>
            <a:srgbClr val="C00000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Physiological Needs - Food, Water, Shelter</a:t>
            </a:r>
          </a:p>
        </p:txBody>
      </p:sp>
      <p:sp>
        <p:nvSpPr>
          <p:cNvPr id="11" name="Shape 11"/>
          <p:cNvSpPr/>
          <p:nvPr/>
        </p:nvSpPr>
        <p:spPr>
          <a:xfrm>
            <a:off x="1000000" y="3400000"/>
            <a:ext cx="7000000" cy="600000"/>
          </a:xfrm>
          <a:prstGeom prst="trapezoid">
            <a:avLst/>
          </a:prstGeom>
          <a:solidFill>
            <a:srgbClr val="ED7D31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Safety Needs - Security, Stability</a:t>
            </a:r>
          </a:p>
        </p:txBody>
      </p:sp>
      <p:sp>
        <p:nvSpPr>
          <p:cNvPr id="12" name="Shape 12"/>
          <p:cNvSpPr/>
          <p:nvPr/>
        </p:nvSpPr>
        <p:spPr>
          <a:xfrm>
            <a:off x="1500000" y="2800000"/>
            <a:ext cx="6000000" cy="600000"/>
          </a:xfrm>
          <a:prstGeom prst="trapezoid">
            <a:avLst/>
          </a:prstGeom>
          <a:solidFill>
            <a:srgbClr val="FFC000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Love &amp; Belonging - Relationships</a:t>
            </a:r>
          </a:p>
        </p:txBody>
      </p:sp>
      <p:sp>
        <p:nvSpPr>
          <p:cNvPr id="13" name="Shape 13"/>
          <p:cNvSpPr/>
          <p:nvPr/>
        </p:nvSpPr>
        <p:spPr>
          <a:xfrm>
            <a:off x="2000000" y="2200000"/>
            <a:ext cx="5000000" cy="600000"/>
          </a:xfrm>
          <a:prstGeom prst="trapezoid">
            <a:avLst/>
          </a:prstGeom>
          <a:solidFill>
            <a:srgbClr val="70AD47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Esteem - Achievement, Respect</a:t>
            </a:r>
          </a:p>
        </p:txBody>
      </p:sp>
      <p:sp>
        <p:nvSpPr>
          <p:cNvPr id="14" name="Shape 14"/>
          <p:cNvSpPr/>
          <p:nvPr/>
        </p:nvSpPr>
        <p:spPr>
          <a:xfrm>
            <a:off x="2500000" y="1500000"/>
            <a:ext cx="4000000" cy="700000"/>
          </a:xfrm>
          <a:prstGeom prst="triangle">
            <a:avLst/>
          </a:prstGeom>
          <a:solidFill>
            <a:srgbClr val="4472C4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Self-Actualization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Finding Your Ikigai - Venn Diagram</a:t>
            </a:r>
          </a:p>
        </p:txBody>
      </p:sp>
      <p:sp>
        <p:nvSpPr>
          <p:cNvPr id="10" name="Shape 10"/>
          <p:cNvSpPr/>
          <p:nvPr/>
        </p:nvSpPr>
        <p:spPr>
          <a:xfrm>
            <a:off x="1500000" y="1800000"/>
            <a:ext cx="3000000" cy="3000000"/>
          </a:xfrm>
          <a:prstGeom prst="ellipse">
            <a:avLst/>
          </a:prstGeom>
          <a:solidFill>
            <a:srgbClr val="4472C4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Skills</a:t>
            </a:r>
          </a:p>
        </p:txBody>
      </p:sp>
      <p:sp>
        <p:nvSpPr>
          <p:cNvPr id="11" name="Shape 11"/>
          <p:cNvSpPr/>
          <p:nvPr/>
        </p:nvSpPr>
        <p:spPr>
          <a:xfrm>
            <a:off x="3500000" y="1800000"/>
            <a:ext cx="3000000" cy="3000000"/>
          </a:xfrm>
          <a:prstGeom prst="ellipse">
            <a:avLst/>
          </a:prstGeom>
          <a:solidFill>
            <a:srgbClr val="ED7D31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Passion</a:t>
            </a:r>
          </a:p>
        </p:txBody>
      </p:sp>
      <p:sp>
        <p:nvSpPr>
          <p:cNvPr id="12" name="Shape 12"/>
          <p:cNvSpPr/>
          <p:nvPr/>
        </p:nvSpPr>
        <p:spPr>
          <a:xfrm>
            <a:off x="2500000" y="3200000"/>
            <a:ext cx="3000000" cy="3000000"/>
          </a:xfrm>
          <a:prstGeom prst="ellipse">
            <a:avLst/>
          </a:prstGeom>
          <a:solidFill>
            <a:srgbClr val="70AD47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Market Need</a:t>
            </a:r>
          </a:p>
        </p:txBody>
      </p:sp>
      <p:sp>
        <p:nvSpPr>
          <p:cNvPr id="13" name="Shape 13"/>
          <p:cNvSpPr/>
          <p:nvPr/>
        </p:nvSpPr>
        <p:spPr>
          <a:xfrm>
            <a:off x="3200000" y="2800000"/>
            <a:ext cx="1600000" cy="800000"/>
          </a:xfrm>
          <a:prstGeom prst="ellipse">
            <a:avLst/>
          </a:prstGeom>
          <a:solidFill>
            <a:srgbClr val="FFFFFF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IKIGAI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Project Roadmap 2024-2025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2000000"/>
          <a:ext cx="7500000" cy="1200000"/>
        </p:xfrm>
        <a:graphic>
          <a:graphicData uri="http://schemas.openxmlformats.org/drawingml/2006/table">
            <a:tbl>
              <a:tblPr firstRow="1" bandHVals="1"/>
              <a:tblGrid>
                <a:gridCol w="1500000"/>
                <a:gridCol w="15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Q2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Q3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Q4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Research
&amp; Planning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Design
Phase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6100"/>
                          </a:solidFill>
                        </a:rPr>
                        <a:t>Development
Sprint 1-3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5911"/>
                          </a:solidFill>
                        </a:rPr>
                        <a:t>Testing
&amp; QA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375623"/>
                          </a:solidFill>
                        </a:rPr>
                        <a:t>Launch
&amp; Support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ED7D31"/>
                          </a:solidFill>
                        </a:rPr>
                        <a:t>In Progress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Executive Dashboard - Q1 2024</a:t>
            </a:r>
          </a:p>
        </p:txBody>
      </p:sp>
      <p:sp>
        <p:nvSpPr>
          <p:cNvPr id="10" name="Shape 10"/>
          <p:cNvSpPr/>
          <p:nvPr/>
        </p:nvSpPr>
        <p:spPr>
          <a:xfrm>
            <a:off x="300000" y="1600000"/>
            <a:ext cx="2000000" cy="12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Revenue
$2.14M
+15% YoY</a:t>
            </a:r>
          </a:p>
        </p:txBody>
      </p:sp>
      <p:sp>
        <p:nvSpPr>
          <p:cNvPr id="11" name="Shape 11"/>
          <p:cNvSpPr/>
          <p:nvPr/>
        </p:nvSpPr>
        <p:spPr>
          <a:xfrm>
            <a:off x="2500000" y="1600000"/>
            <a:ext cx="2000000" cy="12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Customers
12,450
+22% YoY</a:t>
            </a:r>
          </a:p>
        </p:txBody>
      </p:sp>
      <p:sp>
        <p:nvSpPr>
          <p:cNvPr id="12" name="Shape 12"/>
          <p:cNvSpPr/>
          <p:nvPr/>
        </p:nvSpPr>
        <p:spPr>
          <a:xfrm>
            <a:off x="4700000" y="1600000"/>
            <a:ext cx="2000000" cy="12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NPS Score
72
+8 pts</a:t>
            </a:r>
          </a:p>
        </p:txBody>
      </p:sp>
      <p:sp>
        <p:nvSpPr>
          <p:cNvPr id="13" name="Shape 13"/>
          <p:cNvSpPr/>
          <p:nvPr/>
        </p:nvSpPr>
        <p:spPr>
          <a:xfrm>
            <a:off x="6900000" y="1600000"/>
            <a:ext cx="2000000" cy="120000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Retention
94%
+3% YoY</a:t>
            </a:r>
          </a:p>
        </p:txBody>
      </p:sp>
      <p:sp>
        <p:nvSpPr>
          <p:cNvPr id="14" name="Shape 14"/>
          <p:cNvSpPr/>
          <p:nvPr/>
        </p:nvSpPr>
        <p:spPr>
          <a:xfrm>
            <a:off x="1800000" y="2600000"/>
            <a:ext cx="300000" cy="30000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4000000" y="2600000"/>
            <a:ext cx="300000" cy="30000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200000" y="2600000"/>
            <a:ext cx="300000" cy="300000"/>
          </a:xfrm>
          <a:prstGeom prst="ellipse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8400000" y="2600000"/>
            <a:ext cx="300000" cy="30000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800" b="1" i="0" dirty="0">
                <a:solidFill>
                  <a:srgbClr val="C0504D"/>
                </a:solidFill>
              </a:rPr>
              <a:t>Section: Slide Layouts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Summary &amp; Next Steps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400" b="0" i="0" dirty="0"/>
              <a:t>Completed: Research, Design, Initial Development</a:t>
            </a:r>
          </a:p>
          <a:p>
            <a:pPr lvl="0"/>
            <a:r>
              <a:rPr lang="en-US" sz="2400" b="0" i="0" dirty="0"/>
              <a:t>In Progress: Sprint 3 Development</a:t>
            </a:r>
          </a:p>
          <a:p>
            <a:pPr lvl="0"/>
            <a:r>
              <a:rPr lang="en-US" sz="2400" b="0" i="0" dirty="0"/>
              <a:t>Next: QA Testing Phase (Q4 2024)</a:t>
            </a:r>
          </a:p>
          <a:p>
            <a:pPr lvl="0"/>
            <a:r>
              <a:rPr lang="en-US" sz="2400" b="0" i="0" dirty="0"/>
              <a:t>Launch Target: Q1 2025</a:t>
            </a:r>
          </a:p>
          <a:p>
            <a:pPr lvl="0"/>
            <a:r>
              <a:rPr lang="en-US" sz="2400" b="0" i="0" dirty="0"/>
              <a:t>Key Risks: Resource constraints, Timeline pressure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1" dirty="0" u="sng">
                <a:solidFill>
                  <a:srgbClr val="1F497D"/>
                </a:solidFill>
              </a:rPr>
              <a:t>Text Formatting Options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1" i="1" dirty="0" u="sng">
                <a:solidFill>
                  <a:srgbClr val="4F81BD"/>
                </a:solidFill>
              </a:rPr>
              <a:t>Normal text (default)</a:t>
            </a:r>
          </a:p>
          <a:p>
            <a:pPr lvl="0"/>
            <a:r>
              <a:rPr lang="en-US" sz="2800" b="1" i="1" dirty="0" u="sng">
                <a:solidFill>
                  <a:srgbClr val="4F81BD"/>
                </a:solidFill>
              </a:rPr>
              <a:t>Bold content text</a:t>
            </a:r>
          </a:p>
          <a:p>
            <a:pPr lvl="0"/>
            <a:r>
              <a:rPr lang="en-US" sz="2800" b="1" i="1" dirty="0" u="sng">
                <a:solidFill>
                  <a:srgbClr val="4F81BD"/>
                </a:solidFill>
              </a:rPr>
              <a:t>Italic content text</a:t>
            </a:r>
          </a:p>
          <a:p>
            <a:pPr lvl="0"/>
            <a:r>
              <a:rPr lang="en-US" sz="2800" b="1" i="1" dirty="0" u="sng">
                <a:solidFill>
                  <a:srgbClr val="4F81BD"/>
                </a:solidFill>
              </a:rPr>
              <a:t>Underlined content</a:t>
            </a:r>
          </a:p>
          <a:p>
            <a:pPr lvl="0"/>
            <a:r>
              <a:rPr lang="en-US" sz="2800" b="1" i="1" dirty="0" u="sng">
                <a:solidFill>
                  <a:srgbClr val="4F81BD"/>
                </a:solidFill>
              </a:rPr>
              <a:t>Custom font size (28pt)</a:t>
            </a:r>
          </a:p>
          <a:p>
            <a:pPr lvl="0"/>
            <a:r>
              <a:rPr lang="en-US" sz="2800" b="1" i="1" dirty="0" u="sng">
                <a:solidFill>
                  <a:srgbClr val="4F81BD"/>
                </a:solidFill>
              </a:rPr>
              <a:t>Custom color (#4F81BD)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Key Highlights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3200" b="1" i="0" dirty="0"/>
              <a:t>Large content area for emphasis</a:t>
            </a:r>
          </a:p>
          <a:p>
            <a:pPr lvl="0"/>
            <a:r>
              <a:rPr lang="en-US" sz="3200" b="1" i="0" dirty="0"/>
              <a:t>Perfect for key messages</a:t>
            </a:r>
          </a:p>
          <a:p>
            <a:pPr lvl="0"/>
            <a:r>
              <a:rPr lang="en-US" sz="3200" b="1" i="0" dirty="0"/>
              <a:t>Smaller title, bigger content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Two Column Comparison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400" b="0" i="0" dirty="0"/>
              <a:t>Left Column Item 1</a:t>
            </a:r>
          </a:p>
          <a:p>
            <a:pPr lvl="0"/>
            <a:r>
              <a:rPr lang="en-US" sz="2400" b="0" i="0" dirty="0"/>
              <a:t>Left Column Item 2</a:t>
            </a:r>
          </a:p>
          <a:p>
            <a:pPr lvl="0"/>
            <a:r>
              <a:rPr lang="en-US" sz="2400" b="0" i="0" dirty="0"/>
              <a:t>Left Column Item 3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400" b="0" i="0" dirty="0"/>
              <a:t>Right Column Item 1</a:t>
            </a:r>
          </a:p>
          <a:p>
            <a:pPr lvl="0"/>
            <a:r>
              <a:rPr lang="en-US" sz="2400" b="0" i="0" dirty="0"/>
              <a:t>Right Column Item 2</a:t>
            </a:r>
          </a:p>
          <a:p>
            <a:pPr lvl="0"/>
            <a:r>
              <a:rPr lang="en-US" sz="2400" b="0" i="0" dirty="0"/>
              <a:t>Right Column Item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Table with Cell Styling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4500000" cy="1600000"/>
        </p:xfrm>
        <a:graphic>
          <a:graphicData uri="http://schemas.openxmlformats.org/drawingml/2006/table">
            <a:tbl>
              <a:tblPr firstRow="1" bandHVals="1"/>
              <a:tblGrid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Header 1</a:t>
                      </a:r>
                    </a:p>
                  </a:txBody>
                  <a:tcP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2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3</a:t>
                      </a:r>
                    </a:p>
                  </a:txBody>
                  <a:tcPr>
                    <a:solidFill>
                      <a:srgbClr val="8064A2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Bold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Colored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Red BG</a:t>
                      </a:r>
                    </a:p>
                  </a:txBody>
                  <a:tcP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Green BG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Blue BG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Row 3 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Row 3 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Row 3 Col 3</a:t>
                      </a:r>
                    </a:p>
                  </a:txBody>
                  <a:tcPr>
                    <a:solidFill>
                      <a:srgbClr val="F7964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Chart Types: Bar, Line, Pie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400" b="0" i="0" dirty="0"/>
              <a:t>Bar Chart: Compare categories</a:t>
            </a:r>
          </a:p>
          <a:p>
            <a:pPr lvl="0"/>
            <a:r>
              <a:rPr lang="en-US" sz="2400" b="0" i="0" dirty="0"/>
              <a:t>Line Chart: Show trends over time</a:t>
            </a:r>
          </a:p>
          <a:p>
            <a:pPr lvl="0"/>
            <a:r>
              <a:rPr lang="en-US" sz="2400" b="0" i="0" dirty="0"/>
              <a:t>Pie Chart: Show proportions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Shape Types with Color Fills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2000000" cy="100000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Rectangle</a:t>
            </a:r>
          </a:p>
        </p:txBody>
      </p:sp>
      <p:sp>
        <p:nvSpPr>
          <p:cNvPr id="11" name="Shape 11"/>
          <p:cNvSpPr/>
          <p:nvPr/>
        </p:nvSpPr>
        <p:spPr>
          <a:xfrm>
            <a:off x="3000000" y="1600000"/>
            <a:ext cx="2000000" cy="1000000"/>
          </a:xfrm>
          <a:prstGeom prst="ellipse">
            <a:avLst/>
          </a:prstGeom>
          <a:solidFill>
            <a:srgbClr val="9BBB59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Ellipse</a:t>
            </a:r>
          </a:p>
        </p:txBody>
      </p:sp>
      <p:sp>
        <p:nvSpPr>
          <p:cNvPr id="12" name="Shape 12"/>
          <p:cNvSpPr/>
          <p:nvPr/>
        </p:nvSpPr>
        <p:spPr>
          <a:xfrm>
            <a:off x="5500000" y="1600000"/>
            <a:ext cx="2000000" cy="1000000"/>
          </a:xfrm>
          <a:prstGeom prst="roundRect">
            <a:avLst/>
          </a:prstGeom>
          <a:solidFill>
            <a:srgbClr val="C0504D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Rounded</a:t>
            </a:r>
          </a:p>
        </p:txBody>
      </p:sp>
      <p:sp>
        <p:nvSpPr>
          <p:cNvPr id="13" name="Shape 13"/>
          <p:cNvSpPr/>
          <p:nvPr/>
        </p:nvSpPr>
        <p:spPr>
          <a:xfrm>
            <a:off x="1500000" y="3000000"/>
            <a:ext cx="1500000" cy="1200000"/>
          </a:xfrm>
          <a:prstGeom prst="triangle">
            <a:avLst/>
          </a:prstGeom>
          <a:solidFill>
            <a:srgbClr val="8064A2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Triangle</a:t>
            </a:r>
          </a:p>
        </p:txBody>
      </p:sp>
      <p:sp>
        <p:nvSpPr>
          <p:cNvPr id="14" name="Shape 14"/>
          <p:cNvSpPr/>
          <p:nvPr/>
        </p:nvSpPr>
        <p:spPr>
          <a:xfrm>
            <a:off x="4000000" y="3000000"/>
            <a:ext cx="1500000" cy="1200000"/>
          </a:xfrm>
          <a:prstGeom prst="diamond">
            <a:avLst/>
          </a:prstGeom>
          <a:solidFill>
            <a:srgbClr val="F79646"/>
          </a:solidFill>
        </p:spPr>
        <p:txBody>
          <a:bodyPr wrap="square" rtlCol="0" anchor="ctr"/>
          <a:lstStyle/>
          <a:p>
            <a:pPr algn="ctr"/>
            <a:r>
              <a:rPr lang="en-US" sz="1800" dirty="0"/>
              <a:t>Diamond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20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PPTX-RS Element Showcase</dc:title>
  <dc:creator>pptx-rs</dc:creator>
  <cp:lastModifiedBy>pptx-rs</cp:lastModifiedBy>
  <cp:revision>1</cp:revision>
  <dcterms:created xsi:type="dcterms:W3CDTF">2025-12-06T07:32:31Z</dcterms:created>
  <dcterms:modified xsi:type="dcterms:W3CDTF">2025-12-06T07:32:31Z</dcterms:modified>
</cp:coreProperties>
</file>