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Slides/notesSlide23.xml" ContentType="application/vnd.openxmlformats-officedocument.presentationml.notes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
<Relationships xmlns="http://schemas.openxmlformats.org/package/2006/relationships">
<Relationship Id="rId1" Type="http://schemas.openxmlformats.org/officeDocument/2006/relationships/officeDocument" Target="ppt/presentation.xml"/>
<Relationship Id="rId2" Type="http://schemas.openxmlformats.org/package/2006/relationships/metadata/core-properties" Target="docProps/core.xml"/>
<Relationship Id="rId3" Type="http://schemas.openxmlformats.org/officeDocument/2006/relationships/extended-properties" Target="docProps/app.xml"/>
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</p:sldIdLst>
  <p:sldSz cx="9144000" cy="6858000" type="screen4x3"/>
  <p:notesSz cx="6858000" cy="9144000"/>
</p:presentation>
</file>

<file path=ppt/_rels/presentation.xml.rels><?xml version="1.0" encoding="UTF-8" standalone="yes"?>
<Relationships xmlns="http://schemas.openxmlformats.org/package/2006/relationships">
    <Relationship Id="rId1" Type="http://schemas.openxmlformats.org/officeDocument/2006/relationships/slideMaster" Target="slideMasters/slideMaster1.xml"/>
    <Relationship Id="rId2" Type="http://schemas.openxmlformats.org/officeDocument/2006/relationships/theme" Target="theme/theme1.xml"/>
    <Relationship Id="rId3" Type="http://schemas.openxmlformats.org/officeDocument/2006/relationships/slide" Target="slides/slide1.xml"/>
    <Relationship Id="rId4" Type="http://schemas.openxmlformats.org/officeDocument/2006/relationships/slide" Target="slides/slide2.xml"/>
    <Relationship Id="rId5" Type="http://schemas.openxmlformats.org/officeDocument/2006/relationships/slide" Target="slides/slide3.xml"/>
    <Relationship Id="rId6" Type="http://schemas.openxmlformats.org/officeDocument/2006/relationships/slide" Target="slides/slide4.xml"/>
    <Relationship Id="rId7" Type="http://schemas.openxmlformats.org/officeDocument/2006/relationships/slide" Target="slides/slide5.xml"/>
    <Relationship Id="rId8" Type="http://schemas.openxmlformats.org/officeDocument/2006/relationships/slide" Target="slides/slide6.xml"/>
    <Relationship Id="rId9" Type="http://schemas.openxmlformats.org/officeDocument/2006/relationships/slide" Target="slides/slide7.xml"/>
    <Relationship Id="rId10" Type="http://schemas.openxmlformats.org/officeDocument/2006/relationships/slide" Target="slides/slide8.xml"/>
    <Relationship Id="rId11" Type="http://schemas.openxmlformats.org/officeDocument/2006/relationships/slide" Target="slides/slide9.xml"/>
    <Relationship Id="rId12" Type="http://schemas.openxmlformats.org/officeDocument/2006/relationships/slide" Target="slides/slide10.xml"/>
    <Relationship Id="rId13" Type="http://schemas.openxmlformats.org/officeDocument/2006/relationships/slide" Target="slides/slide11.xml"/>
    <Relationship Id="rId14" Type="http://schemas.openxmlformats.org/officeDocument/2006/relationships/slide" Target="slides/slide12.xml"/>
    <Relationship Id="rId15" Type="http://schemas.openxmlformats.org/officeDocument/2006/relationships/slide" Target="slides/slide13.xml"/>
    <Relationship Id="rId16" Type="http://schemas.openxmlformats.org/officeDocument/2006/relationships/slide" Target="slides/slide14.xml"/>
    <Relationship Id="rId17" Type="http://schemas.openxmlformats.org/officeDocument/2006/relationships/slide" Target="slides/slide15.xml"/>
    <Relationship Id="rId18" Type="http://schemas.openxmlformats.org/officeDocument/2006/relationships/slide" Target="slides/slide16.xml"/>
    <Relationship Id="rId19" Type="http://schemas.openxmlformats.org/officeDocument/2006/relationships/slide" Target="slides/slide17.xml"/>
    <Relationship Id="rId20" Type="http://schemas.openxmlformats.org/officeDocument/2006/relationships/slide" Target="slides/slide18.xml"/>
    <Relationship Id="rId21" Type="http://schemas.openxmlformats.org/officeDocument/2006/relationships/slide" Target="slides/slide19.xml"/>
    <Relationship Id="rId22" Type="http://schemas.openxmlformats.org/officeDocument/2006/relationships/slide" Target="slides/slide20.xml"/>
    <Relationship Id="rId23" Type="http://schemas.openxmlformats.org/officeDocument/2006/relationships/slide" Target="slides/slide21.xml"/>
    <Relationship Id="rId24" Type="http://schemas.openxmlformats.org/officeDocument/2006/relationships/slide" Target="slides/slide22.xml"/>
    <Relationship Id="rId25" Type="http://schemas.openxmlformats.org/officeDocument/2006/relationships/slide" Target="slides/slide23.xml"/>
    <Relationship Id="rId26" Type="http://schemas.openxmlformats.org/officeDocument/2006/relationships/notesMaster" Target="notesMasters/notesMaster1.xml"/>
</Relationships>
</file>

<file path=ppt/notesMasters/_rels/notesMaster1.xml.rels><?xml version="1.0" encoding="UTF-8" standalone="yes"?>
<Relationships xmlns="http://schemas.openxmlformats.org/package/2006/relationships">
<Relationship Id="rId1" Type="http://schemas.openxmlformats.org/officeDocument/2006/relationships/theme" Target="../theme/theme1.xml"/>
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Slide Image Placeholder 2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4" name="Notes Placeholder 3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</p:notesStyle>
</p:notesMaster>
</file>

<file path=ppt/notesSlides/_rels/notesSlide23.xml.rels><?xml version="1.0" encoding="UTF-8" standalone="yes"?>
<Relationships xmlns="http://schemas.openxmlformats.org/package/2006/relationships">
<Relationship Id="rId1" Type="http://schemas.openxmlformats.org/officeDocument/2006/relationships/slide" Target="../slides/slide23.xml"/>
<Relationship Id="rId2" Type="http://schemas.openxmlformats.org/officeDocument/2006/relationships/notesMaster" Target="../notesMasters/notesMaster1.xml"/>
</Relationship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Speaker Notes:
1. Emphasize the progress made
2. Highlight key achievements
3. Address any concerns about timeline
4. Open for Q&amp;A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E4A5D7-2C3F-4A8B-9E1D-000000000017}" type="slidenum">
              <a:rPr lang="en-US"/>
              <a:t>23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
<Relationships xmlns="http://schemas.openxmlformats.org/package/2006/relationships">
    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Relationship Id="rId2" Type="http://schemas.openxmlformats.org/officeDocument/2006/relationships/theme" Target="../theme/theme1.xml"/>
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
<Relationships xmlns="http://schemas.openxmlformats.org/package/2006/relationships">
    <Relationship Id="rId1" Type="http://schemas.openxmlformats.org/officeDocument/2006/relationships/slideLayout" Target="../slideLayouts/slideLayout1.xml"/>
</Relationships>
</file>

<file path=ppt/slides/_rels/slide10.xml.rels><?xml version="1.0" encoding="UTF-8" standalone="yes"?>
<Relationships xmlns="http://schemas.openxmlformats.org/package/2006/relationships">
    <Relationship Id="rId1" Type="http://schemas.openxmlformats.org/officeDocument/2006/relationships/slideLayout" Target="../slideLayouts/slideLayout1.xml"/>
</Relationships>
</file>

<file path=ppt/slides/_rels/slide11.xml.rels><?xml version="1.0" encoding="UTF-8" standalone="yes"?>
<Relationships xmlns="http://schemas.openxmlformats.org/package/2006/relationships">
    <Relationship Id="rId1" Type="http://schemas.openxmlformats.org/officeDocument/2006/relationships/slideLayout" Target="../slideLayouts/slideLayout1.xml"/>
</Relationships>
</file>

<file path=ppt/slides/_rels/slide12.xml.rels><?xml version="1.0" encoding="UTF-8" standalone="yes"?>
<Relationships xmlns="http://schemas.openxmlformats.org/package/2006/relationships">
    <Relationship Id="rId1" Type="http://schemas.openxmlformats.org/officeDocument/2006/relationships/slideLayout" Target="../slideLayouts/slideLayout1.xml"/>
</Relationships>
</file>

<file path=ppt/slides/_rels/slide13.xml.rels><?xml version="1.0" encoding="UTF-8" standalone="yes"?>
<Relationships xmlns="http://schemas.openxmlformats.org/package/2006/relationships">
    <Relationship Id="rId1" Type="http://schemas.openxmlformats.org/officeDocument/2006/relationships/slideLayout" Target="../slideLayouts/slideLayout1.xml"/>
</Relationships>
</file>

<file path=ppt/slides/_rels/slide14.xml.rels><?xml version="1.0" encoding="UTF-8" standalone="yes"?>
<Relationships xmlns="http://schemas.openxmlformats.org/package/2006/relationships">
    <Relationship Id="rId1" Type="http://schemas.openxmlformats.org/officeDocument/2006/relationships/slideLayout" Target="../slideLayouts/slideLayout1.xml"/>
</Relationships>
</file>

<file path=ppt/slides/_rels/slide15.xml.rels><?xml version="1.0" encoding="UTF-8" standalone="yes"?>
<Relationships xmlns="http://schemas.openxmlformats.org/package/2006/relationships">
    <Relationship Id="rId1" Type="http://schemas.openxmlformats.org/officeDocument/2006/relationships/slideLayout" Target="../slideLayouts/slideLayout1.xml"/>
</Relationships>
</file>

<file path=ppt/slides/_rels/slide16.xml.rels><?xml version="1.0" encoding="UTF-8" standalone="yes"?>
<Relationships xmlns="http://schemas.openxmlformats.org/package/2006/relationships">
    <Relationship Id="rId1" Type="http://schemas.openxmlformats.org/officeDocument/2006/relationships/slideLayout" Target="../slideLayouts/slideLayout1.xml"/>
</Relationships>
</file>

<file path=ppt/slides/_rels/slide17.xml.rels><?xml version="1.0" encoding="UTF-8" standalone="yes"?>
<Relationships xmlns="http://schemas.openxmlformats.org/package/2006/relationships">
    <Relationship Id="rId1" Type="http://schemas.openxmlformats.org/officeDocument/2006/relationships/slideLayout" Target="../slideLayouts/slideLayout1.xml"/>
</Relationships>
</file>

<file path=ppt/slides/_rels/slide18.xml.rels><?xml version="1.0" encoding="UTF-8" standalone="yes"?>
<Relationships xmlns="http://schemas.openxmlformats.org/package/2006/relationships">
    <Relationship Id="rId1" Type="http://schemas.openxmlformats.org/officeDocument/2006/relationships/slideLayout" Target="../slideLayouts/slideLayout1.xml"/>
</Relationships>
</file>

<file path=ppt/slides/_rels/slide19.xml.rels><?xml version="1.0" encoding="UTF-8" standalone="yes"?>
<Relationships xmlns="http://schemas.openxmlformats.org/package/2006/relationships">
    <Relationship Id="rId1" Type="http://schemas.openxmlformats.org/officeDocument/2006/relationships/slideLayout" Target="../slideLayouts/slideLayout1.xml"/>
</Relationships>
</file>

<file path=ppt/slides/_rels/slide2.xml.rels><?xml version="1.0" encoding="UTF-8" standalone="yes"?>
<Relationships xmlns="http://schemas.openxmlformats.org/package/2006/relationships">
    <Relationship Id="rId1" Type="http://schemas.openxmlformats.org/officeDocument/2006/relationships/slideLayout" Target="../slideLayouts/slideLayout1.xml"/>
</Relationships>
</file>

<file path=ppt/slides/_rels/slide20.xml.rels><?xml version="1.0" encoding="UTF-8" standalone="yes"?>
<Relationships xmlns="http://schemas.openxmlformats.org/package/2006/relationships">
    <Relationship Id="rId1" Type="http://schemas.openxmlformats.org/officeDocument/2006/relationships/slideLayout" Target="../slideLayouts/slideLayout1.xml"/>
</Relationships>
</file>

<file path=ppt/slides/_rels/slide21.xml.rels><?xml version="1.0" encoding="UTF-8" standalone="yes"?>
<Relationships xmlns="http://schemas.openxmlformats.org/package/2006/relationships">
    <Relationship Id="rId1" Type="http://schemas.openxmlformats.org/officeDocument/2006/relationships/slideLayout" Target="../slideLayouts/slideLayout1.xml"/>
</Relationships>
</file>

<file path=ppt/slides/_rels/slide22.xml.rels><?xml version="1.0" encoding="UTF-8" standalone="yes"?>
<Relationships xmlns="http://schemas.openxmlformats.org/package/2006/relationships">
    <Relationship Id="rId1" Type="http://schemas.openxmlformats.org/officeDocument/2006/relationships/slideLayout" Target="../slideLayouts/slideLayout1.xml"/>
</Relationships>
</file>

<file path=ppt/slides/_rels/slide23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Relationship Id="rId2" Type="http://schemas.openxmlformats.org/officeDocument/2006/relationships/notesSlide" Target="../notesSlides/notesSlide23.xml"/>
</Relationships>
</file>

<file path=ppt/slides/_rels/slide3.xml.rels><?xml version="1.0" encoding="UTF-8" standalone="yes"?>
<Relationships xmlns="http://schemas.openxmlformats.org/package/2006/relationships">
    <Relationship Id="rId1" Type="http://schemas.openxmlformats.org/officeDocument/2006/relationships/slideLayout" Target="../slideLayouts/slideLayout1.xml"/>
</Relationships>
</file>

<file path=ppt/slides/_rels/slide4.xml.rels><?xml version="1.0" encoding="UTF-8" standalone="yes"?>
<Relationships xmlns="http://schemas.openxmlformats.org/package/2006/relationships">
    <Relationship Id="rId1" Type="http://schemas.openxmlformats.org/officeDocument/2006/relationships/slideLayout" Target="../slideLayouts/slideLayout1.xml"/>
</Relationships>
</file>

<file path=ppt/slides/_rels/slide5.xml.rels><?xml version="1.0" encoding="UTF-8" standalone="yes"?>
<Relationships xmlns="http://schemas.openxmlformats.org/package/2006/relationships">
    <Relationship Id="rId1" Type="http://schemas.openxmlformats.org/officeDocument/2006/relationships/slideLayout" Target="../slideLayouts/slideLayout1.xml"/>
</Relationships>
</file>

<file path=ppt/slides/_rels/slide6.xml.rels><?xml version="1.0" encoding="UTF-8" standalone="yes"?>
<Relationships xmlns="http://schemas.openxmlformats.org/package/2006/relationships">
    <Relationship Id="rId1" Type="http://schemas.openxmlformats.org/officeDocument/2006/relationships/slideLayout" Target="../slideLayouts/slideLayout1.xml"/>
</Relationships>
</file>

<file path=ppt/slides/_rels/slide7.xml.rels><?xml version="1.0" encoding="UTF-8" standalone="yes"?>
<Relationships xmlns="http://schemas.openxmlformats.org/package/2006/relationships">
    <Relationship Id="rId1" Type="http://schemas.openxmlformats.org/officeDocument/2006/relationships/slideLayout" Target="../slideLayouts/slideLayout1.xml"/>
</Relationships>
</file>

<file path=ppt/slides/_rels/slide8.xml.rels><?xml version="1.0" encoding="UTF-8" standalone="yes"?>
<Relationships xmlns="http://schemas.openxmlformats.org/package/2006/relationships">
    <Relationship Id="rId1" Type="http://schemas.openxmlformats.org/officeDocument/2006/relationships/slideLayout" Target="../slideLayouts/slideLayout1.xml"/>
</Relationships>
</file>

<file path=ppt/slides/_rels/slide9.xml.rels><?xml version="1.0" encoding="UTF-8" standalone="yes"?>
<Relationships xmlns="http://schemas.openxmlformats.org/package/2006/relationships">
    <Relationship Id="rId1" Type="http://schemas.openxmlformats.org/officeDocument/2006/relationships/slideLayout" Target="../slideLayouts/slideLayout1.xml"/>
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3200"/>
            <a:ext cx="8230200" cy="13716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ctr"/>
            <a:r>
              <a:rPr lang="en-US" sz="5400" b="1" i="0" dirty="0">
                <a:solidFill>
                  <a:srgbClr val="1F497D"/>
                </a:solidFill>
              </a:rPr>
              <a:t>PPTX-RS Element Showcase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Gradient Fills - Multiple Directions</a:t>
            </a:r>
          </a:p>
        </p:txBody>
      </p:sp>
      <p:sp>
        <p:nvSpPr>
          <p:cNvPr id="10" name="Shape 10"/>
          <p:cNvSpPr/>
          <p:nvPr/>
        </p:nvSpPr>
        <p:spPr>
          <a:xfrm>
            <a:off x="500000" y="1600000"/>
            <a:ext cx="2500000" cy="1200000"/>
          </a:xfrm>
          <a:prstGeom prst="rect">
            <a:avLst/>
          </a:prstGeom>
          <a:gradFill>
            <a:gsLst>
              <a:gs pos="0">
                <a:srgbClr val="1565C0"/>
              </a:gs>
              <a:gs pos="100000">
                <a:srgbClr val="42A5F5"/>
              </a:gs>
            </a:gsLst>
            <a:lin ang="0" scaled="1"/>
          </a:gradFill>
        </p:spPr>
        <p:txBody>
          <a:bodyPr wrap="square" rtlCol="0" anchor="ctr">
            <a:normAutofit/>
          </a:bodyPr>
          <a:lstStyle/>
          <a:p>
            <a:pPr algn="ctr"/>
            <a:r>
              <a:rPr lang="en-US" sz="3937" dirty="0">
                <a:solidFill>
                  <a:srgbClr val="000000"/>
                </a:solidFill>
              </a:rPr>
              <a:t>Horizontal</a:t>
            </a:r>
          </a:p>
        </p:txBody>
      </p:sp>
      <p:sp>
        <p:nvSpPr>
          <p:cNvPr id="11" name="Shape 11"/>
          <p:cNvSpPr/>
          <p:nvPr/>
        </p:nvSpPr>
        <p:spPr>
          <a:xfrm>
            <a:off x="3200000" y="1600000"/>
            <a:ext cx="2500000" cy="1200000"/>
          </a:xfrm>
          <a:prstGeom prst="rect">
            <a:avLst/>
          </a:prstGeom>
          <a:gradFill>
            <a:gsLst>
              <a:gs pos="0">
                <a:srgbClr val="2E7D32"/>
              </a:gs>
              <a:gs pos="100000">
                <a:srgbClr val="81C784"/>
              </a:gs>
            </a:gsLst>
            <a:lin ang="5400000" scaled="1"/>
          </a:gradFill>
        </p:spPr>
        <p:txBody>
          <a:bodyPr wrap="square" rtlCol="0" anchor="ctr">
            <a:normAutofit/>
          </a:bodyPr>
          <a:lstStyle/>
          <a:p>
            <a:pPr algn="ctr"/>
            <a:r>
              <a:rPr lang="en-US" sz="4400" dirty="0">
                <a:solidFill>
                  <a:srgbClr val="000000"/>
                </a:solidFill>
              </a:rPr>
              <a:t>Vertical</a:t>
            </a:r>
          </a:p>
        </p:txBody>
      </p:sp>
      <p:sp>
        <p:nvSpPr>
          <p:cNvPr id="12" name="Shape 12"/>
          <p:cNvSpPr/>
          <p:nvPr/>
        </p:nvSpPr>
        <p:spPr>
          <a:xfrm>
            <a:off x="5900000" y="1600000"/>
            <a:ext cx="2500000" cy="1200000"/>
          </a:xfrm>
          <a:prstGeom prst="roundRect">
            <a:avLst/>
          </a:prstGeom>
          <a:gradFill>
            <a:gsLst>
              <a:gs pos="0">
                <a:srgbClr val="C62828"/>
              </a:gs>
              <a:gs pos="100000">
                <a:srgbClr val="EF9A9A"/>
              </a:gs>
            </a:gsLst>
            <a:lin ang="2700000" scaled="1"/>
          </a:gradFill>
        </p:spPr>
        <p:txBody>
          <a:bodyPr wrap="square" rtlCol="0" anchor="ctr">
            <a:normAutofit/>
          </a:bodyPr>
          <a:lstStyle/>
          <a:p>
            <a:pPr algn="ctr"/>
            <a:r>
              <a:rPr lang="en-US" sz="4400" dirty="0">
                <a:solidFill>
                  <a:srgbClr val="000000"/>
                </a:solidFill>
              </a:rPr>
              <a:t>Diagonal</a:t>
            </a:r>
          </a:p>
        </p:txBody>
      </p:sp>
      <p:sp>
        <p:nvSpPr>
          <p:cNvPr id="13" name="Shape 13"/>
          <p:cNvSpPr/>
          <p:nvPr/>
        </p:nvSpPr>
        <p:spPr>
          <a:xfrm>
            <a:off x="1800000" y="3200000"/>
            <a:ext cx="2500000" cy="1200000"/>
          </a:xfrm>
          <a:prstGeom prst="ellipse">
            <a:avLst/>
          </a:prstGeom>
          <a:gradFill>
            <a:gsLst>
              <a:gs pos="0">
                <a:srgbClr val="FF6F00"/>
              </a:gs>
              <a:gs pos="50000">
                <a:srgbClr val="FFC107"/>
              </a:gs>
              <a:gs pos="100000">
                <a:srgbClr val="FFEB3B"/>
              </a:gs>
            </a:gsLst>
            <a:lin ang="0" scaled="1"/>
          </a:gradFill>
        </p:spPr>
        <p:txBody>
          <a:bodyPr wrap="square" rtlCol="0" anchor="ctr">
            <a:normAutofit/>
          </a:bodyPr>
          <a:lstStyle/>
          <a:p>
            <a:pPr algn="ctr"/>
            <a:r>
              <a:rPr lang="en-US" sz="4400" dirty="0">
                <a:solidFill>
                  <a:srgbClr val="000000"/>
                </a:solidFill>
              </a:rPr>
              <a:t>3-Color</a:t>
            </a:r>
          </a:p>
        </p:txBody>
      </p:sp>
      <p:sp>
        <p:nvSpPr>
          <p:cNvPr id="14" name="Shape 14"/>
          <p:cNvSpPr/>
          <p:nvPr/>
        </p:nvSpPr>
        <p:spPr>
          <a:xfrm>
            <a:off x="4800000" y="3200000"/>
            <a:ext cx="2500000" cy="1200000"/>
          </a:xfrm>
          <a:prstGeom prst="roundRect">
            <a:avLst/>
          </a:prstGeom>
          <a:gradFill>
            <a:gsLst>
              <a:gs pos="0">
                <a:srgbClr val="7B1FA2"/>
              </a:gs>
              <a:gs pos="100000">
                <a:srgbClr val="E1BEE7"/>
              </a:gs>
            </a:gsLst>
            <a:lin ang="8100000" scaled="1"/>
          </a:gradFill>
        </p:spPr>
        <p:txBody>
          <a:bodyPr wrap="square" rtlCol="0" anchor="ctr">
            <a:normAutofit/>
          </a:bodyPr>
          <a:lstStyle/>
          <a:p>
            <a:pPr algn="ctr"/>
            <a:r>
              <a:rPr lang="en-US" sz="3937" dirty="0">
                <a:solidFill>
                  <a:srgbClr val="000000"/>
                </a:solidFill>
              </a:rPr>
              <a:t>135° Angle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Transparency Effects - Overlapping Shapes</a:t>
            </a:r>
          </a:p>
        </p:txBody>
      </p:sp>
      <p:sp>
        <p:nvSpPr>
          <p:cNvPr id="10" name="Shape 10"/>
          <p:cNvSpPr/>
          <p:nvPr/>
        </p:nvSpPr>
        <p:spPr>
          <a:xfrm>
            <a:off x="1000000" y="1800000"/>
            <a:ext cx="3000000" cy="2000000"/>
          </a:xfrm>
          <a:prstGeom prst="rect">
            <a:avLst/>
          </a:prstGeom>
          <a:solidFill>
            <a:srgbClr val="1565C0"/>
          </a:solidFill>
        </p:spPr>
        <p:txBody>
          <a:bodyPr wrap="square" rtlCol="0" anchor="ctr">
            <a:normAutofit/>
          </a:bodyPr>
          <a:lstStyle/>
          <a:p>
            <a:pPr algn="ctr"/>
            <a:r>
              <a:rPr lang="en-US" sz="4294" dirty="0">
                <a:solidFill>
                  <a:srgbClr val="FFFFFF"/>
                </a:solidFill>
              </a:rPr>
              <a:t>Base (100%)</a:t>
            </a:r>
          </a:p>
        </p:txBody>
      </p:sp>
      <p:sp>
        <p:nvSpPr>
          <p:cNvPr id="11" name="Shape 11"/>
          <p:cNvSpPr/>
          <p:nvPr/>
        </p:nvSpPr>
        <p:spPr>
          <a:xfrm>
            <a:off x="2000000" y="2200000"/>
            <a:ext cx="2500000" cy="1500000"/>
          </a:xfrm>
          <a:prstGeom prst="rect">
            <a:avLst/>
          </a:prstGeom>
          <a:solidFill>
            <a:srgbClr val="F44336">
              <a:alpha val="75000"/>
            </a:srgbClr>
          </a:solidFill>
          <a:ln w="25400">
            <a:solidFill>
              <a:srgbClr val="B71C1C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r>
              <a:rPr lang="en-US" sz="2624" dirty="0">
                <a:solidFill>
                  <a:srgbClr val="FFFFFF"/>
                </a:solidFill>
              </a:rPr>
              <a:t>25% Transparent</a:t>
            </a:r>
          </a:p>
        </p:txBody>
      </p:sp>
      <p:sp>
        <p:nvSpPr>
          <p:cNvPr id="12" name="Shape 12"/>
          <p:cNvSpPr/>
          <p:nvPr/>
        </p:nvSpPr>
        <p:spPr>
          <a:xfrm>
            <a:off x="4500000" y="1800000"/>
            <a:ext cx="2500000" cy="2000000"/>
          </a:xfrm>
          <a:prstGeom prst="ellipse">
            <a:avLst/>
          </a:prstGeom>
          <a:solidFill>
            <a:srgbClr val="4CAF50">
              <a:alpha val="50000"/>
            </a:srgbClr>
          </a:solidFill>
          <a:ln w="25400">
            <a:solidFill>
              <a:srgbClr val="1B5E20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r>
              <a:rPr lang="en-US" sz="2624" dirty="0">
                <a:solidFill>
                  <a:srgbClr val="000000"/>
                </a:solidFill>
              </a:rPr>
              <a:t>50% Transparent</a:t>
            </a:r>
          </a:p>
        </p:txBody>
      </p:sp>
      <p:sp>
        <p:nvSpPr>
          <p:cNvPr id="13" name="Shape 13"/>
          <p:cNvSpPr/>
          <p:nvPr/>
        </p:nvSpPr>
        <p:spPr>
          <a:xfrm>
            <a:off x="5500000" y="2500000"/>
            <a:ext cx="2500000" cy="1500000"/>
          </a:xfrm>
          <a:prstGeom prst="roundRect">
            <a:avLst/>
          </a:prstGeom>
          <a:solidFill>
            <a:srgbClr val="FF9800">
              <a:alpha val="25000"/>
            </a:srgbClr>
          </a:solidFill>
          <a:ln w="25400">
            <a:solidFill>
              <a:srgbClr val="E65100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r>
              <a:rPr lang="en-US" sz="2624" dirty="0">
                <a:solidFill>
                  <a:srgbClr val="000000"/>
                </a:solidFill>
              </a:rPr>
              <a:t>75% Transparent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Styled Connectors - Types, Arrows, Dashes</a:t>
            </a:r>
          </a:p>
        </p:txBody>
      </p:sp>
      <p:sp>
        <p:nvSpPr>
          <p:cNvPr id="100" name="Shape 100"/>
          <p:cNvSpPr/>
          <p:nvPr/>
        </p:nvSpPr>
        <p:spPr>
          <a:xfrm>
            <a:off x="500000" y="1800000"/>
            <a:ext cx="1800000" cy="800000"/>
          </a:xfrm>
          <a:prstGeom prst="roundRect">
            <a:avLst/>
          </a:prstGeom>
          <a:solidFill>
            <a:srgbClr val="1565C0"/>
          </a:solidFill>
        </p:spPr>
        <p:txBody>
          <a:bodyPr wrap="square" rtlCol="0" anchor="ctr">
            <a:normAutofit/>
          </a:bodyPr>
          <a:lstStyle/>
          <a:p>
            <a:pPr algn="ctr"/>
            <a:r>
              <a:rPr lang="en-US" sz="4400" dirty="0">
                <a:solidFill>
                  <a:srgbClr val="FFFFFF"/>
                </a:solidFill>
              </a:rPr>
              <a:t>Start</a:t>
            </a:r>
          </a:p>
        </p:txBody>
      </p:sp>
      <p:sp>
        <p:nvSpPr>
          <p:cNvPr id="101" name="Shape 101"/>
          <p:cNvSpPr/>
          <p:nvPr/>
        </p:nvSpPr>
        <p:spPr>
          <a:xfrm>
            <a:off x="3500000" y="1800000"/>
            <a:ext cx="1800000" cy="800000"/>
          </a:xfrm>
          <a:prstGeom prst="roundRect">
            <a:avLst/>
          </a:prstGeom>
          <a:solidFill>
            <a:srgbClr val="2E7D32"/>
          </a:solidFill>
        </p:spPr>
        <p:txBody>
          <a:bodyPr wrap="square" rtlCol="0" anchor="ctr">
            <a:normAutofit/>
          </a:bodyPr>
          <a:lstStyle/>
          <a:p>
            <a:pPr algn="ctr"/>
            <a:r>
              <a:rPr lang="en-US" sz="4049" dirty="0">
                <a:solidFill>
                  <a:srgbClr val="FFFFFF"/>
                </a:solidFill>
              </a:rPr>
              <a:t>Process</a:t>
            </a:r>
          </a:p>
        </p:txBody>
      </p:sp>
      <p:sp>
        <p:nvSpPr>
          <p:cNvPr id="102" name="Shape 102"/>
          <p:cNvSpPr/>
          <p:nvPr/>
        </p:nvSpPr>
        <p:spPr>
          <a:xfrm>
            <a:off x="6500000" y="1800000"/>
            <a:ext cx="1800000" cy="800000"/>
          </a:xfrm>
          <a:prstGeom prst="roundRect">
            <a:avLst/>
          </a:prstGeom>
          <a:solidFill>
            <a:srgbClr val="C62828"/>
          </a:solidFill>
        </p:spPr>
        <p:txBody>
          <a:bodyPr wrap="square" rtlCol="0" anchor="ctr">
            <a:normAutofit/>
          </a:bodyPr>
          <a:lstStyle/>
          <a:p>
            <a:pPr algn="ctr"/>
            <a:r>
              <a:rPr lang="en-US" sz="4400" dirty="0">
                <a:solidFill>
                  <a:srgbClr val="FFFFFF"/>
                </a:solidFill>
              </a:rPr>
              <a:t>End</a:t>
            </a:r>
          </a:p>
        </p:txBody>
      </p:sp>
      <p:sp>
        <p:nvSpPr>
          <p:cNvPr id="103" name="Shape 103"/>
          <p:cNvSpPr/>
          <p:nvPr/>
        </p:nvSpPr>
        <p:spPr>
          <a:xfrm>
            <a:off x="1000000" y="3200000"/>
            <a:ext cx="1500000" cy="800000"/>
          </a:xfrm>
          <a:prstGeom prst="ellipse">
            <a:avLst/>
          </a:prstGeom>
          <a:solidFill>
            <a:srgbClr val="7B1FA2"/>
          </a:solidFill>
        </p:spPr>
        <p:txBody>
          <a:bodyPr wrap="square" rtlCol="0" anchor="ctr">
            <a:normAutofit/>
          </a:bodyPr>
          <a:lstStyle/>
          <a:p>
            <a:pPr algn="ctr"/>
            <a:r>
              <a:rPr lang="en-US" sz="4400" dirty="0">
                <a:solidFill>
                  <a:srgbClr val="FFFFFF"/>
                </a:solidFill>
              </a:rPr>
              <a:t>A</a:t>
            </a:r>
          </a:p>
        </p:txBody>
      </p:sp>
      <p:sp>
        <p:nvSpPr>
          <p:cNvPr id="104" name="Shape 104"/>
          <p:cNvSpPr/>
          <p:nvPr/>
        </p:nvSpPr>
        <p:spPr>
          <a:xfrm>
            <a:off x="4000000" y="3200000"/>
            <a:ext cx="1500000" cy="800000"/>
          </a:xfrm>
          <a:prstGeom prst="ellipse">
            <a:avLst/>
          </a:prstGeom>
          <a:solidFill>
            <a:srgbClr val="00838F"/>
          </a:solidFill>
        </p:spPr>
        <p:txBody>
          <a:bodyPr wrap="square" rtlCol="0" anchor="ctr">
            <a:normAutofit/>
          </a:bodyPr>
          <a:lstStyle/>
          <a:p>
            <a:pPr algn="ctr"/>
            <a:r>
              <a:rPr lang="en-US" sz="4400" dirty="0">
                <a:solidFill>
                  <a:srgbClr val="FFFFFF"/>
                </a:solidFill>
              </a:rPr>
              <a:t>B</a:t>
            </a:r>
          </a:p>
        </p:txBody>
      </p:sp>
      <p:sp>
        <p:nvSpPr>
          <p:cNvPr id="105" name="Shape 105"/>
          <p:cNvSpPr/>
          <p:nvPr/>
        </p:nvSpPr>
        <p:spPr>
          <a:xfrm>
            <a:off x="7000000" y="3200000"/>
            <a:ext cx="1500000" cy="800000"/>
          </a:xfrm>
          <a:prstGeom prst="ellipse">
            <a:avLst/>
          </a:prstGeom>
          <a:solidFill>
            <a:srgbClr val="EF6C00"/>
          </a:solidFill>
        </p:spPr>
        <p:txBody>
          <a:bodyPr wrap="square" rtlCol="0" anchor="ctr">
            <a:normAutofit/>
          </a:bodyPr>
          <a:lstStyle/>
          <a:p>
            <a:pPr algn="ctr"/>
            <a:r>
              <a:rPr lang="en-US" sz="4400" dirty="0">
                <a:solidFill>
                  <a:srgbClr val="000000"/>
                </a:solidFill>
              </a:rPr>
              <a:t>C</a:t>
            </a:r>
          </a:p>
        </p:txBody>
      </p:sp>
      <p:cxnSp>
        <p:nvCxnSpPr>
          <p:cNvPr id="56" name="Connector 56"/>
          <p:cNvCxnSpPr>
</p:cNvCxnSpPr>
          <p:nvPr/>
        </p:nvCxnSpPr>
        <p:spPr>
          <a:xfrm>
            <a:off x="2300000" y="2200000"/>
            <a:ext cx="1200000" cy="0"/>
          </a:xfrm>
          <a:prstGeom prst="straightConnector1">
            <a:avLst/>
          </a:prstGeom>
          <a:ln w="25400">
            <a:solidFill>
              <a:srgbClr val="1565C0"/>
            </a:solidFill>
            <a:prstDash val="solid"/>
            <a:tailEnd type="triangle" w="lg" len="lg"/>
          </a:ln>
        </p:spPr>
      </p:cxnSp>
      <p:cxnSp>
        <p:nvCxnSpPr>
          <p:cNvPr id="57" name="Connector 57"/>
          <p:cNvCxnSpPr>
</p:cNvCxnSpPr>
          <p:nvPr/>
        </p:nvCxnSpPr>
        <p:spPr>
          <a:xfrm>
            <a:off x="5300000" y="2200000"/>
            <a:ext cx="1200000" cy="0"/>
          </a:xfrm>
          <a:prstGeom prst="bentConnector3">
            <a:avLst/>
          </a:prstGeom>
          <a:ln w="38100">
            <a:solidFill>
              <a:srgbClr val="2E7D32"/>
            </a:solidFill>
            <a:prstDash val="dash"/>
            <a:tailEnd type="stealth" w="med" len="med"/>
          </a:ln>
        </p:spPr>
      </p:cxnSp>
      <p:cxnSp>
        <p:nvCxnSpPr>
          <p:cNvPr id="58" name="Connector 58"/>
          <p:cNvCxnSpPr>
</p:cNvCxnSpPr>
          <p:nvPr/>
        </p:nvCxnSpPr>
        <p:spPr>
          <a:xfrm>
            <a:off x="2500000" y="3600000"/>
            <a:ext cx="1500000" cy="0"/>
          </a:xfrm>
          <a:prstGeom prst="curvedConnector3">
            <a:avLst/>
          </a:prstGeom>
          <a:ln w="19050">
            <a:solidFill>
              <a:srgbClr val="7B1FA2"/>
            </a:solidFill>
            <a:prstDash val="dashDot"/>
            <a:headEnd type="oval" w="med" len="med"/>
            <a:tailEnd type="diamond" w="med" len="med"/>
          </a:ln>
        </p:spPr>
      </p:cxnSp>
      <p:cxnSp>
        <p:nvCxnSpPr>
          <p:cNvPr id="59" name="Connector 59"/>
          <p:cNvCxnSpPr>
</p:cNvCxnSpPr>
          <p:nvPr/>
        </p:nvCxnSpPr>
        <p:spPr>
          <a:xfrm>
            <a:off x="5500000" y="3600000"/>
            <a:ext cx="1500000" cy="0"/>
          </a:xfrm>
          <a:prstGeom prst="straightConnector1">
            <a:avLst/>
          </a:prstGeom>
          <a:ln w="12700">
            <a:solidFill>
              <a:srgbClr val="00838F"/>
            </a:solidFill>
            <a:prstDash val="dot"/>
            <a:tailEnd type="arrow" w="med" len="med"/>
          </a:ln>
        </p:spPr>
      </p:cxn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Image Placeholders</a:t>
            </a:r>
          </a:p>
        </p:txBody>
      </p:sp>
      <p:sp>
        <p:nvSpPr>
          <p:cNvPr id="20" name="Image Placeholder: logo.png"/>
          <p:cNvSpPr/>
          <p:nvPr/>
        </p:nvSpPr>
        <p:spPr>
          <a:xfrm>
            <a:off x="500000" y="1600000"/>
            <a:ext cx="2500000" cy="1800000"/>
          </a:xfrm>
          <a:prstGeom prst="rect">
            <a:avLst/>
          </a:prstGeom>
          <a:solidFill>
            <a:srgbClr val="E0E0E0"/>
          </a:solidFill>
          <a:ln w="12700">
            <a:solidFill>
              <a:srgbClr val="808080"/>
            </a:solidFill>
          </a:ln>
        </p:spPr>
        <p:txBody>
          <a:bodyPr wrap="square" rtlCol="0" anchor="ctr"/>
          <a:lstStyle/>
          <a:p>
            <a:pPr algn="ctr"/>
            <a:r>
              <a:rPr lang="en-US" sz="1400"/>
              <a:t>📷 logo.png</a:t>
            </a:r>
          </a:p>
        </p:txBody>
      </p:sp>
      <p:sp>
        <p:nvSpPr>
          <p:cNvPr id="21" name="Image Placeholder: photo.jpg"/>
          <p:cNvSpPr/>
          <p:nvPr/>
        </p:nvSpPr>
        <p:spPr>
          <a:xfrm>
            <a:off x="3500000" y="1600000"/>
            <a:ext cx="2500000" cy="1800000"/>
          </a:xfrm>
          <a:prstGeom prst="rect">
            <a:avLst/>
          </a:prstGeom>
          <a:solidFill>
            <a:srgbClr val="E0E0E0"/>
          </a:solidFill>
          <a:ln w="12700">
            <a:solidFill>
              <a:srgbClr val="808080"/>
            </a:solidFill>
          </a:ln>
        </p:spPr>
        <p:txBody>
          <a:bodyPr wrap="square" rtlCol="0" anchor="ctr"/>
          <a:lstStyle/>
          <a:p>
            <a:pPr algn="ctr"/>
            <a:r>
              <a:rPr lang="en-US" sz="1400"/>
              <a:t>📷 photo.jpg</a:t>
            </a:r>
          </a:p>
        </p:txBody>
      </p:sp>
      <p:sp>
        <p:nvSpPr>
          <p:cNvPr id="22" name="Image Placeholder: diagram.png"/>
          <p:cNvSpPr/>
          <p:nvPr/>
        </p:nvSpPr>
        <p:spPr>
          <a:xfrm>
            <a:off x="6500000" y="1600000"/>
            <a:ext cx="2000000" cy="1800000"/>
          </a:xfrm>
          <a:prstGeom prst="rect">
            <a:avLst/>
          </a:prstGeom>
          <a:solidFill>
            <a:srgbClr val="E0E0E0"/>
          </a:solidFill>
          <a:ln w="12700">
            <a:solidFill>
              <a:srgbClr val="808080"/>
            </a:solidFill>
          </a:ln>
        </p:spPr>
        <p:txBody>
          <a:bodyPr wrap="square" rtlCol="0" anchor="ctr"/>
          <a:lstStyle/>
          <a:p>
            <a:pPr algn="ctr"/>
            <a:r>
              <a:rPr lang="en-US" sz="1400"/>
              <a:t>📷 diagram.png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E79"/>
                </a:solidFill>
              </a:rPr>
              <a:t>Financial Report - Advanced Table</a:t>
            </a:r>
          </a:p>
        </p:txBody>
      </p:sp>
      <p:graphicFrame>
        <p:nvGraphicFramePr>
          <p:cNvPr id="3" name="Table 3"/>
          <p:cNvGraphicFramePr/>
          <p:nvPr/>
        </p:nvGraphicFramePr>
        <p:xfrm>
          <a:off x="300000" y="1600000"/>
          <a:ext cx="8000000" cy="2000000"/>
        </p:xfrm>
        <a:graphic>
          <a:graphicData uri="http://schemas.openxmlformats.org/drawingml/2006/table">
            <a:tbl>
              <a:tblPr firstRow="1" bandHVals="1"/>
              <a:tblGrid>
                <a:gridCol w="2000000"/>
                <a:gridCol w="2000000"/>
                <a:gridCol w="2000000"/>
                <a:gridCol w="2000000"/>
              </a:tblGrid>
              <a:tr h="400000">
                <a:tc>
                  <a:txBody>
                    <a:bodyPr/>
                    <a:lstStyle/>
                    <a:p>
                      <a:r>
                        <a:rPr lang="en-US" dirty="0" b="1" sz="1400">
                          <a:solidFill>
                            <a:srgbClr val="FFFFFF"/>
                          </a:solidFill>
                        </a:rPr>
                        <a:t>Q1 2024 Financial Report</a:t>
                      </a:r>
                    </a:p>
                  </a:txBody>
                  <a:tcPr>
                    <a:solidFill>
                      <a:srgbClr val="1F4E7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/>
                      </a:r>
                    </a:p>
                  </a:txBody>
                  <a:tcPr>
                    <a:solidFill>
                      <a:srgbClr val="1F4E7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/>
                      </a:r>
                    </a:p>
                  </a:txBody>
                  <a:tcPr>
                    <a:solidFill>
                      <a:srgbClr val="1F4E7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/>
                      </a:r>
                    </a:p>
                  </a:txBody>
                  <a:tcPr>
                    <a:solidFill>
                      <a:srgbClr val="1F4E79"/>
                    </a:solidFill>
                  </a:tcPr>
                </a:tc>
              </a:tr>
              <a:tr h="400000"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FFFFFF"/>
                          </a:solidFill>
                        </a:rPr>
                        <a:t>Category</a:t>
                      </a:r>
                    </a:p>
                  </a:txBody>
                  <a:tcPr>
                    <a:solidFill>
                      <a:srgbClr val="2E75B6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FFFFFF"/>
                          </a:solidFill>
                        </a:rPr>
                        <a:t>Revenue</a:t>
                      </a:r>
                    </a:p>
                  </a:txBody>
                  <a:tcPr>
                    <a:solidFill>
                      <a:srgbClr val="2E75B6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FFFFFF"/>
                          </a:solidFill>
                        </a:rPr>
                        <a:t>Expenses</a:t>
                      </a:r>
                    </a:p>
                  </a:txBody>
                  <a:tcPr>
                    <a:solidFill>
                      <a:srgbClr val="2E75B6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FFFFFF"/>
                          </a:solidFill>
                        </a:rPr>
                        <a:t>Profit</a:t>
                      </a:r>
                    </a:p>
                  </a:txBody>
                  <a:tcPr>
                    <a:solidFill>
                      <a:srgbClr val="2E75B6"/>
                    </a:solidFill>
                  </a:tcPr>
                </a:tc>
              </a:tr>
              <a:tr h="400000"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000000"/>
                          </a:solidFill>
                        </a:rPr>
                        <a:t>Product Sales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2E7D32"/>
                          </a:solidFill>
                        </a:rPr>
                        <a:t>$1,250,000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C62828"/>
                          </a:solidFill>
                        </a:rPr>
                        <a:t>$450,000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2E7D32"/>
                          </a:solidFill>
                        </a:rPr>
                        <a:t>$800,000</a:t>
                      </a:r>
                    </a:p>
                  </a:txBody>
                  <a:tcPr/>
                </a:tc>
              </a:tr>
              <a:tr h="400000"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000000"/>
                          </a:solidFill>
                        </a:rPr>
                        <a:t>Services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2E7D32"/>
                          </a:solidFill>
                        </a:rPr>
                        <a:t>$890,000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C62828"/>
                          </a:solidFill>
                        </a:rPr>
                        <a:t>$320,000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2E7D32"/>
                          </a:solidFill>
                        </a:rPr>
                        <a:t>$570,000</a:t>
                      </a:r>
                    </a:p>
                  </a:txBody>
                  <a:tcPr/>
                </a:tc>
              </a:tr>
              <a:tr h="400000"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000000"/>
                          </a:solidFill>
                        </a:rPr>
                        <a:t>Total</a:t>
                      </a:r>
                    </a:p>
                  </a:txBody>
                  <a:tcPr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000000"/>
                          </a:solidFill>
                        </a:rPr>
                        <a:t>$2,140,000</a:t>
                      </a:r>
                    </a:p>
                  </a:txBody>
                  <a:tcPr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000000"/>
                          </a:solidFill>
                        </a:rPr>
                        <a:t>$770,000</a:t>
                      </a:r>
                    </a:p>
                  </a:txBody>
                  <a:tcPr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006100"/>
                          </a:solidFill>
                        </a:rPr>
                        <a:t>$1,370,000</a:t>
                      </a:r>
                    </a:p>
                  </a:txBody>
                  <a:tcPr>
                    <a:solidFill>
                      <a:srgbClr val="C6EFCE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4472C4"/>
                </a:solidFill>
              </a:rPr>
              <a:t>Pricing Comparison Matrix</a:t>
            </a:r>
          </a:p>
        </p:txBody>
      </p:sp>
      <p:graphicFrame>
        <p:nvGraphicFramePr>
          <p:cNvPr id="3" name="Table 3"/>
          <p:cNvGraphicFramePr/>
          <p:nvPr/>
        </p:nvGraphicFramePr>
        <p:xfrm>
          <a:off x="500000" y="1600000"/>
          <a:ext cx="6500000" cy="2400000"/>
        </p:xfrm>
        <a:graphic>
          <a:graphicData uri="http://schemas.openxmlformats.org/drawingml/2006/table">
            <a:tbl>
              <a:tblPr firstRow="1" bandHVals="1"/>
              <a:tblGrid>
                <a:gridCol w="2000000"/>
                <a:gridCol w="1500000"/>
                <a:gridCol w="1500000"/>
                <a:gridCol w="1500000"/>
              </a:tblGrid>
              <a:tr h="400000"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FFFFFF"/>
                          </a:solidFill>
                        </a:rPr>
                        <a:t>Feature</a:t>
                      </a:r>
                    </a:p>
                  </a:txBody>
                  <a:tcPr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FFFFFF"/>
                          </a:solidFill>
                        </a:rPr>
                        <a:t>Basic</a:t>
                      </a:r>
                    </a:p>
                  </a:txBody>
                  <a:tcPr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FFFFFF"/>
                          </a:solidFill>
                        </a:rPr>
                        <a:t>Pro</a:t>
                      </a:r>
                    </a:p>
                  </a:txBody>
                  <a:tcPr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FFFFFF"/>
                          </a:solidFill>
                        </a:rPr>
                        <a:t>Enterprise</a:t>
                      </a:r>
                    </a:p>
                  </a:txBody>
                  <a:tcPr>
                    <a:solidFill>
                      <a:srgbClr val="4472C4"/>
                    </a:solidFill>
                  </a:tcPr>
                </a:tc>
              </a:tr>
              <a:tr h="400000"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000000"/>
                          </a:solidFill>
                        </a:rPr>
                        <a:t>Storage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000000"/>
                          </a:solidFill>
                        </a:rPr>
                        <a:t>5 GB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000000"/>
                          </a:solidFill>
                        </a:rPr>
                        <a:t>50 GB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2E7D32"/>
                          </a:solidFill>
                        </a:rPr>
                        <a:t>Unlimited</a:t>
                      </a:r>
                    </a:p>
                  </a:txBody>
                  <a:tcPr/>
                </a:tc>
              </a:tr>
              <a:tr h="400000"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000000"/>
                          </a:solidFill>
                        </a:rPr>
                        <a:t>Users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000000"/>
                          </a:solidFill>
                        </a:rPr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000000"/>
                          </a:solidFill>
                        </a:rPr>
                        <a:t>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2E7D32"/>
                          </a:solidFill>
                        </a:rPr>
                        <a:t>Unlimited</a:t>
                      </a:r>
                    </a:p>
                  </a:txBody>
                  <a:tcPr/>
                </a:tc>
              </a:tr>
              <a:tr h="400000"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000000"/>
                          </a:solidFill>
                        </a:rPr>
                        <a:t>Support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000000"/>
                          </a:solidFill>
                        </a:rPr>
                        <a:t>Email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000000"/>
                          </a:solidFill>
                        </a:rPr>
                        <a:t>24/7 Chat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2E7D32"/>
                          </a:solidFill>
                        </a:rPr>
                        <a:t>Dedicated</a:t>
                      </a:r>
                    </a:p>
                  </a:txBody>
                  <a:tcPr/>
                </a:tc>
              </a:tr>
              <a:tr h="400000"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000000"/>
                          </a:solidFill>
                        </a:rPr>
                        <a:t>API Access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C62828"/>
                          </a:solidFill>
                        </a:rPr>
                        <a:t>No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2E7D32"/>
                          </a:solidFill>
                        </a:rPr>
                        <a:t>Yes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2E7D32"/>
                          </a:solidFill>
                        </a:rPr>
                        <a:t>Yes + Priority</a:t>
                      </a:r>
                    </a:p>
                  </a:txBody>
                  <a:tcPr/>
                </a:tc>
              </a:tr>
              <a:tr h="400000"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000000"/>
                          </a:solidFill>
                        </a:rPr>
                        <a:t>Price/month</a:t>
                      </a:r>
                    </a:p>
                  </a:txBody>
                  <a:tcP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000000"/>
                          </a:solidFill>
                        </a:rPr>
                        <a:t>$9</a:t>
                      </a:r>
                    </a:p>
                  </a:txBody>
                  <a:tcP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000000"/>
                          </a:solidFill>
                        </a:rPr>
                        <a:t>$29</a:t>
                      </a:r>
                    </a:p>
                  </a:txBody>
                  <a:tcP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000000"/>
                          </a:solidFill>
                        </a:rPr>
                        <a:t>$99</a:t>
                      </a:r>
                    </a:p>
                  </a:txBody>
                  <a:tcPr>
                    <a:solidFill>
                      <a:srgbClr val="F2F2F2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Development Process Flow</a:t>
            </a:r>
          </a:p>
        </p:txBody>
      </p:sp>
      <p:sp>
        <p:nvSpPr>
          <p:cNvPr id="10" name="Shape 10"/>
          <p:cNvSpPr/>
          <p:nvPr/>
        </p:nvSpPr>
        <p:spPr>
          <a:xfrm>
            <a:off x="300000" y="2000000"/>
            <a:ext cx="1400000" cy="800000"/>
          </a:xfrm>
          <a:prstGeom prst="roundRect">
            <a:avLst/>
          </a:prstGeom>
          <a:solidFill>
            <a:srgbClr val="4472C4"/>
          </a:solidFill>
        </p:spPr>
        <p:txBody>
          <a:bodyPr wrap="square" rtlCol="0" anchor="ctr">
            <a:normAutofit/>
          </a:bodyPr>
          <a:lstStyle/>
          <a:p>
            <a:pPr algn="ctr"/>
            <a:r>
              <a:rPr lang="en-US" sz="2004" dirty="0">
                <a:solidFill>
                  <a:srgbClr val="FFFFFF"/>
                </a:solidFill>
              </a:rPr>
              <a:t>1. Research</a:t>
            </a:r>
          </a:p>
        </p:txBody>
      </p:sp>
      <p:sp>
        <p:nvSpPr>
          <p:cNvPr id="11" name="Shape 11"/>
          <p:cNvSpPr/>
          <p:nvPr/>
        </p:nvSpPr>
        <p:spPr>
          <a:xfrm>
            <a:off x="1800000" y="2200000"/>
            <a:ext cx="400000" cy="400000"/>
          </a:xfrm>
          <a:prstGeom prst="rightArrow">
            <a:avLst/>
          </a:prstGeom>
          <a:solidFill>
            <a:srgbClr val="A5A5A5"/>
          </a:solidFill>
        </p:spPr>
        <p:txBody>
          <a:bodyPr/>
          <a:lstStyle/>
          <a:p/>
        </p:txBody>
      </p:sp>
      <p:sp>
        <p:nvSpPr>
          <p:cNvPr id="12" name="Shape 12"/>
          <p:cNvSpPr/>
          <p:nvPr/>
        </p:nvSpPr>
        <p:spPr>
          <a:xfrm>
            <a:off x="2300000" y="2000000"/>
            <a:ext cx="1400000" cy="800000"/>
          </a:xfrm>
          <a:prstGeom prst="roundRect">
            <a:avLst/>
          </a:prstGeom>
          <a:solidFill>
            <a:srgbClr val="ED7D31"/>
          </a:solidFill>
        </p:spPr>
        <p:txBody>
          <a:bodyPr wrap="square" rtlCol="0" anchor="ctr">
            <a:normAutofit/>
          </a:bodyPr>
          <a:lstStyle/>
          <a:p>
            <a:pPr algn="ctr"/>
            <a:r>
              <a:rPr lang="en-US" sz="2449" dirty="0">
                <a:solidFill>
                  <a:srgbClr val="000000"/>
                </a:solidFill>
              </a:rPr>
              <a:t>2. Design</a:t>
            </a:r>
          </a:p>
        </p:txBody>
      </p:sp>
      <p:sp>
        <p:nvSpPr>
          <p:cNvPr id="13" name="Shape 13"/>
          <p:cNvSpPr/>
          <p:nvPr/>
        </p:nvSpPr>
        <p:spPr>
          <a:xfrm>
            <a:off x="3800000" y="2200000"/>
            <a:ext cx="400000" cy="400000"/>
          </a:xfrm>
          <a:prstGeom prst="rightArrow">
            <a:avLst/>
          </a:prstGeom>
          <a:solidFill>
            <a:srgbClr val="A5A5A5"/>
          </a:solidFill>
        </p:spPr>
        <p:txBody>
          <a:bodyPr/>
          <a:lstStyle/>
          <a:p/>
        </p:txBody>
      </p:sp>
      <p:sp>
        <p:nvSpPr>
          <p:cNvPr id="14" name="Shape 14"/>
          <p:cNvSpPr/>
          <p:nvPr/>
        </p:nvSpPr>
        <p:spPr>
          <a:xfrm>
            <a:off x="4300000" y="2000000"/>
            <a:ext cx="1400000" cy="800000"/>
          </a:xfrm>
          <a:prstGeom prst="roundRect">
            <a:avLst/>
          </a:prstGeom>
          <a:solidFill>
            <a:srgbClr val="70AD47"/>
          </a:solidFill>
        </p:spPr>
        <p:txBody>
          <a:bodyPr wrap="square" rtlCol="0" anchor="ctr">
            <a:normAutofit/>
          </a:bodyPr>
          <a:lstStyle/>
          <a:p>
            <a:pPr algn="ctr"/>
            <a:r>
              <a:rPr lang="en-US" sz="2204" dirty="0">
                <a:solidFill>
                  <a:srgbClr val="000000"/>
                </a:solidFill>
              </a:rPr>
              <a:t>3. Develop</a:t>
            </a:r>
          </a:p>
        </p:txBody>
      </p:sp>
      <p:sp>
        <p:nvSpPr>
          <p:cNvPr id="15" name="Shape 15"/>
          <p:cNvSpPr/>
          <p:nvPr/>
        </p:nvSpPr>
        <p:spPr>
          <a:xfrm>
            <a:off x="5800000" y="2200000"/>
            <a:ext cx="400000" cy="400000"/>
          </a:xfrm>
          <a:prstGeom prst="rightArrow">
            <a:avLst/>
          </a:prstGeom>
          <a:solidFill>
            <a:srgbClr val="A5A5A5"/>
          </a:solidFill>
        </p:spPr>
        <p:txBody>
          <a:bodyPr/>
          <a:lstStyle/>
          <a:p/>
        </p:txBody>
      </p:sp>
      <p:sp>
        <p:nvSpPr>
          <p:cNvPr id="16" name="Shape 16"/>
          <p:cNvSpPr/>
          <p:nvPr/>
        </p:nvSpPr>
        <p:spPr>
          <a:xfrm>
            <a:off x="6300000" y="2000000"/>
            <a:ext cx="1400000" cy="800000"/>
          </a:xfrm>
          <a:prstGeom prst="roundRect">
            <a:avLst/>
          </a:prstGeom>
          <a:solidFill>
            <a:srgbClr val="5B9BD5"/>
          </a:solidFill>
        </p:spPr>
        <p:txBody>
          <a:bodyPr wrap="square" rtlCol="0" anchor="ctr">
            <a:normAutofit/>
          </a:bodyPr>
          <a:lstStyle/>
          <a:p>
            <a:pPr algn="ctr"/>
            <a:r>
              <a:rPr lang="en-US" sz="2449" dirty="0">
                <a:solidFill>
                  <a:srgbClr val="000000"/>
                </a:solidFill>
              </a:rPr>
              <a:t>4. Deploy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E79"/>
                </a:solidFill>
              </a:rPr>
              <a:t>Organization Structure</a:t>
            </a:r>
          </a:p>
        </p:txBody>
      </p:sp>
      <p:sp>
        <p:nvSpPr>
          <p:cNvPr id="10" name="Shape 10"/>
          <p:cNvSpPr/>
          <p:nvPr/>
        </p:nvSpPr>
        <p:spPr>
          <a:xfrm>
            <a:off x="3500000" y="1400000"/>
            <a:ext cx="2000000" cy="600000"/>
          </a:xfrm>
          <a:prstGeom prst="roundRect">
            <a:avLst/>
          </a:prstGeom>
          <a:solidFill>
            <a:srgbClr val="1F4E79"/>
          </a:solidFill>
        </p:spPr>
        <p:txBody>
          <a:bodyPr wrap="square" rtlCol="0" anchor="ctr">
            <a:normAutofit/>
          </a:bodyPr>
          <a:lstStyle/>
          <a:p>
            <a:pPr algn="ctr"/>
            <a:r>
              <a:rPr lang="en-US" sz="3779" dirty="0">
                <a:solidFill>
                  <a:srgbClr val="FFFFFF"/>
                </a:solidFill>
              </a:rPr>
              <a:t>CEO</a:t>
            </a:r>
          </a:p>
        </p:txBody>
      </p:sp>
      <p:sp>
        <p:nvSpPr>
          <p:cNvPr id="11" name="Shape 11"/>
          <p:cNvSpPr/>
          <p:nvPr/>
        </p:nvSpPr>
        <p:spPr>
          <a:xfrm>
            <a:off x="4450000" y="2000000"/>
            <a:ext cx="100000" cy="400000"/>
          </a:xfrm>
          <a:prstGeom prst="rect">
            <a:avLst/>
          </a:prstGeom>
          <a:solidFill>
            <a:srgbClr val="A5A5A5"/>
          </a:solidFill>
        </p:spPr>
        <p:txBody>
          <a:bodyPr/>
          <a:lstStyle/>
          <a:p/>
        </p:txBody>
      </p:sp>
      <p:sp>
        <p:nvSpPr>
          <p:cNvPr id="12" name="Shape 12"/>
          <p:cNvSpPr/>
          <p:nvPr/>
        </p:nvSpPr>
        <p:spPr>
          <a:xfrm>
            <a:off x="1950000" y="2400000"/>
            <a:ext cx="5100000" cy="50000"/>
          </a:xfrm>
          <a:prstGeom prst="rect">
            <a:avLst/>
          </a:prstGeom>
          <a:solidFill>
            <a:srgbClr val="A5A5A5"/>
          </a:solidFill>
        </p:spPr>
        <p:txBody>
          <a:bodyPr/>
          <a:lstStyle/>
          <a:p/>
        </p:txBody>
      </p:sp>
      <p:sp>
        <p:nvSpPr>
          <p:cNvPr id="13" name="Shape 13"/>
          <p:cNvSpPr/>
          <p:nvPr/>
        </p:nvSpPr>
        <p:spPr>
          <a:xfrm>
            <a:off x="1000000" y="2600000"/>
            <a:ext cx="1800000" cy="500000"/>
          </a:xfrm>
          <a:prstGeom prst="roundRect">
            <a:avLst/>
          </a:prstGeom>
          <a:solidFill>
            <a:srgbClr val="2E75B6"/>
          </a:solidFill>
        </p:spPr>
        <p:txBody>
          <a:bodyPr wrap="square" rtlCol="0" anchor="ctr">
            <a:normAutofit/>
          </a:bodyPr>
          <a:lstStyle/>
          <a:p>
            <a:pPr algn="ctr"/>
            <a:r>
              <a:rPr lang="en-US" sz="3149" dirty="0">
                <a:solidFill>
                  <a:srgbClr val="FFFFFF"/>
                </a:solidFill>
              </a:rPr>
              <a:t>CTO</a:t>
            </a:r>
          </a:p>
        </p:txBody>
      </p:sp>
      <p:sp>
        <p:nvSpPr>
          <p:cNvPr id="14" name="Shape 14"/>
          <p:cNvSpPr/>
          <p:nvPr/>
        </p:nvSpPr>
        <p:spPr>
          <a:xfrm>
            <a:off x="3600000" y="2600000"/>
            <a:ext cx="1800000" cy="500000"/>
          </a:xfrm>
          <a:prstGeom prst="roundRect">
            <a:avLst/>
          </a:prstGeom>
          <a:solidFill>
            <a:srgbClr val="2E75B6"/>
          </a:solidFill>
        </p:spPr>
        <p:txBody>
          <a:bodyPr wrap="square" rtlCol="0" anchor="ctr">
            <a:normAutofit/>
          </a:bodyPr>
          <a:lstStyle/>
          <a:p>
            <a:pPr algn="ctr"/>
            <a:r>
              <a:rPr lang="en-US" sz="3149" dirty="0">
                <a:solidFill>
                  <a:srgbClr val="FFFFFF"/>
                </a:solidFill>
              </a:rPr>
              <a:t>CFO</a:t>
            </a:r>
          </a:p>
        </p:txBody>
      </p:sp>
      <p:sp>
        <p:nvSpPr>
          <p:cNvPr id="15" name="Shape 15"/>
          <p:cNvSpPr/>
          <p:nvPr/>
        </p:nvSpPr>
        <p:spPr>
          <a:xfrm>
            <a:off x="6200000" y="2600000"/>
            <a:ext cx="1800000" cy="500000"/>
          </a:xfrm>
          <a:prstGeom prst="roundRect">
            <a:avLst/>
          </a:prstGeom>
          <a:solidFill>
            <a:srgbClr val="2E75B6"/>
          </a:solidFill>
        </p:spPr>
        <p:txBody>
          <a:bodyPr wrap="square" rtlCol="0" anchor="ctr">
            <a:normAutofit/>
          </a:bodyPr>
          <a:lstStyle/>
          <a:p>
            <a:pPr algn="ctr"/>
            <a:r>
              <a:rPr lang="en-US" sz="3149" dirty="0">
                <a:solidFill>
                  <a:srgbClr val="FFFFFF"/>
                </a:solidFill>
              </a:rPr>
              <a:t>COO</a:t>
            </a:r>
          </a:p>
        </p:txBody>
      </p:sp>
      <p:sp>
        <p:nvSpPr>
          <p:cNvPr id="16" name="Shape 16"/>
          <p:cNvSpPr/>
          <p:nvPr/>
        </p:nvSpPr>
        <p:spPr>
          <a:xfrm>
            <a:off x="1850000" y="2450000"/>
            <a:ext cx="50000" cy="150000"/>
          </a:xfrm>
          <a:prstGeom prst="rect">
            <a:avLst/>
          </a:prstGeom>
          <a:solidFill>
            <a:srgbClr val="A5A5A5"/>
          </a:solidFill>
        </p:spPr>
        <p:txBody>
          <a:bodyPr/>
          <a:lstStyle/>
          <a:p/>
        </p:txBody>
      </p:sp>
      <p:sp>
        <p:nvSpPr>
          <p:cNvPr id="17" name="Shape 17"/>
          <p:cNvSpPr/>
          <p:nvPr/>
        </p:nvSpPr>
        <p:spPr>
          <a:xfrm>
            <a:off x="4450000" y="2450000"/>
            <a:ext cx="50000" cy="150000"/>
          </a:xfrm>
          <a:prstGeom prst="rect">
            <a:avLst/>
          </a:prstGeom>
          <a:solidFill>
            <a:srgbClr val="A5A5A5"/>
          </a:solidFill>
        </p:spPr>
        <p:txBody>
          <a:bodyPr/>
          <a:lstStyle/>
          <a:p/>
        </p:txBody>
      </p:sp>
      <p:sp>
        <p:nvSpPr>
          <p:cNvPr id="18" name="Shape 18"/>
          <p:cNvSpPr/>
          <p:nvPr/>
        </p:nvSpPr>
        <p:spPr>
          <a:xfrm>
            <a:off x="7050000" y="2450000"/>
            <a:ext cx="50000" cy="150000"/>
          </a:xfrm>
          <a:prstGeom prst="rect">
            <a:avLst/>
          </a:prstGeom>
          <a:solidFill>
            <a:srgbClr val="A5A5A5"/>
          </a:solidFill>
        </p:spPr>
        <p:txBody>
          <a:bodyPr/>
          <a:lstStyle/>
          <a:p/>
        </p:txBody>
      </p:sp>
      <p:sp>
        <p:nvSpPr>
          <p:cNvPr id="19" name="Shape 19"/>
          <p:cNvSpPr/>
          <p:nvPr/>
        </p:nvSpPr>
        <p:spPr>
          <a:xfrm>
            <a:off x="500000" y="3300000"/>
            <a:ext cx="1200000" cy="400000"/>
          </a:xfrm>
          <a:prstGeom prst="rect">
            <a:avLst/>
          </a:prstGeom>
          <a:solidFill>
            <a:srgbClr val="BDD7EE"/>
          </a:solidFill>
        </p:spPr>
        <p:txBody>
          <a:bodyPr wrap="square" rtlCol="0" anchor="ctr">
            <a:normAutofit/>
          </a:bodyPr>
          <a:lstStyle/>
          <a:p>
            <a:pPr algn="ctr"/>
            <a:r>
              <a:rPr lang="en-US" sz="1717" dirty="0">
                <a:solidFill>
                  <a:srgbClr val="000000"/>
                </a:solidFill>
              </a:rPr>
              <a:t>Engineering</a:t>
            </a:r>
          </a:p>
        </p:txBody>
      </p:sp>
      <p:sp>
        <p:nvSpPr>
          <p:cNvPr id="20" name="Shape 20"/>
          <p:cNvSpPr/>
          <p:nvPr/>
        </p:nvSpPr>
        <p:spPr>
          <a:xfrm>
            <a:off x="1800000" y="3300000"/>
            <a:ext cx="1200000" cy="400000"/>
          </a:xfrm>
          <a:prstGeom prst="rect">
            <a:avLst/>
          </a:prstGeom>
          <a:solidFill>
            <a:srgbClr val="BDD7EE"/>
          </a:solidFill>
        </p:spPr>
        <p:txBody>
          <a:bodyPr wrap="square" rtlCol="0" anchor="ctr">
            <a:normAutofit/>
          </a:bodyPr>
          <a:lstStyle/>
          <a:p>
            <a:pPr algn="ctr"/>
            <a:r>
              <a:rPr lang="en-US" sz="2519" dirty="0">
                <a:solidFill>
                  <a:srgbClr val="000000"/>
                </a:solidFill>
              </a:rPr>
              <a:t>Product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PDCA Continuous Improvement Cycle</a:t>
            </a:r>
          </a:p>
        </p:txBody>
      </p:sp>
      <p:sp>
        <p:nvSpPr>
          <p:cNvPr id="10" name="Shape 10"/>
          <p:cNvSpPr/>
          <p:nvPr/>
        </p:nvSpPr>
        <p:spPr>
          <a:xfrm>
            <a:off x="1500000" y="1600000"/>
            <a:ext cx="2500000" cy="1500000"/>
          </a:xfrm>
          <a:prstGeom prst="roundRect">
            <a:avLst/>
          </a:prstGeom>
          <a:solidFill>
            <a:srgbClr val="4472C4"/>
          </a:solidFill>
        </p:spPr>
        <p:txBody>
          <a:bodyPr wrap="square" rtlCol="0" anchor="t">
            <a:normAutofit/>
          </a:bodyPr>
          <a:lstStyle/>
          <a:p>
            <a:pPr algn="l"/>
            <a:r>
              <a:rPr lang="en-US" sz="2362" dirty="0">
                <a:solidFill>
                  <a:srgbClr val="FFFFFF"/>
                </a:solidFill>
              </a:rPr>
              <a:t>PLAN
Define goals
and strategy</a:t>
            </a:r>
          </a:p>
        </p:txBody>
      </p:sp>
      <p:sp>
        <p:nvSpPr>
          <p:cNvPr id="11" name="Shape 11"/>
          <p:cNvSpPr/>
          <p:nvPr/>
        </p:nvSpPr>
        <p:spPr>
          <a:xfrm>
            <a:off x="4500000" y="1600000"/>
            <a:ext cx="2500000" cy="1500000"/>
          </a:xfrm>
          <a:prstGeom prst="roundRect">
            <a:avLst/>
          </a:prstGeom>
          <a:solidFill>
            <a:srgbClr val="ED7D31"/>
          </a:solidFill>
        </p:spPr>
        <p:txBody>
          <a:bodyPr wrap="square" rtlCol="0" anchor="t">
            <a:normAutofit/>
          </a:bodyPr>
          <a:lstStyle/>
          <a:p>
            <a:pPr algn="l"/>
            <a:r>
              <a:rPr lang="en-US" sz="2362" dirty="0">
                <a:solidFill>
                  <a:srgbClr val="000000"/>
                </a:solidFill>
              </a:rPr>
              <a:t>DO
Implement
the plan</a:t>
            </a:r>
          </a:p>
        </p:txBody>
      </p:sp>
      <p:sp>
        <p:nvSpPr>
          <p:cNvPr id="12" name="Shape 12"/>
          <p:cNvSpPr/>
          <p:nvPr/>
        </p:nvSpPr>
        <p:spPr>
          <a:xfrm>
            <a:off x="4500000" y="3300000"/>
            <a:ext cx="2500000" cy="1500000"/>
          </a:xfrm>
          <a:prstGeom prst="roundRect">
            <a:avLst/>
          </a:prstGeom>
          <a:solidFill>
            <a:srgbClr val="70AD47"/>
          </a:solidFill>
        </p:spPr>
        <p:txBody>
          <a:bodyPr wrap="square" rtlCol="0" anchor="t">
            <a:normAutofit/>
          </a:bodyPr>
          <a:lstStyle/>
          <a:p>
            <a:pPr algn="l"/>
            <a:r>
              <a:rPr lang="en-US" sz="2362" dirty="0">
                <a:solidFill>
                  <a:srgbClr val="000000"/>
                </a:solidFill>
              </a:rPr>
              <a:t>CHECK
Measure
results</a:t>
            </a:r>
          </a:p>
        </p:txBody>
      </p:sp>
      <p:sp>
        <p:nvSpPr>
          <p:cNvPr id="13" name="Shape 13"/>
          <p:cNvSpPr/>
          <p:nvPr/>
        </p:nvSpPr>
        <p:spPr>
          <a:xfrm>
            <a:off x="1500000" y="3300000"/>
            <a:ext cx="2500000" cy="1500000"/>
          </a:xfrm>
          <a:prstGeom prst="roundRect">
            <a:avLst/>
          </a:prstGeom>
          <a:solidFill>
            <a:srgbClr val="FFC000"/>
          </a:solidFill>
        </p:spPr>
        <p:txBody>
          <a:bodyPr wrap="square" rtlCol="0" anchor="t">
            <a:normAutofit/>
          </a:bodyPr>
          <a:lstStyle/>
          <a:p>
            <a:pPr algn="l"/>
            <a:r>
              <a:rPr lang="en-US" sz="2362" dirty="0">
                <a:solidFill>
                  <a:srgbClr val="000000"/>
                </a:solidFill>
              </a:rPr>
              <a:t>ACT
Adjust and
improve</a:t>
            </a:r>
          </a:p>
        </p:txBody>
      </p:sp>
      <p:sp>
        <p:nvSpPr>
          <p:cNvPr id="14" name="Shape 14"/>
          <p:cNvSpPr/>
          <p:nvPr/>
        </p:nvSpPr>
        <p:spPr>
          <a:xfrm>
            <a:off x="4100000" y="2100000"/>
            <a:ext cx="300000" cy="300000"/>
          </a:xfrm>
          <a:prstGeom prst="rightArrow">
            <a:avLst/>
          </a:prstGeom>
          <a:solidFill>
            <a:srgbClr val="A5A5A5"/>
          </a:solidFill>
        </p:spPr>
        <p:txBody>
          <a:bodyPr/>
          <a:lstStyle/>
          <a:p/>
        </p:txBody>
      </p:sp>
      <p:sp>
        <p:nvSpPr>
          <p:cNvPr id="15" name="Shape 15"/>
          <p:cNvSpPr/>
          <p:nvPr/>
        </p:nvSpPr>
        <p:spPr>
          <a:xfrm>
            <a:off x="5600000" y="3200000"/>
            <a:ext cx="300000" cy="200000"/>
          </a:xfrm>
          <a:prstGeom prst="downArrow">
            <a:avLst/>
          </a:prstGeom>
          <a:solidFill>
            <a:srgbClr val="A5A5A5"/>
          </a:solidFill>
        </p:spPr>
        <p:txBody>
          <a:bodyPr/>
          <a:lstStyle/>
          <a:p/>
        </p:txBody>
      </p:sp>
      <p:sp>
        <p:nvSpPr>
          <p:cNvPr id="16" name="Shape 16"/>
          <p:cNvSpPr/>
          <p:nvPr/>
        </p:nvSpPr>
        <p:spPr>
          <a:xfrm>
            <a:off x="4100000" y="3800000"/>
            <a:ext cx="300000" cy="300000"/>
          </a:xfrm>
          <a:prstGeom prst="leftArrow">
            <a:avLst/>
          </a:prstGeom>
          <a:solidFill>
            <a:srgbClr val="A5A5A5"/>
          </a:solidFill>
        </p:spPr>
        <p:txBody>
          <a:bodyPr/>
          <a:lstStyle/>
          <a:p/>
        </p:txBody>
      </p:sp>
      <p:sp>
        <p:nvSpPr>
          <p:cNvPr id="17" name="Shape 17"/>
          <p:cNvSpPr/>
          <p:nvPr/>
        </p:nvSpPr>
        <p:spPr>
          <a:xfrm>
            <a:off x="2600000" y="3200000"/>
            <a:ext cx="300000" cy="200000"/>
          </a:xfrm>
          <a:prstGeom prst="upArrow">
            <a:avLst/>
          </a:prstGeom>
          <a:solidFill>
            <a:srgbClr val="A5A5A5"/>
          </a:solidFill>
        </p:spPr>
        <p:txBody>
          <a:bodyPr/>
          <a:lstStyle/>
          <a:p/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Maslow's Hierarchy of Needs</a:t>
            </a:r>
          </a:p>
        </p:txBody>
      </p:sp>
      <p:sp>
        <p:nvSpPr>
          <p:cNvPr id="10" name="Shape 10"/>
          <p:cNvSpPr/>
          <p:nvPr/>
        </p:nvSpPr>
        <p:spPr>
          <a:xfrm>
            <a:off x="500000" y="4000000"/>
            <a:ext cx="8000000" cy="600000"/>
          </a:xfrm>
          <a:prstGeom prst="trapezoid">
            <a:avLst/>
          </a:prstGeom>
          <a:solidFill>
            <a:srgbClr val="C00000"/>
          </a:solidFill>
        </p:spPr>
        <p:txBody>
          <a:bodyPr wrap="square" rtlCol="0" anchor="ctr">
            <a:normAutofit/>
          </a:bodyPr>
          <a:lstStyle/>
          <a:p>
            <a:pPr algn="ctr"/>
            <a:r>
              <a:rPr lang="en-US" sz="2999" dirty="0">
                <a:solidFill>
                  <a:srgbClr val="FFFFFF"/>
                </a:solidFill>
              </a:rPr>
              <a:t>Physiological Needs - Food, Water, Shelter</a:t>
            </a:r>
          </a:p>
        </p:txBody>
      </p:sp>
      <p:sp>
        <p:nvSpPr>
          <p:cNvPr id="11" name="Shape 11"/>
          <p:cNvSpPr/>
          <p:nvPr/>
        </p:nvSpPr>
        <p:spPr>
          <a:xfrm>
            <a:off x="1000000" y="3400000"/>
            <a:ext cx="7000000" cy="600000"/>
          </a:xfrm>
          <a:prstGeom prst="trapezoid">
            <a:avLst/>
          </a:prstGeom>
          <a:solidFill>
            <a:srgbClr val="ED7D31"/>
          </a:solidFill>
        </p:spPr>
        <p:txBody>
          <a:bodyPr wrap="square" rtlCol="0" anchor="ctr">
            <a:normAutofit/>
          </a:bodyPr>
          <a:lstStyle/>
          <a:p>
            <a:pPr algn="ctr"/>
            <a:r>
              <a:rPr lang="en-US" sz="3242" dirty="0">
                <a:solidFill>
                  <a:srgbClr val="000000"/>
                </a:solidFill>
              </a:rPr>
              <a:t>Safety Needs - Security, Stability</a:t>
            </a:r>
          </a:p>
        </p:txBody>
      </p:sp>
      <p:sp>
        <p:nvSpPr>
          <p:cNvPr id="12" name="Shape 12"/>
          <p:cNvSpPr/>
          <p:nvPr/>
        </p:nvSpPr>
        <p:spPr>
          <a:xfrm>
            <a:off x="1500000" y="2800000"/>
            <a:ext cx="6000000" cy="600000"/>
          </a:xfrm>
          <a:prstGeom prst="trapezoid">
            <a:avLst/>
          </a:prstGeom>
          <a:solidFill>
            <a:srgbClr val="FFC000"/>
          </a:solidFill>
        </p:spPr>
        <p:txBody>
          <a:bodyPr wrap="square" rtlCol="0" anchor="ctr">
            <a:normAutofit/>
          </a:bodyPr>
          <a:lstStyle/>
          <a:p>
            <a:pPr algn="ctr"/>
            <a:r>
              <a:rPr lang="en-US" sz="2952" dirty="0">
                <a:solidFill>
                  <a:srgbClr val="000000"/>
                </a:solidFill>
              </a:rPr>
              <a:t>Love &amp; Belonging - Relationships</a:t>
            </a:r>
          </a:p>
        </p:txBody>
      </p:sp>
      <p:sp>
        <p:nvSpPr>
          <p:cNvPr id="13" name="Shape 13"/>
          <p:cNvSpPr/>
          <p:nvPr/>
        </p:nvSpPr>
        <p:spPr>
          <a:xfrm>
            <a:off x="2000000" y="2200000"/>
            <a:ext cx="5000000" cy="600000"/>
          </a:xfrm>
          <a:prstGeom prst="trapezoid">
            <a:avLst/>
          </a:prstGeom>
          <a:solidFill>
            <a:srgbClr val="70AD47"/>
          </a:solidFill>
        </p:spPr>
        <p:txBody>
          <a:bodyPr wrap="square" rtlCol="0" anchor="ctr">
            <a:normAutofit/>
          </a:bodyPr>
          <a:lstStyle/>
          <a:p>
            <a:pPr algn="ctr"/>
            <a:r>
              <a:rPr lang="en-US" sz="2715" dirty="0">
                <a:solidFill>
                  <a:srgbClr val="000000"/>
                </a:solidFill>
              </a:rPr>
              <a:t>Esteem - Achievement, Respect</a:t>
            </a:r>
          </a:p>
        </p:txBody>
      </p:sp>
      <p:sp>
        <p:nvSpPr>
          <p:cNvPr id="14" name="Shape 14"/>
          <p:cNvSpPr/>
          <p:nvPr/>
        </p:nvSpPr>
        <p:spPr>
          <a:xfrm>
            <a:off x="2500000" y="1500000"/>
            <a:ext cx="4000000" cy="700000"/>
          </a:xfrm>
          <a:prstGeom prst="triangle">
            <a:avLst/>
          </a:prstGeom>
          <a:solidFill>
            <a:srgbClr val="4472C4"/>
          </a:solidFill>
        </p:spPr>
        <p:txBody>
          <a:bodyPr wrap="square" rtlCol="0" anchor="ctr">
            <a:normAutofit/>
          </a:bodyPr>
          <a:lstStyle/>
          <a:p>
            <a:pPr algn="ctr"/>
            <a:r>
              <a:rPr lang="en-US" sz="3499" dirty="0">
                <a:solidFill>
                  <a:srgbClr val="FFFFFF"/>
                </a:solidFill>
              </a:rPr>
              <a:t>Self-Actualization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800" b="1" i="0" dirty="0">
                <a:solidFill>
                  <a:srgbClr val="C0504D"/>
                </a:solidFill>
              </a:rPr>
              <a:t>Section: Slide Layouts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Finding Your Ikigai - Venn Diagram</a:t>
            </a:r>
          </a:p>
        </p:txBody>
      </p:sp>
      <p:sp>
        <p:nvSpPr>
          <p:cNvPr id="10" name="Shape 10"/>
          <p:cNvSpPr/>
          <p:nvPr/>
        </p:nvSpPr>
        <p:spPr>
          <a:xfrm>
            <a:off x="1500000" y="1800000"/>
            <a:ext cx="3000000" cy="3000000"/>
          </a:xfrm>
          <a:prstGeom prst="ellipse">
            <a:avLst/>
          </a:prstGeom>
          <a:solidFill>
            <a:srgbClr val="4472C4"/>
          </a:solidFill>
        </p:spPr>
        <p:txBody>
          <a:bodyPr wrap="square" rtlCol="0" anchor="ctr">
            <a:normAutofit/>
          </a:bodyPr>
          <a:lstStyle/>
          <a:p>
            <a:pPr algn="ctr"/>
            <a:r>
              <a:rPr lang="en-US" sz="4400" dirty="0">
                <a:solidFill>
                  <a:srgbClr val="FFFFFF"/>
                </a:solidFill>
              </a:rPr>
              <a:t>Skills</a:t>
            </a:r>
          </a:p>
        </p:txBody>
      </p:sp>
      <p:sp>
        <p:nvSpPr>
          <p:cNvPr id="11" name="Shape 11"/>
          <p:cNvSpPr/>
          <p:nvPr/>
        </p:nvSpPr>
        <p:spPr>
          <a:xfrm>
            <a:off x="3500000" y="1800000"/>
            <a:ext cx="3000000" cy="3000000"/>
          </a:xfrm>
          <a:prstGeom prst="ellipse">
            <a:avLst/>
          </a:prstGeom>
          <a:solidFill>
            <a:srgbClr val="ED7D31"/>
          </a:solidFill>
        </p:spPr>
        <p:txBody>
          <a:bodyPr wrap="square" rtlCol="0" anchor="ctr">
            <a:normAutofit/>
          </a:bodyPr>
          <a:lstStyle/>
          <a:p>
            <a:pPr algn="ctr"/>
            <a:r>
              <a:rPr lang="en-US" sz="4400" dirty="0">
                <a:solidFill>
                  <a:srgbClr val="000000"/>
                </a:solidFill>
              </a:rPr>
              <a:t>Passion</a:t>
            </a:r>
          </a:p>
        </p:txBody>
      </p:sp>
      <p:sp>
        <p:nvSpPr>
          <p:cNvPr id="12" name="Shape 12"/>
          <p:cNvSpPr/>
          <p:nvPr/>
        </p:nvSpPr>
        <p:spPr>
          <a:xfrm>
            <a:off x="2500000" y="3200000"/>
            <a:ext cx="3000000" cy="3000000"/>
          </a:xfrm>
          <a:prstGeom prst="ellipse">
            <a:avLst/>
          </a:prstGeom>
          <a:solidFill>
            <a:srgbClr val="70AD47"/>
          </a:solidFill>
        </p:spPr>
        <p:txBody>
          <a:bodyPr wrap="square" rtlCol="0" anchor="ctr">
            <a:normAutofit/>
          </a:bodyPr>
          <a:lstStyle/>
          <a:p>
            <a:pPr algn="ctr"/>
            <a:r>
              <a:rPr lang="en-US" sz="4294" dirty="0">
                <a:solidFill>
                  <a:srgbClr val="000000"/>
                </a:solidFill>
              </a:rPr>
              <a:t>Market Need</a:t>
            </a:r>
          </a:p>
        </p:txBody>
      </p:sp>
      <p:sp>
        <p:nvSpPr>
          <p:cNvPr id="13" name="Shape 13"/>
          <p:cNvSpPr/>
          <p:nvPr/>
        </p:nvSpPr>
        <p:spPr>
          <a:xfrm>
            <a:off x="3200000" y="2800000"/>
            <a:ext cx="1600000" cy="800000"/>
          </a:xfrm>
          <a:prstGeom prst="ellipse">
            <a:avLst/>
          </a:prstGeom>
          <a:solidFill>
            <a:srgbClr val="FFFFFF"/>
          </a:solidFill>
        </p:spPr>
        <p:txBody>
          <a:bodyPr wrap="square" rtlCol="0" anchor="ctr">
            <a:normAutofit/>
          </a:bodyPr>
          <a:lstStyle/>
          <a:p>
            <a:pPr algn="ctr"/>
            <a:r>
              <a:rPr lang="en-US" sz="4199" dirty="0">
                <a:solidFill>
                  <a:srgbClr val="000000"/>
                </a:solidFill>
              </a:rPr>
              <a:t>IKIGAI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Project Roadmap 2024-2025</a:t>
            </a:r>
          </a:p>
        </p:txBody>
      </p:sp>
      <p:graphicFrame>
        <p:nvGraphicFramePr>
          <p:cNvPr id="3" name="Table 3"/>
          <p:cNvGraphicFramePr/>
          <p:nvPr/>
        </p:nvGraphicFramePr>
        <p:xfrm>
          <a:off x="300000" y="2000000"/>
          <a:ext cx="7500000" cy="1200000"/>
        </p:xfrm>
        <a:graphic>
          <a:graphicData uri="http://schemas.openxmlformats.org/drawingml/2006/table">
            <a:tbl>
              <a:tblPr firstRow="1" bandHVals="1"/>
              <a:tblGrid>
                <a:gridCol w="1500000"/>
                <a:gridCol w="1500000"/>
                <a:gridCol w="1500000"/>
                <a:gridCol w="1500000"/>
                <a:gridCol w="1500000"/>
              </a:tblGrid>
              <a:tr h="400000"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FFFFFF"/>
                          </a:solidFill>
                        </a:rPr>
                        <a:t>Q1 2024</a:t>
                      </a:r>
                    </a:p>
                  </a:txBody>
                  <a:tcPr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FFFFFF"/>
                          </a:solidFill>
                        </a:rPr>
                        <a:t>Q2 2024</a:t>
                      </a:r>
                    </a:p>
                  </a:txBody>
                  <a:tcPr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FFFFFF"/>
                          </a:solidFill>
                        </a:rPr>
                        <a:t>Q3 2024</a:t>
                      </a:r>
                    </a:p>
                  </a:txBody>
                  <a:tcPr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FFFFFF"/>
                          </a:solidFill>
                        </a:rPr>
                        <a:t>Q4 2024</a:t>
                      </a:r>
                    </a:p>
                  </a:txBody>
                  <a:tcPr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FFFFFF"/>
                          </a:solidFill>
                        </a:rPr>
                        <a:t>Q1 2025</a:t>
                      </a:r>
                    </a:p>
                  </a:txBody>
                  <a:tcPr>
                    <a:solidFill>
                      <a:srgbClr val="4472C4"/>
                    </a:solidFill>
                  </a:tcPr>
                </a:tc>
              </a:tr>
              <a:tr h="400000"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1F497D"/>
                          </a:solidFill>
                        </a:rPr>
                        <a:t>Research
&amp; Planning</a:t>
                      </a:r>
                    </a:p>
                  </a:txBody>
                  <a:tcPr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1F497D"/>
                          </a:solidFill>
                        </a:rPr>
                        <a:t>Design
Phase</a:t>
                      </a:r>
                    </a:p>
                  </a:txBody>
                  <a:tcPr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006100"/>
                          </a:solidFill>
                        </a:rPr>
                        <a:t>Development
Sprint 1-3</a:t>
                      </a:r>
                    </a:p>
                  </a:txBody>
                  <a:tcPr>
                    <a:solidFill>
                      <a:srgbClr val="C6EFCE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C65911"/>
                          </a:solidFill>
                        </a:rPr>
                        <a:t>Testing
&amp; QA</a:t>
                      </a:r>
                    </a:p>
                  </a:txBody>
                  <a:tcPr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375623"/>
                          </a:solidFill>
                        </a:rPr>
                        <a:t>Launch
&amp; Support</a:t>
                      </a:r>
                    </a:p>
                  </a:txBody>
                  <a:tcPr>
                    <a:solidFill>
                      <a:srgbClr val="E2EFDA"/>
                    </a:solidFill>
                  </a:tcPr>
                </a:tc>
              </a:tr>
              <a:tr h="400000"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2E7D32"/>
                          </a:solidFill>
                        </a:rPr>
                        <a:t>✓ Complete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2E7D32"/>
                          </a:solidFill>
                        </a:rPr>
                        <a:t>✓ Complete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ED7D31"/>
                          </a:solidFill>
                        </a:rPr>
                        <a:t>In Progress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7F7F7F"/>
                          </a:solidFill>
                        </a:rPr>
                        <a:t>Planned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7F7F7F"/>
                          </a:solidFill>
                        </a:rPr>
                        <a:t>Planned</a:t>
                      </a: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Executive Dashboard - Q1 2024</a:t>
            </a:r>
          </a:p>
        </p:txBody>
      </p:sp>
      <p:sp>
        <p:nvSpPr>
          <p:cNvPr id="10" name="Shape 10"/>
          <p:cNvSpPr/>
          <p:nvPr/>
        </p:nvSpPr>
        <p:spPr>
          <a:xfrm>
            <a:off x="300000" y="1600000"/>
            <a:ext cx="2000000" cy="1200000"/>
          </a:xfrm>
          <a:prstGeom prst="roundRect">
            <a:avLst/>
          </a:prstGeom>
          <a:solidFill>
            <a:srgbClr val="4472C4"/>
          </a:solidFill>
        </p:spPr>
        <p:txBody>
          <a:bodyPr wrap="square" rtlCol="0" anchor="t">
            <a:normAutofit/>
          </a:bodyPr>
          <a:lstStyle/>
          <a:p>
            <a:pPr algn="l"/>
            <a:r>
              <a:rPr lang="en-US" sz="1889" dirty="0">
                <a:solidFill>
                  <a:srgbClr val="FFFFFF"/>
                </a:solidFill>
              </a:rPr>
              <a:t>Revenue
$2.14M
+15% YoY</a:t>
            </a:r>
          </a:p>
        </p:txBody>
      </p:sp>
      <p:sp>
        <p:nvSpPr>
          <p:cNvPr id="11" name="Shape 11"/>
          <p:cNvSpPr/>
          <p:nvPr/>
        </p:nvSpPr>
        <p:spPr>
          <a:xfrm>
            <a:off x="2500000" y="1600000"/>
            <a:ext cx="2000000" cy="1200000"/>
          </a:xfrm>
          <a:prstGeom prst="roundRect">
            <a:avLst/>
          </a:prstGeom>
          <a:solidFill>
            <a:srgbClr val="70AD47"/>
          </a:solidFill>
        </p:spPr>
        <p:txBody>
          <a:bodyPr wrap="square" rtlCol="0" anchor="t">
            <a:normAutofit/>
          </a:bodyPr>
          <a:lstStyle/>
          <a:p>
            <a:pPr algn="l"/>
            <a:r>
              <a:rPr lang="en-US" sz="1889" dirty="0">
                <a:solidFill>
                  <a:srgbClr val="000000"/>
                </a:solidFill>
              </a:rPr>
              <a:t>Customers
12,450
+22% YoY</a:t>
            </a:r>
          </a:p>
        </p:txBody>
      </p:sp>
      <p:sp>
        <p:nvSpPr>
          <p:cNvPr id="12" name="Shape 12"/>
          <p:cNvSpPr/>
          <p:nvPr/>
        </p:nvSpPr>
        <p:spPr>
          <a:xfrm>
            <a:off x="4700000" y="1600000"/>
            <a:ext cx="2000000" cy="1200000"/>
          </a:xfrm>
          <a:prstGeom prst="roundRect">
            <a:avLst/>
          </a:prstGeom>
          <a:solidFill>
            <a:srgbClr val="ED7D31"/>
          </a:solidFill>
        </p:spPr>
        <p:txBody>
          <a:bodyPr wrap="square" rtlCol="0" anchor="t">
            <a:normAutofit/>
          </a:bodyPr>
          <a:lstStyle/>
          <a:p>
            <a:pPr algn="l"/>
            <a:r>
              <a:rPr lang="en-US" sz="1889" dirty="0">
                <a:solidFill>
                  <a:srgbClr val="000000"/>
                </a:solidFill>
              </a:rPr>
              <a:t>NPS Score
72
+8 pts</a:t>
            </a:r>
          </a:p>
        </p:txBody>
      </p:sp>
      <p:sp>
        <p:nvSpPr>
          <p:cNvPr id="13" name="Shape 13"/>
          <p:cNvSpPr/>
          <p:nvPr/>
        </p:nvSpPr>
        <p:spPr>
          <a:xfrm>
            <a:off x="6900000" y="1600000"/>
            <a:ext cx="2000000" cy="1200000"/>
          </a:xfrm>
          <a:prstGeom prst="roundRect">
            <a:avLst/>
          </a:prstGeom>
          <a:solidFill>
            <a:srgbClr val="5B9BD5"/>
          </a:solidFill>
        </p:spPr>
        <p:txBody>
          <a:bodyPr wrap="square" rtlCol="0" anchor="t">
            <a:normAutofit/>
          </a:bodyPr>
          <a:lstStyle/>
          <a:p>
            <a:pPr algn="l"/>
            <a:r>
              <a:rPr lang="en-US" sz="1889" dirty="0">
                <a:solidFill>
                  <a:srgbClr val="000000"/>
                </a:solidFill>
              </a:rPr>
              <a:t>Retention
94%
+3% YoY</a:t>
            </a:r>
          </a:p>
        </p:txBody>
      </p:sp>
      <p:sp>
        <p:nvSpPr>
          <p:cNvPr id="14" name="Shape 14"/>
          <p:cNvSpPr/>
          <p:nvPr/>
        </p:nvSpPr>
        <p:spPr>
          <a:xfrm>
            <a:off x="1800000" y="2600000"/>
            <a:ext cx="300000" cy="300000"/>
          </a:xfrm>
          <a:prstGeom prst="ellipse">
            <a:avLst/>
          </a:prstGeom>
          <a:solidFill>
            <a:srgbClr val="70AD47"/>
          </a:solidFill>
        </p:spPr>
        <p:txBody>
          <a:bodyPr/>
          <a:lstStyle/>
          <a:p/>
        </p:txBody>
      </p:sp>
      <p:sp>
        <p:nvSpPr>
          <p:cNvPr id="15" name="Shape 15"/>
          <p:cNvSpPr/>
          <p:nvPr/>
        </p:nvSpPr>
        <p:spPr>
          <a:xfrm>
            <a:off x="4000000" y="2600000"/>
            <a:ext cx="300000" cy="300000"/>
          </a:xfrm>
          <a:prstGeom prst="ellipse">
            <a:avLst/>
          </a:prstGeom>
          <a:solidFill>
            <a:srgbClr val="70AD47"/>
          </a:solidFill>
        </p:spPr>
        <p:txBody>
          <a:bodyPr/>
          <a:lstStyle/>
          <a:p/>
        </p:txBody>
      </p:sp>
      <p:sp>
        <p:nvSpPr>
          <p:cNvPr id="16" name="Shape 16"/>
          <p:cNvSpPr/>
          <p:nvPr/>
        </p:nvSpPr>
        <p:spPr>
          <a:xfrm>
            <a:off x="6200000" y="2600000"/>
            <a:ext cx="300000" cy="300000"/>
          </a:xfrm>
          <a:prstGeom prst="ellipse">
            <a:avLst/>
          </a:prstGeom>
          <a:solidFill>
            <a:srgbClr val="FFC000"/>
          </a:solidFill>
        </p:spPr>
        <p:txBody>
          <a:bodyPr/>
          <a:lstStyle/>
          <a:p/>
        </p:txBody>
      </p:sp>
      <p:sp>
        <p:nvSpPr>
          <p:cNvPr id="17" name="Shape 17"/>
          <p:cNvSpPr/>
          <p:nvPr/>
        </p:nvSpPr>
        <p:spPr>
          <a:xfrm>
            <a:off x="8400000" y="2600000"/>
            <a:ext cx="300000" cy="300000"/>
          </a:xfrm>
          <a:prstGeom prst="ellipse">
            <a:avLst/>
          </a:prstGeom>
          <a:solidFill>
            <a:srgbClr val="70AD47"/>
          </a:solidFill>
        </p:spPr>
        <p:txBody>
          <a:bodyPr/>
          <a:lstStyle/>
          <a:p/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Summary &amp; Next Steps</a:t>
            </a:r>
          </a:p>
        </p:txBody>
      </p:sp>
      <p:sp>
        <p:nvSpPr>
          <p:cNvPr id="3" name="Content"/>
          <p:cNvSpPr txBox="1"/>
          <p:nvPr/>
        </p:nvSpPr>
        <p:spPr>
          <a:xfrm>
            <a:off x="457200" y="1600200"/>
            <a:ext cx="8230200" cy="4572000"/>
          </a:xfrm>
          <a:prstGeom prst="rect">
            <a:avLst/>
          </a:prstGeom>
          <a:noFill/>
        </p:spPr>
        <p:txBody>
          <a:bodyPr wrap="square" rtlCol="0"/>
          <a:lstStyle/>
          <a:p>
            <a:pPr lvl="0"/>
            <a:r>
              <a:rPr lang="en-US" sz="2400" b="0" i="0" dirty="0"/>
              <a:t>Completed: Research, Design, Initial Development</a:t>
            </a:r>
          </a:p>
          <a:p>
            <a:pPr lvl="0"/>
            <a:r>
              <a:rPr lang="en-US" sz="2400" b="0" i="0" dirty="0"/>
              <a:t>In Progress: Sprint 3 Development</a:t>
            </a:r>
          </a:p>
          <a:p>
            <a:pPr lvl="0"/>
            <a:r>
              <a:rPr lang="en-US" sz="2400" b="0" i="0" dirty="0"/>
              <a:t>Next: QA Testing Phase (Q4 2024)</a:t>
            </a:r>
          </a:p>
          <a:p>
            <a:pPr lvl="0"/>
            <a:r>
              <a:rPr lang="en-US" sz="2400" b="0" i="0" dirty="0"/>
              <a:t>Launch Target: Q1 2025</a:t>
            </a:r>
          </a:p>
          <a:p>
            <a:pPr lvl="0"/>
            <a:r>
              <a:rPr lang="en-US" sz="2400" b="0" i="0" dirty="0"/>
              <a:t>Key Risks: Resource constraints, Timeline pressure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1" dirty="0" u="sng">
                <a:solidFill>
                  <a:srgbClr val="1F497D"/>
                </a:solidFill>
              </a:rPr>
              <a:t>Text Formatting Options</a:t>
            </a:r>
          </a:p>
        </p:txBody>
      </p:sp>
      <p:sp>
        <p:nvSpPr>
          <p:cNvPr id="3" name="Content"/>
          <p:cNvSpPr txBox="1"/>
          <p:nvPr/>
        </p:nvSpPr>
        <p:spPr>
          <a:xfrm>
            <a:off x="457200" y="1600200"/>
            <a:ext cx="8230200" cy="4572000"/>
          </a:xfrm>
          <a:prstGeom prst="rect">
            <a:avLst/>
          </a:prstGeom>
          <a:noFill/>
        </p:spPr>
        <p:txBody>
          <a:bodyPr wrap="square" rtlCol="0"/>
          <a:lstStyle/>
          <a:p>
            <a:pPr lvl="0"/>
            <a:r>
              <a:rPr lang="en-US" sz="2800" b="1" i="1" dirty="0">
                <a:solidFill>
                  <a:srgbClr val="4F81BD"/>
                </a:solidFill>
              </a:rPr>
              <a:t>Normal text (default)</a:t>
            </a:r>
          </a:p>
          <a:p>
            <a:pPr lvl="0"/>
            <a:r>
              <a:rPr lang="en-US" sz="2800" b="1" i="1" dirty="0">
                <a:solidFill>
                  <a:srgbClr val="4F81BD"/>
                </a:solidFill>
              </a:rPr>
              <a:t>Bold content text</a:t>
            </a:r>
          </a:p>
          <a:p>
            <a:pPr lvl="0"/>
            <a:r>
              <a:rPr lang="en-US" sz="2800" b="1" i="1" dirty="0">
                <a:solidFill>
                  <a:srgbClr val="4F81BD"/>
                </a:solidFill>
              </a:rPr>
              <a:t>Italic content text</a:t>
            </a:r>
          </a:p>
          <a:p>
            <a:pPr lvl="0"/>
            <a:r>
              <a:rPr lang="en-US" sz="2800" b="1" i="1" dirty="0">
                <a:solidFill>
                  <a:srgbClr val="4F81BD"/>
                </a:solidFill>
              </a:rPr>
              <a:t>Underlined content</a:t>
            </a:r>
          </a:p>
          <a:p>
            <a:pPr lvl="0"/>
            <a:r>
              <a:rPr lang="en-US" sz="2800" b="1" i="1" dirty="0">
                <a:solidFill>
                  <a:srgbClr val="4F81BD"/>
                </a:solidFill>
              </a:rPr>
              <a:t>Custom font size (28pt)</a:t>
            </a:r>
          </a:p>
          <a:p>
            <a:pPr lvl="0"/>
            <a:r>
              <a:rPr lang="en-US" sz="2800" b="1" i="1" dirty="0">
                <a:solidFill>
                  <a:srgbClr val="4F81BD"/>
                </a:solidFill>
              </a:rPr>
              <a:t>Custom color (#4F81BD)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9144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Key Highlights</a:t>
            </a:r>
          </a:p>
        </p:txBody>
      </p:sp>
      <p:sp>
        <p:nvSpPr>
          <p:cNvPr id="3" name="Content"/>
          <p:cNvSpPr txBox="1"/>
          <p:nvPr/>
        </p:nvSpPr>
        <p:spPr>
          <a:xfrm>
            <a:off x="457200" y="1189200"/>
            <a:ext cx="8230200" cy="5668800"/>
          </a:xfrm>
          <a:prstGeom prst="rect">
            <a:avLst/>
          </a:prstGeom>
          <a:noFill/>
        </p:spPr>
        <p:txBody>
          <a:bodyPr wrap="square" rtlCol="0"/>
          <a:lstStyle/>
          <a:p>
            <a:pPr lvl="0"/>
            <a:r>
              <a:rPr lang="en-US" sz="3200" b="1" i="0" dirty="0"/>
              <a:t>Large content area for emphasis</a:t>
            </a:r>
          </a:p>
          <a:p>
            <a:pPr lvl="0"/>
            <a:r>
              <a:rPr lang="en-US" sz="3200" b="1" i="0" dirty="0"/>
              <a:t>Perfect for key messages</a:t>
            </a:r>
          </a:p>
          <a:p>
            <a:pPr lvl="0"/>
            <a:r>
              <a:rPr lang="en-US" sz="3200" b="1" i="0" dirty="0"/>
              <a:t>Smaller title, bigger content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9144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Two Column Comparison</a:t>
            </a:r>
          </a:p>
        </p:txBody>
      </p:sp>
      <p:sp>
        <p:nvSpPr>
          <p:cNvPr id="3" name="Left Content"/>
          <p:cNvSpPr txBox="1"/>
          <p:nvPr/>
        </p:nvSpPr>
        <p:spPr>
          <a:xfrm>
            <a:off x="457200" y="1189200"/>
            <a:ext cx="4115100" cy="5668800"/>
          </a:xfrm>
          <a:prstGeom prst="rect">
            <a:avLst/>
          </a:prstGeom>
          <a:noFill/>
        </p:spPr>
        <p:txBody>
          <a:bodyPr wrap="square" rtlCol="0"/>
          <a:lstStyle/>
          <a:p>
            <a:pPr lvl="0"/>
            <a:r>
              <a:rPr lang="en-US" sz="2400" b="0" i="0" dirty="0"/>
              <a:t>Left Column Item 1</a:t>
            </a:r>
          </a:p>
          <a:p>
            <a:pPr lvl="0"/>
            <a:r>
              <a:rPr lang="en-US" sz="2400" b="0" i="0" dirty="0"/>
              <a:t>Left Column Item 2</a:t>
            </a:r>
          </a:p>
          <a:p>
            <a:pPr lvl="0"/>
            <a:r>
              <a:rPr lang="en-US" sz="2400" b="0" i="0" dirty="0"/>
              <a:t>Left Column Item 3</a:t>
            </a:r>
          </a:p>
        </p:txBody>
      </p:sp>
      <p:sp>
        <p:nvSpPr>
          <p:cNvPr id="4" name="Right Content"/>
          <p:cNvSpPr txBox="1"/>
          <p:nvPr/>
        </p:nvSpPr>
        <p:spPr>
          <a:xfrm>
            <a:off x="4572300" y="1189200"/>
            <a:ext cx="4115100" cy="5668800"/>
          </a:xfrm>
          <a:prstGeom prst="rect">
            <a:avLst/>
          </a:prstGeom>
          <a:noFill/>
        </p:spPr>
        <p:txBody>
          <a:bodyPr wrap="square" rtlCol="0"/>
          <a:lstStyle/>
          <a:p>
            <a:pPr lvl="0"/>
            <a:r>
              <a:rPr lang="en-US" sz="2400" b="0" i="0" dirty="0"/>
              <a:t>Right Column Item 1</a:t>
            </a:r>
          </a:p>
          <a:p>
            <a:pPr lvl="0"/>
            <a:r>
              <a:rPr lang="en-US" sz="2400" b="0" i="0" dirty="0"/>
              <a:t>Right Column Item 2</a:t>
            </a:r>
          </a:p>
          <a:p>
            <a:pPr lvl="0"/>
            <a:r>
              <a:rPr lang="en-US" sz="2400" b="0" i="0" dirty="0"/>
              <a:t>Right Column Item 3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Table with Cell Styling</a:t>
            </a:r>
          </a:p>
        </p:txBody>
      </p:sp>
      <p:graphicFrame>
        <p:nvGraphicFramePr>
          <p:cNvPr id="3" name="Table 3"/>
          <p:cNvGraphicFramePr/>
          <p:nvPr/>
        </p:nvGraphicFramePr>
        <p:xfrm>
          <a:off x="500000" y="1800000"/>
          <a:ext cx="4500000" cy="1600000"/>
        </p:xfrm>
        <a:graphic>
          <a:graphicData uri="http://schemas.openxmlformats.org/drawingml/2006/table">
            <a:tbl>
              <a:tblPr firstRow="1" bandHVals="1"/>
              <a:tblGrid>
                <a:gridCol w="1500000"/>
                <a:gridCol w="1500000"/>
                <a:gridCol w="1500000"/>
              </a:tblGrid>
              <a:tr h="400000">
                <a:tc>
                  <a:txBody>
                    <a:bodyPr/>
                    <a:lstStyle/>
                    <a:p>
                      <a:r>
                        <a:rPr lang="en-US" dirty="0" b="1"/>
                        <a:t>Header 1</a:t>
                      </a:r>
                    </a:p>
                  </a:txBody>
                  <a:tcPr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b="1"/>
                        <a:t>Header 2</a:t>
                      </a:r>
                    </a:p>
                  </a:txBody>
                  <a:tcPr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b="1"/>
                        <a:t>Header 3</a:t>
                      </a:r>
                    </a:p>
                  </a:txBody>
                  <a:tcPr>
                    <a:solidFill>
                      <a:srgbClr val="8064A2"/>
                    </a:solidFill>
                  </a:tcPr>
                </a:tc>
              </a:tr>
              <a:tr h="400000">
                <a:tc>
                  <a:txBody>
                    <a:bodyPr/>
                    <a:lstStyle/>
                    <a:p>
                      <a:r>
                        <a:rPr lang="en-US" dirty="0" b="1"/>
                        <a:t>Bold Cell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Normal Cell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Colored</a:t>
                      </a:r>
                    </a:p>
                  </a:txBody>
                  <a:tcPr>
                    <a:solidFill>
                      <a:srgbClr val="9BBB59"/>
                    </a:solidFill>
                  </a:tcPr>
                </a:tc>
              </a:tr>
              <a:tr h="400000">
                <a:tc>
                  <a:txBody>
                    <a:bodyPr/>
                    <a:lstStyle/>
                    <a:p>
                      <a:r>
                        <a:rPr lang="en-US" dirty="0"/>
                        <a:t>Red BG</a:t>
                      </a:r>
                    </a:p>
                  </a:txBody>
                  <a:tcPr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Green BG</a:t>
                      </a:r>
                    </a:p>
                  </a:txBody>
                  <a:tcP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Blue BG</a:t>
                      </a:r>
                    </a:p>
                  </a:txBody>
                  <a:tcPr>
                    <a:solidFill>
                      <a:srgbClr val="4F81BD"/>
                    </a:solidFill>
                  </a:tcPr>
                </a:tc>
              </a:tr>
              <a:tr h="400000">
                <a:tc>
                  <a:txBody>
                    <a:bodyPr/>
                    <a:lstStyle/>
                    <a:p>
                      <a:r>
                        <a:rPr lang="en-US" dirty="0"/>
                        <a:t>Row 3 Col 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Row 3 Col 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b="1"/>
                        <a:t>Row 3 Col 3</a:t>
                      </a:r>
                    </a:p>
                  </a:txBody>
                  <a:tcPr>
                    <a:solidFill>
                      <a:srgbClr val="F79646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Chart Types: Bar, Line, Pie</a:t>
            </a:r>
          </a:p>
        </p:txBody>
      </p:sp>
      <p:sp>
        <p:nvSpPr>
          <p:cNvPr id="3" name="Content"/>
          <p:cNvSpPr txBox="1"/>
          <p:nvPr/>
        </p:nvSpPr>
        <p:spPr>
          <a:xfrm>
            <a:off x="457200" y="1600200"/>
            <a:ext cx="8230200" cy="4572000"/>
          </a:xfrm>
          <a:prstGeom prst="rect">
            <a:avLst/>
          </a:prstGeom>
          <a:noFill/>
        </p:spPr>
        <p:txBody>
          <a:bodyPr wrap="square" rtlCol="0"/>
          <a:lstStyle/>
          <a:p>
            <a:pPr lvl="0"/>
            <a:r>
              <a:rPr lang="en-US" sz="2400" b="0" i="0" dirty="0"/>
              <a:t>Bar Chart: Compare categories</a:t>
            </a:r>
          </a:p>
          <a:p>
            <a:pPr lvl="0"/>
            <a:r>
              <a:rPr lang="en-US" sz="2400" b="0" i="0" dirty="0"/>
              <a:t>Line Chart: Show trends over time</a:t>
            </a:r>
          </a:p>
          <a:p>
            <a:pPr lvl="0"/>
            <a:r>
              <a:rPr lang="en-US" sz="2400" b="0" i="0" dirty="0"/>
              <a:t>Pie Chart: Show proportions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Shape Types with Color Fills</a:t>
            </a:r>
          </a:p>
        </p:txBody>
      </p:sp>
      <p:sp>
        <p:nvSpPr>
          <p:cNvPr id="10" name="Shape 10"/>
          <p:cNvSpPr/>
          <p:nvPr/>
        </p:nvSpPr>
        <p:spPr>
          <a:xfrm>
            <a:off x="500000" y="1600000"/>
            <a:ext cx="2000000" cy="1000000"/>
          </a:xfrm>
          <a:prstGeom prst="rect">
            <a:avLst/>
          </a:prstGeom>
          <a:solidFill>
            <a:srgbClr val="4F81BD"/>
          </a:solidFill>
        </p:spPr>
        <p:txBody>
          <a:bodyPr wrap="square" rtlCol="0" anchor="ctr">
            <a:normAutofit/>
          </a:bodyPr>
          <a:lstStyle/>
          <a:p>
            <a:pPr algn="ctr"/>
            <a:r>
              <a:rPr lang="en-US" sz="3499" dirty="0">
                <a:solidFill>
                  <a:srgbClr val="FFFFFF"/>
                </a:solidFill>
              </a:rPr>
              <a:t>Rectangle</a:t>
            </a:r>
          </a:p>
        </p:txBody>
      </p:sp>
      <p:sp>
        <p:nvSpPr>
          <p:cNvPr id="11" name="Shape 11"/>
          <p:cNvSpPr/>
          <p:nvPr/>
        </p:nvSpPr>
        <p:spPr>
          <a:xfrm>
            <a:off x="3000000" y="1600000"/>
            <a:ext cx="2000000" cy="1000000"/>
          </a:xfrm>
          <a:prstGeom prst="ellipse">
            <a:avLst/>
          </a:prstGeom>
          <a:solidFill>
            <a:srgbClr val="9BBB59"/>
          </a:solidFill>
        </p:spPr>
        <p:txBody>
          <a:bodyPr wrap="square" rtlCol="0" anchor="ctr">
            <a:normAutofit/>
          </a:bodyPr>
          <a:lstStyle/>
          <a:p>
            <a:pPr algn="ctr"/>
            <a:r>
              <a:rPr lang="en-US" sz="4400" dirty="0">
                <a:solidFill>
                  <a:srgbClr val="000000"/>
                </a:solidFill>
              </a:rPr>
              <a:t>Ellipse</a:t>
            </a:r>
          </a:p>
        </p:txBody>
      </p:sp>
      <p:sp>
        <p:nvSpPr>
          <p:cNvPr id="12" name="Shape 12"/>
          <p:cNvSpPr/>
          <p:nvPr/>
        </p:nvSpPr>
        <p:spPr>
          <a:xfrm>
            <a:off x="5500000" y="1600000"/>
            <a:ext cx="2000000" cy="1000000"/>
          </a:xfrm>
          <a:prstGeom prst="roundRect">
            <a:avLst/>
          </a:prstGeom>
          <a:solidFill>
            <a:srgbClr val="C0504D"/>
          </a:solidFill>
        </p:spPr>
        <p:txBody>
          <a:bodyPr wrap="square" rtlCol="0" anchor="ctr">
            <a:normAutofit/>
          </a:bodyPr>
          <a:lstStyle/>
          <a:p>
            <a:pPr algn="ctr"/>
            <a:r>
              <a:rPr lang="en-US" sz="4400" dirty="0">
                <a:solidFill>
                  <a:srgbClr val="FFFFFF"/>
                </a:solidFill>
              </a:rPr>
              <a:t>Rounded</a:t>
            </a:r>
          </a:p>
        </p:txBody>
      </p:sp>
      <p:sp>
        <p:nvSpPr>
          <p:cNvPr id="13" name="Shape 13"/>
          <p:cNvSpPr/>
          <p:nvPr/>
        </p:nvSpPr>
        <p:spPr>
          <a:xfrm>
            <a:off x="1500000" y="3000000"/>
            <a:ext cx="1500000" cy="1200000"/>
          </a:xfrm>
          <a:prstGeom prst="triangle">
            <a:avLst/>
          </a:prstGeom>
          <a:solidFill>
            <a:srgbClr val="8064A2"/>
          </a:solidFill>
        </p:spPr>
        <p:txBody>
          <a:bodyPr wrap="square" rtlCol="0" anchor="ctr">
            <a:normAutofit/>
          </a:bodyPr>
          <a:lstStyle/>
          <a:p>
            <a:pPr algn="ctr"/>
            <a:r>
              <a:rPr lang="en-US" sz="2952" dirty="0">
                <a:solidFill>
                  <a:srgbClr val="FFFFFF"/>
                </a:solidFill>
              </a:rPr>
              <a:t>Triangle</a:t>
            </a:r>
          </a:p>
        </p:txBody>
      </p:sp>
      <p:sp>
        <p:nvSpPr>
          <p:cNvPr id="14" name="Shape 14"/>
          <p:cNvSpPr/>
          <p:nvPr/>
        </p:nvSpPr>
        <p:spPr>
          <a:xfrm>
            <a:off x="4000000" y="3000000"/>
            <a:ext cx="1500000" cy="1200000"/>
          </a:xfrm>
          <a:prstGeom prst="diamond">
            <a:avLst/>
          </a:prstGeom>
          <a:solidFill>
            <a:srgbClr val="F79646"/>
          </a:solidFill>
        </p:spPr>
        <p:txBody>
          <a:bodyPr wrap="square" rtlCol="0" anchor="ctr">
            <a:normAutofit/>
          </a:bodyPr>
          <a:lstStyle/>
          <a:p>
            <a:pPr algn="ctr"/>
            <a:r>
              <a:rPr lang="en-US" sz="3374" dirty="0">
                <a:solidFill>
                  <a:srgbClr val="000000"/>
                </a:solidFill>
              </a:rPr>
              <a:t>Diamond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pptx-rs</Application>
  <PresentationFormat>On-screen Show (4:3)</PresentationFormat>
  <Paragraphs>0</Paragraphs>
  <Slides>23</Slides>
  <Notes>0</Notes>
  <HiddenSlides>0</HiddenSlides>
  <MMClips>0</MMClips>
  <ScaleCrop>false</ScaleCrop>
  <LinksUpToDate>false</LinksUpToDate>
  <SharedDoc>false</SharedDoc>
  <HyperlinksChanged>false</HyperlinksChanged>
  <AppVersion>1.0000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PPTX-RS Element Showcase</dc:title>
  <dc:creator>pptx-rs</dc:creator>
  <cp:lastModifiedBy>pptx-rs</cp:lastModifiedBy>
  <cp:revision>1</cp:revision>
  <dcterms:created xsi:type="dcterms:W3CDTF">2025-12-08T05:52:39Z</dcterms:created>
  <dcterms:modified xsi:type="dcterms:W3CDTF">2025-12-08T05:52:39Z</dcterms:modified>
</cp:coreProperties>
</file>