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4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    <Relationship Id="rId10" Type="http://schemas.openxmlformats.org/officeDocument/2006/relationships/slide" Target="slides/slide8.xml"/>
    <Relationship Id="rId11" Type="http://schemas.openxmlformats.org/officeDocument/2006/relationships/slide" Target="slides/slide9.xml"/>
    <Relationship Id="rId12" Type="http://schemas.openxmlformats.org/officeDocument/2006/relationships/slide" Target="slides/slide10.xml"/>
    <Relationship Id="rId13" Type="http://schemas.openxmlformats.org/officeDocument/2006/relationships/slide" Target="slides/slide11.xml"/>
    <Relationship Id="rId14" Type="http://schemas.openxmlformats.org/officeDocument/2006/relationships/slide" Target="slides/slide12.xml"/>
    <Relationship Id="rId15" Type="http://schemas.openxmlformats.org/officeDocument/2006/relationships/slide" Target="slides/slide13.xml"/>
    <Relationship Id="rId16" Type="http://schemas.openxmlformats.org/officeDocument/2006/relationships/slide" Target="slides/slide14.xml"/>
    <Relationship Id="rId17" Type="http://schemas.openxmlformats.org/officeDocument/2006/relationships/slide" Target="slides/slide15.xml"/>
    <Relationship Id="rId18" Type="http://schemas.openxmlformats.org/officeDocument/2006/relationships/slide" Target="slides/slide16.xml"/>
    <Relationship Id="rId19" Type="http://schemas.openxmlformats.org/officeDocument/2006/relationships/slide" Target="slides/slide17.xml"/>
    <Relationship Id="rId20" Type="http://schemas.openxmlformats.org/officeDocument/2006/relationships/slide" Target="slides/slide18.xml"/>
    <Relationship Id="rId21" Type="http://schemas.openxmlformats.org/officeDocument/2006/relationships/slide" Target="slides/slide19.xml"/>
    <Relationship Id="rId22" Type="http://schemas.openxmlformats.org/officeDocument/2006/relationships/slide" Target="slides/slide20.xml"/>
    <Relationship Id="rId23" Type="http://schemas.openxmlformats.org/officeDocument/2006/relationships/slide" Target="slides/slide21.xml"/>
    <Relationship Id="rId24" Type="http://schemas.openxmlformats.org/officeDocument/2006/relationships/slide" Target="slides/slide22.xml"/>
    <Relationship Id="rId25" Type="http://schemas.openxmlformats.org/officeDocument/2006/relationships/slide" Target="slides/slide23.xml"/>
    <Relationship Id="rId26" Type="http://schemas.openxmlformats.org/officeDocument/2006/relationships/slide" Target="slides/slide24.xml"/>
    <Relationship Id="rId27" Type="http://schemas.openxmlformats.org/officeDocument/2006/relationships/slide" Target="slides/slide25.xml"/>
    <Relationship Id="rId28" Type="http://schemas.openxmlformats.org/officeDocument/2006/relationships/notesMaster" Target="notesMasters/notesMaster1.xml"/>
</Relationships>
</file>

<file path=ppt/notesMasters/_rels/notes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1.xml"/>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</p:notesStyle>
</p:notesMaster>
</file>

<file path=ppt/notesSlides/_rels/notesSlide1.xml.rels><?xml version="1.0" encoding="UTF-8" standalone="yes"?>
<Relationships xmlns="http://schemas.openxmlformats.org/package/2006/relationships">
<Relationship Id="rId1" Type="http://schemas.openxmlformats.org/officeDocument/2006/relationships/slide" Target="../slides/slide1.xml"/>
<Relationship Id="rId2" Type="http://schemas.openxmlformats.org/officeDocument/2006/relationships/notesMaster" Target="../notesMasters/notesMaster1.xml"/>
</Relationships>
</file>

<file path=ppt/notesSlides/_rels/notesSlide22.xml.rels><?xml version="1.0" encoding="UTF-8" standalone="yes"?>
<Relationships xmlns="http://schemas.openxmlformats.org/package/2006/relationships">
<Relationship Id="rId1" Type="http://schemas.openxmlformats.org/officeDocument/2006/relationships/slide" Target="../slides/slide22.xml"/>
<Relationship Id="rId2" Type="http://schemas.openxmlformats.org/officeDocument/2006/relationships/notesMaster" Target="../notesMasters/notesMaster1.xml"/>
</Relationships>
</file>

<file path=ppt/notesSlides/_rels/notesSlide24.xml.rels><?xml version="1.0" encoding="UTF-8" standalone="yes"?>
<Relationships xmlns="http://schemas.openxmlformats.org/package/2006/relationships">
<Relationship Id="rId1" Type="http://schemas.openxmlformats.org/officeDocument/2006/relationships/slide" Target="../slides/slide24.xml"/>
<Relationship Id="rId2" Type="http://schemas.openxmlformats.org/officeDocument/2006/relationships/notesMaster" Target="../notesMasters/notesMaster1.xml"/>
</Relationships>
</file>

<file path=ppt/notesSlides/_rels/notesSlide5.xml.rels><?xml version="1.0" encoding="UTF-8" standalone="yes"?>
<Relationships xmlns="http://schemas.openxmlformats.org/package/2006/relationships">
<Relationship Id="rId1" Type="http://schemas.openxmlformats.org/officeDocument/2006/relationships/slide" Target="../slides/slide5.xml"/>
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a speaker note! It will appear in the notes section of PowerPoint, not on the slide itself. Use blockquotes for presenter notes.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01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Remember to explain the table data during the presentation!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16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Thank the audience and open for questions!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18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Highlight the Q2 growth rate - it was our best quarter!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05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1.xml"/>
</Relationships>
</file>

<file path=ppt/slides/_rels/slide10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5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6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7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8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9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0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22.xml"/>
</Relationships>
</file>

<file path=ppt/slides/_rels/slide2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24.xml"/>
</Relationships>
</file>

<file path=ppt/slides/_rels/slide25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5.xml"/>
</Relationships>
</file>

<file path=ppt/slides/_rels/slide6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Welcome to MD2PPT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A comprehensive demonstration of Markdown to PowerPoint conversion</a:t>
            </a:r>
          </a:p>
          <a:p>
            <a:pPr lvl="0"/>
            <a:r>
              <a:rPr lang="en-US" sz="2800" b="0" i="0" dirty="0"/>
              <a:t>Convert markdown files to professional presentations</a:t>
            </a:r>
          </a:p>
          <a:p>
            <a:pPr lvl="0"/>
            <a:r>
              <a:rPr lang="en-US" sz="2800" b="0" i="0" dirty="0"/>
              <a:t>Support for tables, code, diagrams, and more</a:t>
            </a:r>
          </a:p>
          <a:p>
            <a:pPr lvl="0"/>
            <a:r>
              <a:rPr lang="en-US" sz="2800" b="0" i="0" dirty="0"/>
              <a:t>Simple CLI: </a:t>
            </a:r>
            <a:r>
              <a:rPr lang="en-US" sz="2800" dirty="0">
                <a:latin typeface="Consolas"/>
                <a:solidFill>
                  <a:srgbClr val="C7254E"/>
                </a:solidFill>
              </a:rPr>
              <a:t>pptcli md2ppt slides.md output.pptx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Project Timeline</a:t>
            </a:r>
          </a:p>
        </p:txBody>
      </p:sp>
      <p:sp>
        <p:nvSpPr>
          <p:cNvPr id="10" name="Shape 10"/>
          <p:cNvSpPr/>
          <p:nvPr/>
        </p:nvSpPr>
        <p:spPr>
          <a:xfrm>
            <a:off x="1072000" y="1974000"/>
            <a:ext cx="7000000" cy="4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000000"/>
                </a:solidFill>
              </a:rPr>
              <a:t>Product Development Schedule</a:t>
            </a:r>
          </a:p>
        </p:txBody>
      </p:sp>
      <p:sp>
        <p:nvSpPr>
          <p:cNvPr id="11" name="Shape 11"/>
          <p:cNvSpPr/>
          <p:nvPr/>
        </p:nvSpPr>
        <p:spPr>
          <a:xfrm>
            <a:off x="1072000" y="2474000"/>
            <a:ext cx="7000000" cy="300000"/>
          </a:xfrm>
          <a:prstGeom prst="rect">
            <a:avLst/>
          </a:prstGeom>
          <a:solidFill>
            <a:srgbClr val="E0E0E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000000"/>
                </a:solidFill>
              </a:rPr>
              <a:t>Planning</a:t>
            </a:r>
          </a:p>
        </p:txBody>
      </p:sp>
      <p:sp>
        <p:nvSpPr>
          <p:cNvPr id="12" name="Shape 12"/>
          <p:cNvSpPr/>
          <p:nvPr/>
        </p:nvSpPr>
        <p:spPr>
          <a:xfrm>
            <a:off x="1072000" y="2824000"/>
            <a:ext cx="2000000" cy="25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Requirements</a:t>
            </a:r>
          </a:p>
        </p:txBody>
      </p:sp>
      <p:sp>
        <p:nvSpPr>
          <p:cNvPr id="13" name="Shape 13"/>
          <p:cNvSpPr/>
          <p:nvPr/>
        </p:nvSpPr>
        <p:spPr>
          <a:xfrm>
            <a:off x="3172000" y="2824000"/>
            <a:ext cx="1800000" cy="250000"/>
          </a:xfrm>
          <a:prstGeom prst="roundRect">
            <a:avLst/>
          </a:prstGeom>
          <a:solidFill>
            <a:srgbClr val="4472C4"/>
          </a:solidFill>
        </p:spPr>
        <p:txBody>
          <a:bodyPr/>
          <a:lstStyle/>
          <a:p/>
        </p:txBody>
      </p:sp>
      <p:sp>
        <p:nvSpPr>
          <p:cNvPr id="14" name="Shape 14"/>
          <p:cNvSpPr/>
          <p:nvPr/>
        </p:nvSpPr>
        <p:spPr>
          <a:xfrm>
            <a:off x="1072000" y="3104000"/>
            <a:ext cx="2000000" cy="25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Design</a:t>
            </a:r>
          </a:p>
        </p:txBody>
      </p:sp>
      <p:sp>
        <p:nvSpPr>
          <p:cNvPr id="15" name="Shape 15"/>
          <p:cNvSpPr/>
          <p:nvPr/>
        </p:nvSpPr>
        <p:spPr>
          <a:xfrm>
            <a:off x="3372000" y="3104000"/>
            <a:ext cx="1800000" cy="250000"/>
          </a:xfrm>
          <a:prstGeom prst="roundRect">
            <a:avLst/>
          </a:prstGeom>
          <a:solidFill>
            <a:srgbClr val="ED7D31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1072000" y="3384000"/>
            <a:ext cx="7000000" cy="300000"/>
          </a:xfrm>
          <a:prstGeom prst="rect">
            <a:avLst/>
          </a:prstGeom>
          <a:solidFill>
            <a:srgbClr val="E0E0E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000000"/>
                </a:solidFill>
              </a:rPr>
              <a:t>Development</a:t>
            </a:r>
          </a:p>
        </p:txBody>
      </p:sp>
      <p:sp>
        <p:nvSpPr>
          <p:cNvPr id="17" name="Shape 17"/>
          <p:cNvSpPr/>
          <p:nvPr/>
        </p:nvSpPr>
        <p:spPr>
          <a:xfrm>
            <a:off x="1072000" y="3734000"/>
            <a:ext cx="2000000" cy="25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Backend API</a:t>
            </a:r>
          </a:p>
        </p:txBody>
      </p:sp>
      <p:sp>
        <p:nvSpPr>
          <p:cNvPr id="18" name="Shape 18"/>
          <p:cNvSpPr/>
          <p:nvPr/>
        </p:nvSpPr>
        <p:spPr>
          <a:xfrm>
            <a:off x="3172000" y="3734000"/>
            <a:ext cx="1800000" cy="250000"/>
          </a:xfrm>
          <a:prstGeom prst="roundRect">
            <a:avLst/>
          </a:prstGeom>
          <a:solidFill>
            <a:srgbClr val="ED7D31"/>
          </a:solidFill>
        </p:spPr>
        <p:txBody>
          <a:bodyPr/>
          <a:lstStyle/>
          <a:p/>
        </p:txBody>
      </p:sp>
      <p:sp>
        <p:nvSpPr>
          <p:cNvPr id="19" name="Shape 19"/>
          <p:cNvSpPr/>
          <p:nvPr/>
        </p:nvSpPr>
        <p:spPr>
          <a:xfrm>
            <a:off x="1072000" y="4014000"/>
            <a:ext cx="2000000" cy="25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Frontend UI</a:t>
            </a:r>
          </a:p>
        </p:txBody>
      </p:sp>
      <p:sp>
        <p:nvSpPr>
          <p:cNvPr id="20" name="Shape 20"/>
          <p:cNvSpPr/>
          <p:nvPr/>
        </p:nvSpPr>
        <p:spPr>
          <a:xfrm>
            <a:off x="3372000" y="4014000"/>
            <a:ext cx="1800000" cy="250000"/>
          </a:xfrm>
          <a:prstGeom prst="roundRect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21" name="Shape 21"/>
          <p:cNvSpPr/>
          <p:nvPr/>
        </p:nvSpPr>
        <p:spPr>
          <a:xfrm>
            <a:off x="1072000" y="4294000"/>
            <a:ext cx="2000000" cy="25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Integration</a:t>
            </a:r>
          </a:p>
        </p:txBody>
      </p:sp>
      <p:sp>
        <p:nvSpPr>
          <p:cNvPr id="22" name="Shape 22"/>
          <p:cNvSpPr/>
          <p:nvPr/>
        </p:nvSpPr>
        <p:spPr>
          <a:xfrm>
            <a:off x="3572000" y="4294000"/>
            <a:ext cx="1800000" cy="250000"/>
          </a:xfrm>
          <a:prstGeom prst="roundRect">
            <a:avLst/>
          </a:prstGeom>
          <a:solidFill>
            <a:srgbClr val="FFC000"/>
          </a:solidFill>
        </p:spPr>
        <p:txBody>
          <a:bodyPr/>
          <a:lstStyle/>
          <a:p/>
        </p:txBody>
      </p:sp>
      <p:sp>
        <p:nvSpPr>
          <p:cNvPr id="23" name="Shape 23"/>
          <p:cNvSpPr/>
          <p:nvPr/>
        </p:nvSpPr>
        <p:spPr>
          <a:xfrm>
            <a:off x="1072000" y="4574000"/>
            <a:ext cx="7000000" cy="300000"/>
          </a:xfrm>
          <a:prstGeom prst="rect">
            <a:avLst/>
          </a:prstGeom>
          <a:solidFill>
            <a:srgbClr val="E0E0E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000000"/>
                </a:solidFill>
              </a:rPr>
              <a:t>Testing</a:t>
            </a:r>
          </a:p>
        </p:txBody>
      </p:sp>
      <p:sp>
        <p:nvSpPr>
          <p:cNvPr id="24" name="Shape 24"/>
          <p:cNvSpPr/>
          <p:nvPr/>
        </p:nvSpPr>
        <p:spPr>
          <a:xfrm>
            <a:off x="1072000" y="4924000"/>
            <a:ext cx="2000000" cy="25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QA Testing</a:t>
            </a:r>
          </a:p>
        </p:txBody>
      </p:sp>
      <p:sp>
        <p:nvSpPr>
          <p:cNvPr id="25" name="Shape 25"/>
          <p:cNvSpPr/>
          <p:nvPr/>
        </p:nvSpPr>
        <p:spPr>
          <a:xfrm>
            <a:off x="3172000" y="4924000"/>
            <a:ext cx="1800000" cy="250000"/>
          </a:xfrm>
          <a:prstGeom prst="roundRect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26" name="Shape 26"/>
          <p:cNvSpPr/>
          <p:nvPr/>
        </p:nvSpPr>
        <p:spPr>
          <a:xfrm>
            <a:off x="1072000" y="5204000"/>
            <a:ext cx="2000000" cy="25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UAT</a:t>
            </a:r>
          </a:p>
        </p:txBody>
      </p:sp>
      <p:sp>
        <p:nvSpPr>
          <p:cNvPr id="27" name="Shape 27"/>
          <p:cNvSpPr/>
          <p:nvPr/>
        </p:nvSpPr>
        <p:spPr>
          <a:xfrm>
            <a:off x="3372000" y="5204000"/>
            <a:ext cx="1800000" cy="250000"/>
          </a:xfrm>
          <a:prstGeom prst="roundRect">
            <a:avLst/>
          </a:prstGeom>
          <a:solidFill>
            <a:srgbClr val="FFC000"/>
          </a:solidFill>
        </p:spPr>
        <p:txBody>
          <a:bodyPr/>
          <a:lstStyle/>
          <a:p/>
        </p:txBody>
      </p:sp>
      <p:sp>
        <p:nvSpPr>
          <p:cNvPr id="28" name="Shape 28"/>
          <p:cNvSpPr/>
          <p:nvPr/>
        </p:nvSpPr>
        <p:spPr>
          <a:xfrm>
            <a:off x="1072000" y="5484000"/>
            <a:ext cx="7000000" cy="300000"/>
          </a:xfrm>
          <a:prstGeom prst="rect">
            <a:avLst/>
          </a:prstGeom>
          <a:solidFill>
            <a:srgbClr val="E0E0E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000000"/>
                </a:solidFill>
              </a:rPr>
              <a:t>Launch</a:t>
            </a:r>
          </a:p>
        </p:txBody>
      </p:sp>
      <p:sp>
        <p:nvSpPr>
          <p:cNvPr id="29" name="Shape 29"/>
          <p:cNvSpPr/>
          <p:nvPr/>
        </p:nvSpPr>
        <p:spPr>
          <a:xfrm>
            <a:off x="1072000" y="5834000"/>
            <a:ext cx="2000000" cy="25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Deployment</a:t>
            </a:r>
          </a:p>
        </p:txBody>
      </p:sp>
      <p:sp>
        <p:nvSpPr>
          <p:cNvPr id="30" name="Shape 30"/>
          <p:cNvSpPr/>
          <p:nvPr/>
        </p:nvSpPr>
        <p:spPr>
          <a:xfrm>
            <a:off x="3172000" y="5834000"/>
            <a:ext cx="1800000" cy="250000"/>
          </a:xfrm>
          <a:prstGeom prst="roundRect">
            <a:avLst/>
          </a:prstGeom>
          <a:solidFill>
            <a:srgbClr val="FFC000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Data Model</a:t>
            </a:r>
          </a:p>
        </p:txBody>
      </p:sp>
      <p:sp>
        <p:nvSpPr>
          <p:cNvPr id="10" name="Shape 10"/>
          <p:cNvSpPr/>
          <p:nvPr/>
        </p:nvSpPr>
        <p:spPr>
          <a:xfrm>
            <a:off x="672000" y="2019000"/>
            <a:ext cx="2200000" cy="400000"/>
          </a:xfrm>
          <a:prstGeom prst="rect">
            <a:avLst/>
          </a:prstGeom>
          <a:solidFill>
            <a:srgbClr val="C2185B"/>
          </a:solidFill>
          <a:ln w="2">
            <a:solidFill>
              <a:srgbClr val="880E4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FFFFFF"/>
                </a:solidFill>
              </a:rPr>
              <a:t>LINE_ITEM</a:t>
            </a:r>
          </a:p>
        </p:txBody>
      </p:sp>
      <p:sp>
        <p:nvSpPr>
          <p:cNvPr id="11" name="Shape 11"/>
          <p:cNvSpPr/>
          <p:nvPr/>
        </p:nvSpPr>
        <p:spPr>
          <a:xfrm>
            <a:off x="672000" y="2419000"/>
            <a:ext cx="2200000" cy="1120000"/>
          </a:xfrm>
          <a:prstGeom prst="rect">
            <a:avLst/>
          </a:prstGeom>
          <a:solidFill>
            <a:srgbClr val="FCE4EC"/>
          </a:solidFill>
          <a:ln w="1">
            <a:solidFill>
              <a:srgbClr val="880E4F"/>
            </a:solidFill>
          </a:ln>
        </p:spPr>
        <p:txBody>
          <a:bodyPr wrap="square" rtlCol="0" anchor="t">
            <a:normAutofit/>
          </a:bodyPr>
          <a:lstStyle/>
          <a:p>
            <a:pPr algn="l"/>
            <a:r>
              <a:rPr lang="en-US" sz="1763" dirty="0">
                <a:solidFill>
                  <a:srgbClr val="000000"/>
                </a:solidFill>
              </a:rPr>
              <a:t>int id PK
int order_id FK
int product_id FK
int quantity</a:t>
            </a:r>
          </a:p>
        </p:txBody>
      </p:sp>
      <p:sp>
        <p:nvSpPr>
          <p:cNvPr id="12" name="Shape 12"/>
          <p:cNvSpPr/>
          <p:nvPr/>
        </p:nvSpPr>
        <p:spPr>
          <a:xfrm>
            <a:off x="3472000" y="2019000"/>
            <a:ext cx="2200000" cy="400000"/>
          </a:xfrm>
          <a:prstGeom prst="rect">
            <a:avLst/>
          </a:prstGeom>
          <a:solidFill>
            <a:srgbClr val="C2185B"/>
          </a:solidFill>
          <a:ln w="2">
            <a:solidFill>
              <a:srgbClr val="880E4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FFFFFF"/>
                </a:solidFill>
              </a:rPr>
              <a:t>PRODUCT</a:t>
            </a:r>
          </a:p>
        </p:txBody>
      </p:sp>
      <p:sp>
        <p:nvSpPr>
          <p:cNvPr id="13" name="Shape 13"/>
          <p:cNvSpPr/>
          <p:nvPr/>
        </p:nvSpPr>
        <p:spPr>
          <a:xfrm>
            <a:off x="3472000" y="2419000"/>
            <a:ext cx="2200000" cy="1120000"/>
          </a:xfrm>
          <a:prstGeom prst="rect">
            <a:avLst/>
          </a:prstGeom>
          <a:solidFill>
            <a:srgbClr val="FCE4EC"/>
          </a:solidFill>
          <a:ln w="1">
            <a:solidFill>
              <a:srgbClr val="880E4F"/>
            </a:solidFill>
          </a:ln>
        </p:spPr>
        <p:txBody>
          <a:bodyPr wrap="square" rtlCol="0" anchor="t">
            <a:normAutofit/>
          </a:bodyPr>
          <a:lstStyle/>
          <a:p>
            <a:pPr algn="l"/>
            <a:r>
              <a:rPr lang="en-US" sz="1763" dirty="0">
                <a:solidFill>
                  <a:srgbClr val="000000"/>
                </a:solidFill>
              </a:rPr>
              <a:t>int id PK
string name
decimal price
int stock</a:t>
            </a:r>
          </a:p>
        </p:txBody>
      </p:sp>
      <p:sp>
        <p:nvSpPr>
          <p:cNvPr id="14" name="Shape 14"/>
          <p:cNvSpPr/>
          <p:nvPr/>
        </p:nvSpPr>
        <p:spPr>
          <a:xfrm>
            <a:off x="6272000" y="2019000"/>
            <a:ext cx="2200000" cy="400000"/>
          </a:xfrm>
          <a:prstGeom prst="rect">
            <a:avLst/>
          </a:prstGeom>
          <a:solidFill>
            <a:srgbClr val="C2185B"/>
          </a:solidFill>
          <a:ln w="2">
            <a:solidFill>
              <a:srgbClr val="880E4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FFFFFF"/>
                </a:solidFill>
              </a:rPr>
              <a:t>USER</a:t>
            </a:r>
          </a:p>
        </p:txBody>
      </p:sp>
      <p:sp>
        <p:nvSpPr>
          <p:cNvPr id="15" name="Shape 15"/>
          <p:cNvSpPr/>
          <p:nvPr/>
        </p:nvSpPr>
        <p:spPr>
          <a:xfrm>
            <a:off x="6272000" y="2419000"/>
            <a:ext cx="2200000" cy="1120000"/>
          </a:xfrm>
          <a:prstGeom prst="rect">
            <a:avLst/>
          </a:prstGeom>
          <a:solidFill>
            <a:srgbClr val="FCE4EC"/>
          </a:solidFill>
          <a:ln w="1">
            <a:solidFill>
              <a:srgbClr val="880E4F"/>
            </a:solidFill>
          </a:ln>
        </p:spPr>
        <p:txBody>
          <a:bodyPr wrap="square" rtlCol="0" anchor="t">
            <a:normAutofit/>
          </a:bodyPr>
          <a:lstStyle/>
          <a:p>
            <a:pPr algn="l"/>
            <a:r>
              <a:rPr lang="en-US" sz="1763" dirty="0">
                <a:solidFill>
                  <a:srgbClr val="000000"/>
                </a:solidFill>
              </a:rPr>
              <a:t>int id PK
string name
string email
date created_at</a:t>
            </a:r>
          </a:p>
        </p:txBody>
      </p:sp>
      <p:sp>
        <p:nvSpPr>
          <p:cNvPr id="16" name="Shape 16"/>
          <p:cNvSpPr/>
          <p:nvPr/>
        </p:nvSpPr>
        <p:spPr>
          <a:xfrm>
            <a:off x="672000" y="4519000"/>
            <a:ext cx="2200000" cy="400000"/>
          </a:xfrm>
          <a:prstGeom prst="rect">
            <a:avLst/>
          </a:prstGeom>
          <a:solidFill>
            <a:srgbClr val="C2185B"/>
          </a:solidFill>
          <a:ln w="2">
            <a:solidFill>
              <a:srgbClr val="880E4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FFFFFF"/>
                </a:solidFill>
              </a:rPr>
              <a:t>ORDER</a:t>
            </a:r>
          </a:p>
        </p:txBody>
      </p:sp>
      <p:sp>
        <p:nvSpPr>
          <p:cNvPr id="17" name="Shape 17"/>
          <p:cNvSpPr/>
          <p:nvPr/>
        </p:nvSpPr>
        <p:spPr>
          <a:xfrm>
            <a:off x="672000" y="4919000"/>
            <a:ext cx="2200000" cy="1120000"/>
          </a:xfrm>
          <a:prstGeom prst="rect">
            <a:avLst/>
          </a:prstGeom>
          <a:solidFill>
            <a:srgbClr val="FCE4EC"/>
          </a:solidFill>
          <a:ln w="1">
            <a:solidFill>
              <a:srgbClr val="880E4F"/>
            </a:solidFill>
          </a:ln>
        </p:spPr>
        <p:txBody>
          <a:bodyPr wrap="square" rtlCol="0" anchor="t">
            <a:normAutofit/>
          </a:bodyPr>
          <a:lstStyle/>
          <a:p>
            <a:pPr algn="l"/>
            <a:r>
              <a:rPr lang="en-US" sz="1763" dirty="0">
                <a:solidFill>
                  <a:srgbClr val="000000"/>
                </a:solidFill>
              </a:rPr>
              <a:t>int id PK
int user_id FK
date order_date
decimal total</a:t>
            </a:r>
          </a:p>
        </p:txBody>
      </p:sp>
      <p:sp>
        <p:nvSpPr>
          <p:cNvPr id="18" name="Shape 18"/>
          <p:cNvSpPr/>
          <p:nvPr/>
        </p:nvSpPr>
        <p:spPr>
          <a:xfrm>
            <a:off x="4072000" y="3344000"/>
            <a:ext cx="1000000" cy="250000"/>
          </a:xfrm>
          <a:prstGeom prst="roundRect">
            <a:avLst/>
          </a:prstGeom>
          <a:solidFill>
            <a:srgbClr val="FFFFFF"/>
          </a:solidFill>
          <a:ln w="1">
            <a:solidFill>
              <a:srgbClr val="880E4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places</a:t>
            </a:r>
          </a:p>
        </p:txBody>
      </p:sp>
      <p:sp>
        <p:nvSpPr>
          <p:cNvPr id="19" name="Shape 19"/>
          <p:cNvSpPr/>
          <p:nvPr/>
        </p:nvSpPr>
        <p:spPr>
          <a:xfrm>
            <a:off x="1272000" y="3344000"/>
            <a:ext cx="1000000" cy="250000"/>
          </a:xfrm>
          <a:prstGeom prst="roundRect">
            <a:avLst/>
          </a:prstGeom>
          <a:solidFill>
            <a:srgbClr val="FFFFFF"/>
          </a:solidFill>
          <a:ln w="1">
            <a:solidFill>
              <a:srgbClr val="880E4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contains</a:t>
            </a:r>
          </a:p>
        </p:txBody>
      </p:sp>
      <p:sp>
        <p:nvSpPr>
          <p:cNvPr id="20" name="Shape 20"/>
          <p:cNvSpPr/>
          <p:nvPr/>
        </p:nvSpPr>
        <p:spPr>
          <a:xfrm>
            <a:off x="2672000" y="2094000"/>
            <a:ext cx="1000000" cy="250000"/>
          </a:xfrm>
          <a:prstGeom prst="roundRect">
            <a:avLst/>
          </a:prstGeom>
          <a:solidFill>
            <a:srgbClr val="FFFFFF"/>
          </a:solidFill>
          <a:ln w="1">
            <a:solidFill>
              <a:srgbClr val="880E4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ordered in</a:t>
            </a:r>
          </a:p>
        </p:txBody>
      </p:sp>
      <p:cxnSp>
        <p:nvCxnSpPr>
          <p:cNvPr id="61" name="Connector 61"/>
          <p:cNvCxnSpPr>
            <a:stCxn id="14" idx="3"/>
            <a:endCxn id="16" idx="1"/>
          </p:cNvCxnSpPr>
          <p:nvPr/>
        </p:nvCxnSpPr>
        <p:spPr>
          <a:xfrm flipH="1">
            <a:off x="672000" y="2219000"/>
            <a:ext cx="7800000" cy="2500000"/>
          </a:xfrm>
          <a:prstGeom prst="bentConnector3">
            <a:avLst/>
          </a:prstGeom>
          <a:ln w="19050">
            <a:solidFill>
              <a:srgbClr val="880E4F"/>
            </a:solidFill>
            <a:prstDash val="solid"/>
            <a:tailEnd type="diamond" w="med" len="med"/>
          </a:ln>
        </p:spPr>
      </p:cxnSp>
      <p:cxnSp>
        <p:nvCxnSpPr>
          <p:cNvPr id="62" name="Connector 62"/>
          <p:cNvCxnSpPr>
            <a:stCxn id="16" idx="0"/>
            <a:endCxn id="10" idx="2"/>
          </p:cNvCxnSpPr>
          <p:nvPr/>
        </p:nvCxnSpPr>
        <p:spPr>
          <a:xfrm flipH="1" flipV="1">
            <a:off x="672000" y="2219000"/>
            <a:ext cx="2200000" cy="2500000"/>
          </a:xfrm>
          <a:prstGeom prst="bentConnector3">
            <a:avLst/>
          </a:prstGeom>
          <a:ln w="19050">
            <a:solidFill>
              <a:srgbClr val="880E4F"/>
            </a:solidFill>
            <a:prstDash val="solid"/>
            <a:tailEnd type="diamond" w="med" len="med"/>
          </a:ln>
        </p:spPr>
      </p:cxnSp>
      <p:cxnSp>
        <p:nvCxnSpPr>
          <p:cNvPr id="63" name="Connector 63"/>
          <p:cNvCxnSpPr>
            <a:stCxn id="12" idx="3"/>
            <a:endCxn id="10" idx="1"/>
          </p:cNvCxnSpPr>
          <p:nvPr/>
        </p:nvCxnSpPr>
        <p:spPr>
          <a:xfrm flipH="1">
            <a:off x="672000" y="2219000"/>
            <a:ext cx="5000000" cy="0"/>
          </a:xfrm>
          <a:prstGeom prst="bentConnector3">
            <a:avLst/>
          </a:prstGeom>
          <a:ln w="19050">
            <a:solidFill>
              <a:srgbClr val="880E4F"/>
            </a:solidFill>
            <a:prstDash val="solid"/>
            <a:tailEnd type="diamond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Application States</a:t>
            </a:r>
          </a:p>
        </p:txBody>
      </p:sp>
      <p:sp>
        <p:nvSpPr>
          <p:cNvPr id="10" name="Shape 10"/>
          <p:cNvSpPr/>
          <p:nvPr/>
        </p:nvSpPr>
        <p:spPr>
          <a:xfrm>
            <a:off x="1622000" y="3179000"/>
            <a:ext cx="1500000" cy="500000"/>
          </a:xfrm>
          <a:prstGeom prst="ellipse">
            <a:avLst/>
          </a:prstGeom>
          <a:solidFill>
            <a:srgbClr val="000000"/>
          </a:solidFill>
          <a:ln w="2">
            <a:solidFill>
              <a:srgbClr val="00838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Start</a:t>
            </a:r>
          </a:p>
        </p:txBody>
      </p:sp>
      <p:sp>
        <p:nvSpPr>
          <p:cNvPr id="11" name="Shape 11"/>
          <p:cNvSpPr/>
          <p:nvPr/>
        </p:nvSpPr>
        <p:spPr>
          <a:xfrm>
            <a:off x="3822000" y="3179000"/>
            <a:ext cx="1500000" cy="500000"/>
          </a:xfrm>
          <a:prstGeom prst="roundRect">
            <a:avLst/>
          </a:prstGeom>
          <a:solidFill>
            <a:srgbClr val="E0F7FA"/>
          </a:solidFill>
          <a:ln w="2">
            <a:solidFill>
              <a:srgbClr val="00838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000000"/>
                </a:solidFill>
              </a:rPr>
              <a:t>Idle</a:t>
            </a:r>
          </a:p>
        </p:txBody>
      </p:sp>
      <p:sp>
        <p:nvSpPr>
          <p:cNvPr id="12" name="Shape 12"/>
          <p:cNvSpPr/>
          <p:nvPr/>
        </p:nvSpPr>
        <p:spPr>
          <a:xfrm>
            <a:off x="6022000" y="3179000"/>
            <a:ext cx="1500000" cy="500000"/>
          </a:xfrm>
          <a:prstGeom prst="roundRect">
            <a:avLst/>
          </a:prstGeom>
          <a:solidFill>
            <a:srgbClr val="E0F7FA"/>
          </a:solidFill>
          <a:ln w="2">
            <a:solidFill>
              <a:srgbClr val="00838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000000"/>
                </a:solidFill>
              </a:rPr>
              <a:t>Loading</a:t>
            </a:r>
          </a:p>
        </p:txBody>
      </p:sp>
      <p:sp>
        <p:nvSpPr>
          <p:cNvPr id="13" name="Shape 13"/>
          <p:cNvSpPr/>
          <p:nvPr/>
        </p:nvSpPr>
        <p:spPr>
          <a:xfrm>
            <a:off x="1622000" y="4379000"/>
            <a:ext cx="1500000" cy="500000"/>
          </a:xfrm>
          <a:prstGeom prst="roundRect">
            <a:avLst/>
          </a:prstGeom>
          <a:solidFill>
            <a:srgbClr val="E0F7FA"/>
          </a:solidFill>
          <a:ln w="2">
            <a:solidFill>
              <a:srgbClr val="00838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000000"/>
                </a:solidFill>
              </a:rPr>
              <a:t>Success</a:t>
            </a:r>
          </a:p>
        </p:txBody>
      </p:sp>
      <p:sp>
        <p:nvSpPr>
          <p:cNvPr id="14" name="Shape 14"/>
          <p:cNvSpPr/>
          <p:nvPr/>
        </p:nvSpPr>
        <p:spPr>
          <a:xfrm>
            <a:off x="3822000" y="4379000"/>
            <a:ext cx="1500000" cy="500000"/>
          </a:xfrm>
          <a:prstGeom prst="roundRect">
            <a:avLst/>
          </a:prstGeom>
          <a:solidFill>
            <a:srgbClr val="E0F7FA"/>
          </a:solidFill>
          <a:ln w="2">
            <a:solidFill>
              <a:srgbClr val="00838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000000"/>
                </a:solidFill>
              </a:rPr>
              <a:t>Error</a:t>
            </a:r>
          </a:p>
        </p:txBody>
      </p:sp>
      <p:sp>
        <p:nvSpPr>
          <p:cNvPr id="15" name="Shape 15"/>
          <p:cNvSpPr/>
          <p:nvPr/>
        </p:nvSpPr>
        <p:spPr>
          <a:xfrm>
            <a:off x="6022000" y="4379000"/>
            <a:ext cx="1500000" cy="500000"/>
          </a:xfrm>
          <a:prstGeom prst="ellipse">
            <a:avLst/>
          </a:prstGeom>
          <a:solidFill>
            <a:srgbClr val="000000"/>
          </a:solidFill>
          <a:ln w="2">
            <a:solidFill>
              <a:srgbClr val="00838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End</a:t>
            </a:r>
          </a:p>
        </p:txBody>
      </p:sp>
      <p:sp>
        <p:nvSpPr>
          <p:cNvPr id="16" name="Shape 16"/>
          <p:cNvSpPr/>
          <p:nvPr/>
        </p:nvSpPr>
        <p:spPr>
          <a:xfrm>
            <a:off x="5272000" y="3304000"/>
            <a:ext cx="800000" cy="250000"/>
          </a:xfrm>
          <a:prstGeom prst="roundRect">
            <a:avLst/>
          </a:prstGeom>
          <a:solidFill>
            <a:srgbClr val="FFFDE7"/>
          </a:solidFill>
          <a:ln w="1">
            <a:solidFill>
              <a:srgbClr val="00838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259" dirty="0">
                <a:solidFill>
                  <a:srgbClr val="000000"/>
                </a:solidFill>
              </a:rPr>
              <a:t>fetch data</a:t>
            </a:r>
          </a:p>
        </p:txBody>
      </p:sp>
      <p:sp>
        <p:nvSpPr>
          <p:cNvPr id="17" name="Shape 17"/>
          <p:cNvSpPr/>
          <p:nvPr/>
        </p:nvSpPr>
        <p:spPr>
          <a:xfrm>
            <a:off x="4172000" y="3904000"/>
            <a:ext cx="800000" cy="250000"/>
          </a:xfrm>
          <a:prstGeom prst="roundRect">
            <a:avLst/>
          </a:prstGeom>
          <a:solidFill>
            <a:srgbClr val="FFFDE7"/>
          </a:solidFill>
          <a:ln w="1">
            <a:solidFill>
              <a:srgbClr val="00838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969" dirty="0">
                <a:solidFill>
                  <a:srgbClr val="000000"/>
                </a:solidFill>
              </a:rPr>
              <a:t>data received</a:t>
            </a:r>
          </a:p>
        </p:txBody>
      </p:sp>
      <p:sp>
        <p:nvSpPr>
          <p:cNvPr id="18" name="Shape 18"/>
          <p:cNvSpPr/>
          <p:nvPr/>
        </p:nvSpPr>
        <p:spPr>
          <a:xfrm>
            <a:off x="5272000" y="3904000"/>
            <a:ext cx="800000" cy="250000"/>
          </a:xfrm>
          <a:prstGeom prst="roundRect">
            <a:avLst/>
          </a:prstGeom>
          <a:solidFill>
            <a:srgbClr val="FFFDE7"/>
          </a:solidFill>
          <a:ln w="1">
            <a:solidFill>
              <a:srgbClr val="00838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899" dirty="0">
                <a:solidFill>
                  <a:srgbClr val="000000"/>
                </a:solidFill>
              </a:rPr>
              <a:t>request failed</a:t>
            </a:r>
          </a:p>
        </p:txBody>
      </p:sp>
      <p:sp>
        <p:nvSpPr>
          <p:cNvPr id="19" name="Shape 19"/>
          <p:cNvSpPr/>
          <p:nvPr/>
        </p:nvSpPr>
        <p:spPr>
          <a:xfrm>
            <a:off x="3072000" y="3904000"/>
            <a:ext cx="800000" cy="250000"/>
          </a:xfrm>
          <a:prstGeom prst="roundRect">
            <a:avLst/>
          </a:prstGeom>
          <a:solidFill>
            <a:srgbClr val="FFFDE7"/>
          </a:solidFill>
          <a:ln w="1">
            <a:solidFill>
              <a:srgbClr val="00838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reset</a:t>
            </a:r>
          </a:p>
        </p:txBody>
      </p:sp>
      <p:sp>
        <p:nvSpPr>
          <p:cNvPr id="20" name="Shape 20"/>
          <p:cNvSpPr/>
          <p:nvPr/>
        </p:nvSpPr>
        <p:spPr>
          <a:xfrm>
            <a:off x="5272000" y="3904000"/>
            <a:ext cx="800000" cy="250000"/>
          </a:xfrm>
          <a:prstGeom prst="roundRect">
            <a:avLst/>
          </a:prstGeom>
          <a:solidFill>
            <a:srgbClr val="FFFDE7"/>
          </a:solidFill>
          <a:ln w="1">
            <a:solidFill>
              <a:srgbClr val="00838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retry</a:t>
            </a:r>
          </a:p>
        </p:txBody>
      </p:sp>
      <p:sp>
        <p:nvSpPr>
          <p:cNvPr id="21" name="Shape 21"/>
          <p:cNvSpPr/>
          <p:nvPr/>
        </p:nvSpPr>
        <p:spPr>
          <a:xfrm>
            <a:off x="4172000" y="3904000"/>
            <a:ext cx="800000" cy="250000"/>
          </a:xfrm>
          <a:prstGeom prst="roundRect">
            <a:avLst/>
          </a:prstGeom>
          <a:solidFill>
            <a:srgbClr val="FFFDE7"/>
          </a:solidFill>
          <a:ln w="1">
            <a:solidFill>
              <a:srgbClr val="00838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cancel</a:t>
            </a:r>
          </a:p>
        </p:txBody>
      </p:sp>
      <p:cxnSp>
        <p:nvCxnSpPr>
          <p:cNvPr id="62" name="Connector 62"/>
          <p:cNvCxnSpPr>
            <a:stCxn id="10" idx="1"/>
            <a:endCxn id="11" idx="3"/>
          </p:cNvCxnSpPr>
          <p:nvPr/>
        </p:nvCxnSpPr>
        <p:spPr>
          <a:xfrm>
            <a:off x="3122000" y="3429000"/>
            <a:ext cx="700000" cy="0"/>
          </a:xfrm>
          <a:prstGeom prst="bentConnector3">
            <a:avLst/>
          </a:prstGeom>
          <a:ln w="19050">
            <a:solidFill>
              <a:srgbClr val="00838F"/>
            </a:solidFill>
            <a:prstDash val="solid"/>
            <a:tailEnd type="triangle" w="med" len="med"/>
          </a:ln>
        </p:spPr>
      </p:cxnSp>
      <p:cxnSp>
        <p:nvCxnSpPr>
          <p:cNvPr id="63" name="Connector 63"/>
          <p:cNvCxnSpPr>
            <a:stCxn id="11" idx="1"/>
            <a:endCxn id="12" idx="3"/>
          </p:cNvCxnSpPr>
          <p:nvPr/>
        </p:nvCxnSpPr>
        <p:spPr>
          <a:xfrm>
            <a:off x="5322000" y="3429000"/>
            <a:ext cx="700000" cy="0"/>
          </a:xfrm>
          <a:prstGeom prst="bentConnector3">
            <a:avLst/>
          </a:prstGeom>
          <a:ln w="19050">
            <a:solidFill>
              <a:srgbClr val="00838F"/>
            </a:solidFill>
            <a:prstDash val="solid"/>
            <a:tailEnd type="triangle" w="med" len="med"/>
          </a:ln>
        </p:spPr>
      </p:cxnSp>
      <p:cxnSp>
        <p:nvCxnSpPr>
          <p:cNvPr id="64" name="Connector 64"/>
          <p:cNvCxnSpPr>
            <a:stCxn id="12" idx="3"/>
            <a:endCxn id="13" idx="1"/>
          </p:cNvCxnSpPr>
          <p:nvPr/>
        </p:nvCxnSpPr>
        <p:spPr>
          <a:xfrm flipH="1">
            <a:off x="1622000" y="3429000"/>
            <a:ext cx="5900000" cy="1200000"/>
          </a:xfrm>
          <a:prstGeom prst="bentConnector3">
            <a:avLst/>
          </a:prstGeom>
          <a:ln w="19050">
            <a:solidFill>
              <a:srgbClr val="00838F"/>
            </a:solidFill>
            <a:prstDash val="solid"/>
            <a:tailEnd type="triangle" w="med" len="med"/>
          </a:ln>
        </p:spPr>
      </p:cxnSp>
      <p:cxnSp>
        <p:nvCxnSpPr>
          <p:cNvPr id="65" name="Connector 65"/>
          <p:cNvCxnSpPr>
            <a:stCxn id="12" idx="3"/>
            <a:endCxn id="14" idx="1"/>
          </p:cNvCxnSpPr>
          <p:nvPr/>
        </p:nvCxnSpPr>
        <p:spPr>
          <a:xfrm flipH="1">
            <a:off x="3822000" y="3429000"/>
            <a:ext cx="3700000" cy="1200000"/>
          </a:xfrm>
          <a:prstGeom prst="bentConnector3">
            <a:avLst/>
          </a:prstGeom>
          <a:ln w="19050">
            <a:solidFill>
              <a:srgbClr val="00838F"/>
            </a:solidFill>
            <a:prstDash val="solid"/>
            <a:tailEnd type="triangle" w="med" len="med"/>
          </a:ln>
        </p:spPr>
      </p:cxnSp>
      <p:cxnSp>
        <p:nvCxnSpPr>
          <p:cNvPr id="66" name="Connector 66"/>
          <p:cNvCxnSpPr>
            <a:stCxn id="13" idx="1"/>
            <a:endCxn id="11" idx="3"/>
          </p:cNvCxnSpPr>
          <p:nvPr/>
        </p:nvCxnSpPr>
        <p:spPr>
          <a:xfrm flipV="1">
            <a:off x="3122000" y="3429000"/>
            <a:ext cx="700000" cy="1200000"/>
          </a:xfrm>
          <a:prstGeom prst="bentConnector3">
            <a:avLst/>
          </a:prstGeom>
          <a:ln w="19050">
            <a:solidFill>
              <a:srgbClr val="00838F"/>
            </a:solidFill>
            <a:prstDash val="solid"/>
            <a:tailEnd type="triangle" w="med" len="med"/>
          </a:ln>
        </p:spPr>
      </p:cxnSp>
      <p:cxnSp>
        <p:nvCxnSpPr>
          <p:cNvPr id="67" name="Connector 67"/>
          <p:cNvCxnSpPr>
            <a:stCxn id="14" idx="1"/>
            <a:endCxn id="12" idx="3"/>
          </p:cNvCxnSpPr>
          <p:nvPr/>
        </p:nvCxnSpPr>
        <p:spPr>
          <a:xfrm flipV="1">
            <a:off x="5322000" y="3429000"/>
            <a:ext cx="700000" cy="1200000"/>
          </a:xfrm>
          <a:prstGeom prst="bentConnector3">
            <a:avLst/>
          </a:prstGeom>
          <a:ln w="19050">
            <a:solidFill>
              <a:srgbClr val="00838F"/>
            </a:solidFill>
            <a:prstDash val="solid"/>
            <a:tailEnd type="triangle" w="med" len="med"/>
          </a:ln>
        </p:spPr>
      </p:cxnSp>
      <p:cxnSp>
        <p:nvCxnSpPr>
          <p:cNvPr id="68" name="Connector 68"/>
          <p:cNvCxnSpPr>
            <a:stCxn id="14" idx="0"/>
            <a:endCxn id="11" idx="2"/>
          </p:cNvCxnSpPr>
          <p:nvPr/>
        </p:nvCxnSpPr>
        <p:spPr>
          <a:xfrm flipH="1" flipV="1">
            <a:off x="3822000" y="3429000"/>
            <a:ext cx="1500000" cy="1200000"/>
          </a:xfrm>
          <a:prstGeom prst="bentConnector3">
            <a:avLst/>
          </a:prstGeom>
          <a:ln w="19050">
            <a:solidFill>
              <a:srgbClr val="00838F"/>
            </a:solidFill>
            <a:prstDash val="solid"/>
            <a:tailEnd type="triangle" w="med" len="med"/>
          </a:ln>
        </p:spPr>
      </p:cxnSp>
      <p:cxnSp>
        <p:nvCxnSpPr>
          <p:cNvPr id="69" name="Connector 69"/>
          <p:cNvCxnSpPr>
            <a:stCxn id="13" idx="1"/>
            <a:endCxn id="15" idx="3"/>
          </p:cNvCxnSpPr>
          <p:nvPr/>
        </p:nvCxnSpPr>
        <p:spPr>
          <a:xfrm>
            <a:off x="3122000" y="4629000"/>
            <a:ext cx="2900000" cy="0"/>
          </a:xfrm>
          <a:prstGeom prst="bentConnector3">
            <a:avLst/>
          </a:prstGeom>
          <a:ln w="19050">
            <a:solidFill>
              <a:srgbClr val="00838F"/>
            </a:solidFill>
            <a:prstDash val="solid"/>
            <a:tailEnd type="triangle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Class Structure</a:t>
            </a:r>
          </a:p>
        </p:txBody>
      </p:sp>
      <p:sp>
        <p:nvSpPr>
          <p:cNvPr id="10" name="Shape 10"/>
          <p:cNvSpPr/>
          <p:nvPr/>
        </p:nvSpPr>
        <p:spPr>
          <a:xfrm>
            <a:off x="1072000" y="2604000"/>
            <a:ext cx="2000000" cy="350000"/>
          </a:xfrm>
          <a:prstGeom prst="rect">
            <a:avLst/>
          </a:prstGeom>
          <a:solidFill>
            <a:srgbClr val="4472C4"/>
          </a:solidFill>
          <a:ln w="2">
            <a:solidFill>
              <a:srgbClr val="2F5496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204" dirty="0">
                <a:solidFill>
                  <a:srgbClr val="FFFFFF"/>
                </a:solidFill>
              </a:rPr>
              <a:t>Presentation</a:t>
            </a:r>
          </a:p>
        </p:txBody>
      </p:sp>
      <p:sp>
        <p:nvSpPr>
          <p:cNvPr id="11" name="Shape 11"/>
          <p:cNvSpPr/>
          <p:nvPr/>
        </p:nvSpPr>
        <p:spPr>
          <a:xfrm>
            <a:off x="1072000" y="2954000"/>
            <a:ext cx="2000000" cy="500000"/>
          </a:xfrm>
          <a:prstGeom prst="rect">
            <a:avLst/>
          </a:prstGeom>
          <a:solidFill>
            <a:srgbClr val="D6DCE5"/>
          </a:solidFill>
          <a:ln w="1">
            <a:solidFill>
              <a:srgbClr val="2F5496"/>
            </a:solidFill>
          </a:ln>
        </p:spPr>
        <p:txBody>
          <a:bodyPr wrap="square" rtlCol="0" anchor="t">
            <a:normAutofit/>
          </a:bodyPr>
          <a:lstStyle/>
          <a:p>
            <a:pPr algn="l"/>
            <a:r>
              <a:rPr lang="en-US" sz="1574" dirty="0">
                <a:solidFill>
                  <a:srgbClr val="000000"/>
                </a:solidFill>
              </a:rPr>
              <a:t>+String title
+List~Slide~ slides</a:t>
            </a:r>
          </a:p>
        </p:txBody>
      </p:sp>
      <p:sp>
        <p:nvSpPr>
          <p:cNvPr id="12" name="Shape 12"/>
          <p:cNvSpPr/>
          <p:nvPr/>
        </p:nvSpPr>
        <p:spPr>
          <a:xfrm>
            <a:off x="1072000" y="3454000"/>
            <a:ext cx="2000000" cy="500000"/>
          </a:xfrm>
          <a:prstGeom prst="rect">
            <a:avLst/>
          </a:prstGeom>
          <a:solidFill>
            <a:srgbClr val="FFFFFF"/>
          </a:solidFill>
          <a:ln w="1">
            <a:solidFill>
              <a:srgbClr val="2F5496"/>
            </a:solidFill>
          </a:ln>
        </p:spPr>
        <p:txBody>
          <a:bodyPr wrap="square" rtlCol="0" anchor="t">
            <a:normAutofit/>
          </a:bodyPr>
          <a:lstStyle/>
          <a:p>
            <a:pPr algn="l"/>
            <a:r>
              <a:rPr lang="en-US" sz="1574" dirty="0">
                <a:solidFill>
                  <a:srgbClr val="000000"/>
                </a:solidFill>
              </a:rPr>
              <a:t>+addSlide()
+save()</a:t>
            </a:r>
          </a:p>
        </p:txBody>
      </p:sp>
      <p:sp>
        <p:nvSpPr>
          <p:cNvPr id="13" name="Shape 13"/>
          <p:cNvSpPr/>
          <p:nvPr/>
        </p:nvSpPr>
        <p:spPr>
          <a:xfrm>
            <a:off x="3572000" y="2604000"/>
            <a:ext cx="2000000" cy="350000"/>
          </a:xfrm>
          <a:prstGeom prst="rect">
            <a:avLst/>
          </a:prstGeom>
          <a:solidFill>
            <a:srgbClr val="4472C4"/>
          </a:solidFill>
          <a:ln w="2">
            <a:solidFill>
              <a:srgbClr val="2F5496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204" dirty="0">
                <a:solidFill>
                  <a:srgbClr val="FFFFFF"/>
                </a:solidFill>
              </a:rPr>
              <a:t>Slide</a:t>
            </a:r>
          </a:p>
        </p:txBody>
      </p:sp>
      <p:sp>
        <p:nvSpPr>
          <p:cNvPr id="14" name="Shape 14"/>
          <p:cNvSpPr/>
          <p:nvPr/>
        </p:nvSpPr>
        <p:spPr>
          <a:xfrm>
            <a:off x="3572000" y="2954000"/>
            <a:ext cx="2000000" cy="500000"/>
          </a:xfrm>
          <a:prstGeom prst="rect">
            <a:avLst/>
          </a:prstGeom>
          <a:solidFill>
            <a:srgbClr val="D6DCE5"/>
          </a:solidFill>
          <a:ln w="1">
            <a:solidFill>
              <a:srgbClr val="2F5496"/>
            </a:solidFill>
          </a:ln>
        </p:spPr>
        <p:txBody>
          <a:bodyPr wrap="square" rtlCol="0" anchor="t">
            <a:normAutofit/>
          </a:bodyPr>
          <a:lstStyle/>
          <a:p>
            <a:pPr algn="l"/>
            <a:r>
              <a:rPr lang="en-US" sz="1369" dirty="0">
                <a:solidFill>
                  <a:srgbClr val="000000"/>
                </a:solidFill>
              </a:rPr>
              <a:t>+String title
+List~Element~ elements</a:t>
            </a:r>
          </a:p>
        </p:txBody>
      </p:sp>
      <p:sp>
        <p:nvSpPr>
          <p:cNvPr id="15" name="Shape 15"/>
          <p:cNvSpPr/>
          <p:nvPr/>
        </p:nvSpPr>
        <p:spPr>
          <a:xfrm>
            <a:off x="3572000" y="3454000"/>
            <a:ext cx="2000000" cy="250000"/>
          </a:xfrm>
          <a:prstGeom prst="rect">
            <a:avLst/>
          </a:prstGeom>
          <a:solidFill>
            <a:srgbClr val="FFFFFF"/>
          </a:solidFill>
          <a:ln w="1">
            <a:solidFill>
              <a:srgbClr val="2F5496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+addElement()</a:t>
            </a:r>
          </a:p>
        </p:txBody>
      </p:sp>
      <p:sp>
        <p:nvSpPr>
          <p:cNvPr id="16" name="Shape 16"/>
          <p:cNvSpPr/>
          <p:nvPr/>
        </p:nvSpPr>
        <p:spPr>
          <a:xfrm>
            <a:off x="6072000" y="2604000"/>
            <a:ext cx="2000000" cy="350000"/>
          </a:xfrm>
          <a:prstGeom prst="rect">
            <a:avLst/>
          </a:prstGeom>
          <a:solidFill>
            <a:srgbClr val="4472C4"/>
          </a:solidFill>
          <a:ln w="2">
            <a:solidFill>
              <a:srgbClr val="2F5496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204" dirty="0">
                <a:solidFill>
                  <a:srgbClr val="FFFFFF"/>
                </a:solidFill>
              </a:rPr>
              <a:t>Element</a:t>
            </a:r>
          </a:p>
        </p:txBody>
      </p:sp>
      <p:sp>
        <p:nvSpPr>
          <p:cNvPr id="17" name="Shape 17"/>
          <p:cNvSpPr/>
          <p:nvPr/>
        </p:nvSpPr>
        <p:spPr>
          <a:xfrm>
            <a:off x="6072000" y="2954000"/>
            <a:ext cx="2000000" cy="250000"/>
          </a:xfrm>
          <a:prstGeom prst="rect">
            <a:avLst/>
          </a:prstGeom>
          <a:solidFill>
            <a:srgbClr val="D6DCE5"/>
          </a:solidFill>
          <a:ln w="1">
            <a:solidFill>
              <a:srgbClr val="2F5496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&lt;&lt;interface&gt;&gt;</a:t>
            </a:r>
          </a:p>
        </p:txBody>
      </p:sp>
      <p:sp>
        <p:nvSpPr>
          <p:cNvPr id="18" name="Shape 18"/>
          <p:cNvSpPr/>
          <p:nvPr/>
        </p:nvSpPr>
        <p:spPr>
          <a:xfrm>
            <a:off x="6072000" y="3204000"/>
            <a:ext cx="2000000" cy="250000"/>
          </a:xfrm>
          <a:prstGeom prst="rect">
            <a:avLst/>
          </a:prstGeom>
          <a:solidFill>
            <a:srgbClr val="FFFFFF"/>
          </a:solidFill>
          <a:ln w="1">
            <a:solidFill>
              <a:srgbClr val="2F5496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+render()</a:t>
            </a:r>
          </a:p>
        </p:txBody>
      </p:sp>
      <p:sp>
        <p:nvSpPr>
          <p:cNvPr id="19" name="Shape 19"/>
          <p:cNvSpPr/>
          <p:nvPr/>
        </p:nvSpPr>
        <p:spPr>
          <a:xfrm>
            <a:off x="1072000" y="4604000"/>
            <a:ext cx="2000000" cy="350000"/>
          </a:xfrm>
          <a:prstGeom prst="rect">
            <a:avLst/>
          </a:prstGeom>
          <a:solidFill>
            <a:srgbClr val="4472C4"/>
          </a:solidFill>
          <a:ln w="2">
            <a:solidFill>
              <a:srgbClr val="2F5496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204" dirty="0">
                <a:solidFill>
                  <a:srgbClr val="FFFFFF"/>
                </a:solidFill>
              </a:rPr>
              <a:t>TextBox</a:t>
            </a:r>
          </a:p>
        </p:txBody>
      </p:sp>
      <p:sp>
        <p:nvSpPr>
          <p:cNvPr id="20" name="Shape 20"/>
          <p:cNvSpPr/>
          <p:nvPr/>
        </p:nvSpPr>
        <p:spPr>
          <a:xfrm>
            <a:off x="1072000" y="4954000"/>
            <a:ext cx="2000000" cy="250000"/>
          </a:xfrm>
          <a:prstGeom prst="rect">
            <a:avLst/>
          </a:prstGeom>
          <a:solidFill>
            <a:srgbClr val="D6DCE5"/>
          </a:solidFill>
          <a:ln w="1">
            <a:solidFill>
              <a:srgbClr val="2F5496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+String text</a:t>
            </a:r>
          </a:p>
        </p:txBody>
      </p:sp>
      <p:sp>
        <p:nvSpPr>
          <p:cNvPr id="21" name="Shape 21"/>
          <p:cNvSpPr/>
          <p:nvPr/>
        </p:nvSpPr>
        <p:spPr>
          <a:xfrm>
            <a:off x="1072000" y="5204000"/>
            <a:ext cx="2000000" cy="250000"/>
          </a:xfrm>
          <a:prstGeom prst="rect">
            <a:avLst/>
          </a:prstGeom>
          <a:solidFill>
            <a:srgbClr val="FFFFFF"/>
          </a:solidFill>
          <a:ln w="1">
            <a:solidFill>
              <a:srgbClr val="2F5496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+render()</a:t>
            </a:r>
          </a:p>
        </p:txBody>
      </p:sp>
      <p:sp>
        <p:nvSpPr>
          <p:cNvPr id="22" name="Shape 22"/>
          <p:cNvSpPr/>
          <p:nvPr/>
        </p:nvSpPr>
        <p:spPr>
          <a:xfrm>
            <a:off x="3572000" y="4604000"/>
            <a:ext cx="2000000" cy="350000"/>
          </a:xfrm>
          <a:prstGeom prst="rect">
            <a:avLst/>
          </a:prstGeom>
          <a:solidFill>
            <a:srgbClr val="4472C4"/>
          </a:solidFill>
          <a:ln w="2">
            <a:solidFill>
              <a:srgbClr val="2F5496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204" dirty="0">
                <a:solidFill>
                  <a:srgbClr val="FFFFFF"/>
                </a:solidFill>
              </a:rPr>
              <a:t>Table</a:t>
            </a:r>
          </a:p>
        </p:txBody>
      </p:sp>
      <p:sp>
        <p:nvSpPr>
          <p:cNvPr id="23" name="Shape 23"/>
          <p:cNvSpPr/>
          <p:nvPr/>
        </p:nvSpPr>
        <p:spPr>
          <a:xfrm>
            <a:off x="3572000" y="4954000"/>
            <a:ext cx="2000000" cy="250000"/>
          </a:xfrm>
          <a:prstGeom prst="rect">
            <a:avLst/>
          </a:prstGeom>
          <a:solidFill>
            <a:srgbClr val="D6DCE5"/>
          </a:solidFill>
          <a:ln w="1">
            <a:solidFill>
              <a:srgbClr val="2F5496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+List~Row~ rows</a:t>
            </a:r>
          </a:p>
        </p:txBody>
      </p:sp>
      <p:sp>
        <p:nvSpPr>
          <p:cNvPr id="24" name="Shape 24"/>
          <p:cNvSpPr/>
          <p:nvPr/>
        </p:nvSpPr>
        <p:spPr>
          <a:xfrm>
            <a:off x="3572000" y="5204000"/>
            <a:ext cx="2000000" cy="250000"/>
          </a:xfrm>
          <a:prstGeom prst="rect">
            <a:avLst/>
          </a:prstGeom>
          <a:solidFill>
            <a:srgbClr val="FFFFFF"/>
          </a:solidFill>
          <a:ln w="1">
            <a:solidFill>
              <a:srgbClr val="2F5496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+render()</a:t>
            </a:r>
          </a:p>
        </p:txBody>
      </p:sp>
      <p:cxnSp>
        <p:nvCxnSpPr>
          <p:cNvPr id="65" name="Connector 65"/>
          <p:cNvCxnSpPr>
            <a:stCxn id="16" idx="2"/>
            <a:endCxn id="19" idx="0"/>
          </p:cNvCxnSpPr>
          <p:nvPr/>
        </p:nvCxnSpPr>
        <p:spPr>
          <a:xfrm flipH="1">
            <a:off x="2072000" y="2604000"/>
            <a:ext cx="5000000" cy="2500000"/>
          </a:xfrm>
          <a:prstGeom prst="bentConnector3">
            <a:avLst/>
          </a:prstGeom>
          <a:ln w="19050">
            <a:solidFill>
              <a:srgbClr val="2F5496"/>
            </a:solidFill>
            <a:prstDash val="solid"/>
            <a:tailEnd type="triangle" w="med" len="med"/>
          </a:ln>
        </p:spPr>
      </p:cxnSp>
      <p:cxnSp>
        <p:nvCxnSpPr>
          <p:cNvPr id="66" name="Connector 66"/>
          <p:cNvCxnSpPr>
            <a:stCxn id="16" idx="2"/>
            <a:endCxn id="22" idx="0"/>
          </p:cNvCxnSpPr>
          <p:nvPr/>
        </p:nvCxnSpPr>
        <p:spPr>
          <a:xfrm flipH="1">
            <a:off x="4572000" y="2604000"/>
            <a:ext cx="2500000" cy="2500000"/>
          </a:xfrm>
          <a:prstGeom prst="bentConnector3">
            <a:avLst/>
          </a:prstGeom>
          <a:ln w="19050">
            <a:solidFill>
              <a:srgbClr val="2F5496"/>
            </a:solidFill>
            <a:prstDash val="solid"/>
            <a:tailEnd type="triangle" w="med" len="med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User Journey</a:t>
            </a:r>
          </a:p>
        </p:txBody>
      </p:sp>
      <p:sp>
        <p:nvSpPr>
          <p:cNvPr id="10" name="Shape 10"/>
          <p:cNvSpPr/>
          <p:nvPr/>
        </p:nvSpPr>
        <p:spPr>
          <a:xfrm>
            <a:off x="1372000" y="3254000"/>
            <a:ext cx="2000000" cy="350000"/>
          </a:xfrm>
          <a:prstGeom prst="rect">
            <a:avLst/>
          </a:prstGeom>
          <a:solidFill>
            <a:srgbClr val="7B1FA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204" dirty="0">
                <a:solidFill>
                  <a:srgbClr val="FFFFFF"/>
                </a:solidFill>
              </a:rPr>
              <a:t>Discovery</a:t>
            </a:r>
          </a:p>
        </p:txBody>
      </p:sp>
      <p:sp>
        <p:nvSpPr>
          <p:cNvPr id="11" name="Shape 11"/>
          <p:cNvSpPr/>
          <p:nvPr/>
        </p:nvSpPr>
        <p:spPr>
          <a:xfrm>
            <a:off x="1422000" y="3654000"/>
            <a:ext cx="1900000" cy="350000"/>
          </a:xfrm>
          <a:prstGeom prst="roundRect">
            <a:avLst/>
          </a:prstGeom>
          <a:solidFill>
            <a:srgbClr val="A5D6A7"/>
          </a:solidFill>
          <a:ln w="12700">
            <a:solidFill>
              <a:srgbClr val="9E9E9E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760" dirty="0">
                <a:solidFill>
                  <a:srgbClr val="000000"/>
                </a:solidFill>
              </a:rPr>
              <a:t>Visit website (5)</a:t>
            </a:r>
          </a:p>
        </p:txBody>
      </p:sp>
      <p:sp>
        <p:nvSpPr>
          <p:cNvPr id="12" name="Shape 12"/>
          <p:cNvSpPr/>
          <p:nvPr/>
        </p:nvSpPr>
        <p:spPr>
          <a:xfrm>
            <a:off x="1422000" y="4054000"/>
            <a:ext cx="1900000" cy="350000"/>
          </a:xfrm>
          <a:prstGeom prst="roundRect">
            <a:avLst/>
          </a:prstGeom>
          <a:solidFill>
            <a:srgbClr val="C8E6C9"/>
          </a:solidFill>
          <a:ln w="12700">
            <a:solidFill>
              <a:srgbClr val="9E9E9E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760" dirty="0">
                <a:solidFill>
                  <a:srgbClr val="000000"/>
                </a:solidFill>
              </a:rPr>
              <a:t>Read features (4)</a:t>
            </a:r>
          </a:p>
        </p:txBody>
      </p:sp>
      <p:sp>
        <p:nvSpPr>
          <p:cNvPr id="13" name="Shape 13"/>
          <p:cNvSpPr/>
          <p:nvPr/>
        </p:nvSpPr>
        <p:spPr>
          <a:xfrm>
            <a:off x="1422000" y="4454000"/>
            <a:ext cx="1900000" cy="350000"/>
          </a:xfrm>
          <a:prstGeom prst="roundRect">
            <a:avLst/>
          </a:prstGeom>
          <a:solidFill>
            <a:srgbClr val="A5D6A7"/>
          </a:solidFill>
          <a:ln w="12700">
            <a:solidFill>
              <a:srgbClr val="9E9E9E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137" dirty="0">
                <a:solidFill>
                  <a:srgbClr val="000000"/>
                </a:solidFill>
              </a:rPr>
              <a:t>Watch demo (5)</a:t>
            </a:r>
          </a:p>
        </p:txBody>
      </p:sp>
      <p:sp>
        <p:nvSpPr>
          <p:cNvPr id="14" name="Shape 14"/>
          <p:cNvSpPr/>
          <p:nvPr/>
        </p:nvSpPr>
        <p:spPr>
          <a:xfrm>
            <a:off x="3572000" y="3254000"/>
            <a:ext cx="2000000" cy="350000"/>
          </a:xfrm>
          <a:prstGeom prst="rect">
            <a:avLst/>
          </a:prstGeom>
          <a:solidFill>
            <a:srgbClr val="7B1FA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204" dirty="0">
                <a:solidFill>
                  <a:srgbClr val="FFFFFF"/>
                </a:solidFill>
              </a:rPr>
              <a:t>Signup</a:t>
            </a:r>
          </a:p>
        </p:txBody>
      </p:sp>
      <p:sp>
        <p:nvSpPr>
          <p:cNvPr id="15" name="Shape 15"/>
          <p:cNvSpPr/>
          <p:nvPr/>
        </p:nvSpPr>
        <p:spPr>
          <a:xfrm>
            <a:off x="3622000" y="3654000"/>
            <a:ext cx="1900000" cy="350000"/>
          </a:xfrm>
          <a:prstGeom prst="roundRect">
            <a:avLst/>
          </a:prstGeom>
          <a:solidFill>
            <a:srgbClr val="FFF9C4"/>
          </a:solidFill>
          <a:ln w="12700">
            <a:solidFill>
              <a:srgbClr val="9E9E9E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62" dirty="0">
                <a:solidFill>
                  <a:srgbClr val="000000"/>
                </a:solidFill>
              </a:rPr>
              <a:t>Create account (3)</a:t>
            </a:r>
          </a:p>
        </p:txBody>
      </p:sp>
      <p:sp>
        <p:nvSpPr>
          <p:cNvPr id="16" name="Shape 16"/>
          <p:cNvSpPr/>
          <p:nvPr/>
        </p:nvSpPr>
        <p:spPr>
          <a:xfrm>
            <a:off x="3622000" y="4054000"/>
            <a:ext cx="1900000" cy="350000"/>
          </a:xfrm>
          <a:prstGeom prst="roundRect">
            <a:avLst/>
          </a:prstGeom>
          <a:solidFill>
            <a:srgbClr val="FFE0B2"/>
          </a:solidFill>
          <a:ln w="12700">
            <a:solidFill>
              <a:srgbClr val="9E9E9E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870" dirty="0">
                <a:solidFill>
                  <a:srgbClr val="000000"/>
                </a:solidFill>
              </a:rPr>
              <a:t>Verify email (2)</a:t>
            </a:r>
          </a:p>
        </p:txBody>
      </p:sp>
      <p:sp>
        <p:nvSpPr>
          <p:cNvPr id="17" name="Shape 17"/>
          <p:cNvSpPr/>
          <p:nvPr/>
        </p:nvSpPr>
        <p:spPr>
          <a:xfrm>
            <a:off x="3622000" y="4454000"/>
            <a:ext cx="1900000" cy="350000"/>
          </a:xfrm>
          <a:prstGeom prst="roundRect">
            <a:avLst/>
          </a:prstGeom>
          <a:solidFill>
            <a:srgbClr val="FFF9C4"/>
          </a:solidFill>
          <a:ln w="12700">
            <a:solidFill>
              <a:srgbClr val="9E9E9E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496" dirty="0">
                <a:solidFill>
                  <a:srgbClr val="000000"/>
                </a:solidFill>
              </a:rPr>
              <a:t>Complete profile (3)</a:t>
            </a:r>
          </a:p>
        </p:txBody>
      </p:sp>
      <p:sp>
        <p:nvSpPr>
          <p:cNvPr id="18" name="Shape 18"/>
          <p:cNvSpPr/>
          <p:nvPr/>
        </p:nvSpPr>
        <p:spPr>
          <a:xfrm>
            <a:off x="5772000" y="3254000"/>
            <a:ext cx="2000000" cy="350000"/>
          </a:xfrm>
          <a:prstGeom prst="rect">
            <a:avLst/>
          </a:prstGeom>
          <a:solidFill>
            <a:srgbClr val="7B1FA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204" dirty="0">
                <a:solidFill>
                  <a:srgbClr val="FFFFFF"/>
                </a:solidFill>
              </a:rPr>
              <a:t>First Use</a:t>
            </a:r>
          </a:p>
        </p:txBody>
      </p:sp>
      <p:sp>
        <p:nvSpPr>
          <p:cNvPr id="19" name="Shape 19"/>
          <p:cNvSpPr/>
          <p:nvPr/>
        </p:nvSpPr>
        <p:spPr>
          <a:xfrm>
            <a:off x="5822000" y="3654000"/>
            <a:ext cx="1900000" cy="350000"/>
          </a:xfrm>
          <a:prstGeom prst="roundRect">
            <a:avLst/>
          </a:prstGeom>
          <a:solidFill>
            <a:srgbClr val="C8E6C9"/>
          </a:solidFill>
          <a:ln w="12700">
            <a:solidFill>
              <a:srgbClr val="9E9E9E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031" dirty="0">
                <a:solidFill>
                  <a:srgbClr val="000000"/>
                </a:solidFill>
              </a:rPr>
              <a:t>Create first presentation (4)</a:t>
            </a:r>
          </a:p>
        </p:txBody>
      </p:sp>
      <p:sp>
        <p:nvSpPr>
          <p:cNvPr id="20" name="Shape 20"/>
          <p:cNvSpPr/>
          <p:nvPr/>
        </p:nvSpPr>
        <p:spPr>
          <a:xfrm>
            <a:off x="5822000" y="4054000"/>
            <a:ext cx="1900000" cy="350000"/>
          </a:xfrm>
          <a:prstGeom prst="roundRect">
            <a:avLst/>
          </a:prstGeom>
          <a:solidFill>
            <a:srgbClr val="A5D6A7"/>
          </a:solidFill>
          <a:ln w="12700">
            <a:solidFill>
              <a:srgbClr val="9E9E9E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62" dirty="0">
                <a:solidFill>
                  <a:srgbClr val="000000"/>
                </a:solidFill>
              </a:rPr>
              <a:t>Export to PPTX (5)</a:t>
            </a:r>
          </a:p>
        </p:txBody>
      </p:sp>
      <p:sp>
        <p:nvSpPr>
          <p:cNvPr id="21" name="Shape 21"/>
          <p:cNvSpPr/>
          <p:nvPr/>
        </p:nvSpPr>
        <p:spPr>
          <a:xfrm>
            <a:off x="5822000" y="4454000"/>
            <a:ext cx="1900000" cy="350000"/>
          </a:xfrm>
          <a:prstGeom prst="roundRect">
            <a:avLst/>
          </a:prstGeom>
          <a:solidFill>
            <a:srgbClr val="A5D6A7"/>
          </a:solidFill>
          <a:ln w="12700">
            <a:solidFill>
              <a:srgbClr val="9E9E9E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Share with team (5)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Market Analysis</a:t>
            </a:r>
          </a:p>
        </p:txBody>
      </p:sp>
      <p:sp>
        <p:nvSpPr>
          <p:cNvPr id="10" name="Shape 10"/>
          <p:cNvSpPr/>
          <p:nvPr/>
        </p:nvSpPr>
        <p:spPr>
          <a:xfrm>
            <a:off x="1172000" y="2529000"/>
            <a:ext cx="3000000" cy="3000000"/>
          </a:xfrm>
          <a:prstGeom prst="ellipse">
            <a:avLst/>
          </a:prstGeom>
          <a:solidFill>
            <a:srgbClr val="4472C4"/>
          </a:solidFill>
          <a:ln w="2">
            <a:solidFill>
              <a:srgbClr val="FFFFFF"/>
            </a:solidFill>
          </a:ln>
        </p:spPr>
        <p:txBody>
          <a:bodyPr/>
          <a:lstStyle/>
          <a:p/>
        </p:txBody>
      </p:sp>
      <p:sp>
        <p:nvSpPr>
          <p:cNvPr id="11" name="Shape 11"/>
          <p:cNvSpPr/>
          <p:nvPr/>
        </p:nvSpPr>
        <p:spPr>
          <a:xfrm>
            <a:off x="5172000" y="3029000"/>
            <a:ext cx="200000" cy="200000"/>
          </a:xfrm>
          <a:prstGeom prst="rect">
            <a:avLst/>
          </a:prstGeom>
          <a:solidFill>
            <a:srgbClr val="4472C4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5472000" y="3029000"/>
            <a:ext cx="2500000" cy="2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259" dirty="0">
                <a:solidFill>
                  <a:srgbClr val="000000"/>
                </a:solidFill>
              </a:rPr>
              <a:t>Our Product (35.0%)</a:t>
            </a:r>
          </a:p>
        </p:txBody>
      </p:sp>
      <p:sp>
        <p:nvSpPr>
          <p:cNvPr id="13" name="Shape 13"/>
          <p:cNvSpPr/>
          <p:nvPr/>
        </p:nvSpPr>
        <p:spPr>
          <a:xfrm>
            <a:off x="5172000" y="3379000"/>
            <a:ext cx="200000" cy="200000"/>
          </a:xfrm>
          <a:prstGeom prst="rect">
            <a:avLst/>
          </a:prstGeom>
          <a:solidFill>
            <a:srgbClr val="ED7D31"/>
          </a:solidFill>
        </p:spPr>
        <p:txBody>
          <a:bodyPr/>
          <a:lstStyle/>
          <a:p/>
        </p:txBody>
      </p:sp>
      <p:sp>
        <p:nvSpPr>
          <p:cNvPr id="14" name="Shape 14"/>
          <p:cNvSpPr/>
          <p:nvPr/>
        </p:nvSpPr>
        <p:spPr>
          <a:xfrm>
            <a:off x="5472000" y="3379000"/>
            <a:ext cx="2500000" cy="2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259" dirty="0">
                <a:solidFill>
                  <a:srgbClr val="000000"/>
                </a:solidFill>
              </a:rPr>
              <a:t>Competitor A (25.0%)</a:t>
            </a:r>
          </a:p>
        </p:txBody>
      </p:sp>
      <p:sp>
        <p:nvSpPr>
          <p:cNvPr id="15" name="Shape 15"/>
          <p:cNvSpPr/>
          <p:nvPr/>
        </p:nvSpPr>
        <p:spPr>
          <a:xfrm>
            <a:off x="5172000" y="3729000"/>
            <a:ext cx="200000" cy="20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5472000" y="3729000"/>
            <a:ext cx="2500000" cy="2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259" dirty="0">
                <a:solidFill>
                  <a:srgbClr val="000000"/>
                </a:solidFill>
              </a:rPr>
              <a:t>Competitor B (20.0%)</a:t>
            </a:r>
          </a:p>
        </p:txBody>
      </p:sp>
      <p:sp>
        <p:nvSpPr>
          <p:cNvPr id="17" name="Shape 17"/>
          <p:cNvSpPr/>
          <p:nvPr/>
        </p:nvSpPr>
        <p:spPr>
          <a:xfrm>
            <a:off x="5172000" y="4079000"/>
            <a:ext cx="200000" cy="200000"/>
          </a:xfrm>
          <a:prstGeom prst="rect">
            <a:avLst/>
          </a:prstGeom>
          <a:solidFill>
            <a:srgbClr val="FFC000"/>
          </a:solidFill>
        </p:spPr>
        <p:txBody>
          <a:bodyPr/>
          <a:lstStyle/>
          <a:p/>
        </p:txBody>
      </p:sp>
      <p:sp>
        <p:nvSpPr>
          <p:cNvPr id="18" name="Shape 18"/>
          <p:cNvSpPr/>
          <p:nvPr/>
        </p:nvSpPr>
        <p:spPr>
          <a:xfrm>
            <a:off x="5472000" y="4079000"/>
            <a:ext cx="2500000" cy="2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259" dirty="0">
                <a:solidFill>
                  <a:srgbClr val="000000"/>
                </a:solidFill>
              </a:rPr>
              <a:t>Competitor C (12.0%)</a:t>
            </a:r>
          </a:p>
        </p:txBody>
      </p:sp>
      <p:sp>
        <p:nvSpPr>
          <p:cNvPr id="19" name="Shape 19"/>
          <p:cNvSpPr/>
          <p:nvPr/>
        </p:nvSpPr>
        <p:spPr>
          <a:xfrm>
            <a:off x="5172000" y="4429000"/>
            <a:ext cx="200000" cy="200000"/>
          </a:xfrm>
          <a:prstGeom prst="rect">
            <a:avLst/>
          </a:prstGeom>
          <a:solidFill>
            <a:srgbClr val="5B9BD5"/>
          </a:solidFill>
        </p:spPr>
        <p:txBody>
          <a:bodyPr/>
          <a:lstStyle/>
          <a:p/>
        </p:txBody>
      </p:sp>
      <p:sp>
        <p:nvSpPr>
          <p:cNvPr id="20" name="Shape 20"/>
          <p:cNvSpPr/>
          <p:nvPr/>
        </p:nvSpPr>
        <p:spPr>
          <a:xfrm>
            <a:off x="5472000" y="4429000"/>
            <a:ext cx="2500000" cy="2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259" dirty="0">
                <a:solidFill>
                  <a:srgbClr val="000000"/>
                </a:solidFill>
              </a:rPr>
              <a:t>Others (8.0%)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Feature Priorities</a:t>
            </a:r>
          </a:p>
        </p:txBody>
      </p:sp>
      <p:sp>
        <p:nvSpPr>
          <p:cNvPr id="10" name="Shape 10"/>
          <p:cNvSpPr/>
          <p:nvPr/>
        </p:nvSpPr>
        <p:spPr>
          <a:xfrm>
            <a:off x="4372000" y="2029000"/>
            <a:ext cx="3000000" cy="2000000"/>
          </a:xfrm>
          <a:prstGeom prst="rect">
            <a:avLst/>
          </a:prstGeom>
          <a:solidFill>
            <a:srgbClr val="C8E6C9"/>
          </a:solidFill>
          <a:ln w="12700">
            <a:solidFill>
              <a:srgbClr val="9E9E9E"/>
            </a:solidFill>
          </a:ln>
        </p:spPr>
        <p:txBody>
          <a:bodyPr/>
          <a:lstStyle/>
          <a:p/>
        </p:txBody>
      </p:sp>
      <p:sp>
        <p:nvSpPr>
          <p:cNvPr id="11" name="Shape 11"/>
          <p:cNvSpPr/>
          <p:nvPr/>
        </p:nvSpPr>
        <p:spPr>
          <a:xfrm>
            <a:off x="1372000" y="2029000"/>
            <a:ext cx="3000000" cy="2000000"/>
          </a:xfrm>
          <a:prstGeom prst="rect">
            <a:avLst/>
          </a:prstGeom>
          <a:solidFill>
            <a:srgbClr val="BBDEFB"/>
          </a:solidFill>
          <a:ln w="12700">
            <a:solidFill>
              <a:srgbClr val="9E9E9E"/>
            </a:solidFill>
          </a:ln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1372000" y="4029000"/>
            <a:ext cx="3000000" cy="2000000"/>
          </a:xfrm>
          <a:prstGeom prst="rect">
            <a:avLst/>
          </a:prstGeom>
          <a:solidFill>
            <a:srgbClr val="FFECB3"/>
          </a:solidFill>
          <a:ln w="12700">
            <a:solidFill>
              <a:srgbClr val="9E9E9E"/>
            </a:solidFill>
          </a:ln>
        </p:spPr>
        <p:txBody>
          <a:bodyPr/>
          <a:lstStyle/>
          <a:p/>
        </p:txBody>
      </p:sp>
      <p:sp>
        <p:nvSpPr>
          <p:cNvPr id="13" name="Shape 13"/>
          <p:cNvSpPr/>
          <p:nvPr/>
        </p:nvSpPr>
        <p:spPr>
          <a:xfrm>
            <a:off x="4372000" y="4029000"/>
            <a:ext cx="3000000" cy="2000000"/>
          </a:xfrm>
          <a:prstGeom prst="rect">
            <a:avLst/>
          </a:prstGeom>
          <a:solidFill>
            <a:srgbClr val="FFCDD2"/>
          </a:solidFill>
          <a:ln w="12700">
            <a:solidFill>
              <a:srgbClr val="9E9E9E"/>
            </a:solidFill>
          </a:ln>
        </p:spPr>
        <p:txBody>
          <a:bodyPr/>
          <a:lstStyle/>
          <a:p/>
        </p:txBody>
      </p:sp>
      <p:sp>
        <p:nvSpPr>
          <p:cNvPr id="14" name="Shape 14"/>
          <p:cNvSpPr/>
          <p:nvPr/>
        </p:nvSpPr>
        <p:spPr>
          <a:xfrm>
            <a:off x="2422000" y="2279000"/>
            <a:ext cx="300000" cy="300000"/>
          </a:xfrm>
          <a:prstGeom prst="ellipse">
            <a:avLst/>
          </a:prstGeom>
          <a:solidFill>
            <a:srgbClr val="1565C0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2772000" y="2329000"/>
            <a:ext cx="800000" cy="2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259" dirty="0">
                <a:solidFill>
                  <a:srgbClr val="000000"/>
                </a:solidFill>
              </a:rPr>
              <a:t>Tables:</a:t>
            </a:r>
          </a:p>
        </p:txBody>
      </p:sp>
      <p:sp>
        <p:nvSpPr>
          <p:cNvPr id="16" name="Shape 16"/>
          <p:cNvSpPr/>
          <p:nvPr/>
        </p:nvSpPr>
        <p:spPr>
          <a:xfrm>
            <a:off x="4822000" y="2478999"/>
            <a:ext cx="300000" cy="300000"/>
          </a:xfrm>
          <a:prstGeom prst="ellipse">
            <a:avLst/>
          </a:prstGeom>
          <a:solidFill>
            <a:srgbClr val="1565C0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5172000" y="2528999"/>
            <a:ext cx="800000" cy="2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259" dirty="0">
                <a:solidFill>
                  <a:srgbClr val="000000"/>
                </a:solidFill>
              </a:rPr>
              <a:t>Mermaid:</a:t>
            </a:r>
          </a:p>
        </p:txBody>
      </p:sp>
      <p:sp>
        <p:nvSpPr>
          <p:cNvPr id="18" name="Shape 18"/>
          <p:cNvSpPr/>
          <p:nvPr/>
        </p:nvSpPr>
        <p:spPr>
          <a:xfrm>
            <a:off x="6022000" y="4279000"/>
            <a:ext cx="300000" cy="300000"/>
          </a:xfrm>
          <a:prstGeom prst="ellipse">
            <a:avLst/>
          </a:prstGeom>
          <a:solidFill>
            <a:srgbClr val="1565C0"/>
          </a:solidFill>
        </p:spPr>
        <p:txBody>
          <a:bodyPr/>
          <a:lstStyle/>
          <a:p/>
        </p:txBody>
      </p:sp>
      <p:sp>
        <p:nvSpPr>
          <p:cNvPr id="19" name="Shape 19"/>
          <p:cNvSpPr/>
          <p:nvPr/>
        </p:nvSpPr>
        <p:spPr>
          <a:xfrm>
            <a:off x="6372000" y="4329000"/>
            <a:ext cx="800000" cy="2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145" dirty="0">
                <a:solidFill>
                  <a:srgbClr val="000000"/>
                </a:solidFill>
              </a:rPr>
              <a:t>Animations:</a:t>
            </a:r>
          </a:p>
        </p:txBody>
      </p:sp>
      <p:sp>
        <p:nvSpPr>
          <p:cNvPr id="20" name="Shape 20"/>
          <p:cNvSpPr/>
          <p:nvPr/>
        </p:nvSpPr>
        <p:spPr>
          <a:xfrm>
            <a:off x="3022000" y="3879000"/>
            <a:ext cx="300000" cy="300000"/>
          </a:xfrm>
          <a:prstGeom prst="ellipse">
            <a:avLst/>
          </a:prstGeom>
          <a:solidFill>
            <a:srgbClr val="1565C0"/>
          </a:solidFill>
        </p:spPr>
        <p:txBody>
          <a:bodyPr/>
          <a:lstStyle/>
          <a:p/>
        </p:txBody>
      </p:sp>
      <p:sp>
        <p:nvSpPr>
          <p:cNvPr id="21" name="Shape 21"/>
          <p:cNvSpPr/>
          <p:nvPr/>
        </p:nvSpPr>
        <p:spPr>
          <a:xfrm>
            <a:off x="3372000" y="3929000"/>
            <a:ext cx="800000" cy="2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259" dirty="0">
                <a:solidFill>
                  <a:srgbClr val="000000"/>
                </a:solidFill>
              </a:rPr>
              <a:t>Themes:</a:t>
            </a:r>
          </a:p>
        </p:txBody>
      </p:sp>
      <p:sp>
        <p:nvSpPr>
          <p:cNvPr id="22" name="Shape 22"/>
          <p:cNvSpPr/>
          <p:nvPr/>
        </p:nvSpPr>
        <p:spPr>
          <a:xfrm>
            <a:off x="3622000" y="3079000"/>
            <a:ext cx="300000" cy="300000"/>
          </a:xfrm>
          <a:prstGeom prst="ellipse">
            <a:avLst/>
          </a:prstGeom>
          <a:solidFill>
            <a:srgbClr val="1565C0"/>
          </a:solidFill>
        </p:spPr>
        <p:txBody>
          <a:bodyPr/>
          <a:lstStyle/>
          <a:p/>
        </p:txBody>
      </p:sp>
      <p:sp>
        <p:nvSpPr>
          <p:cNvPr id="23" name="Shape 23"/>
          <p:cNvSpPr/>
          <p:nvPr/>
        </p:nvSpPr>
        <p:spPr>
          <a:xfrm>
            <a:off x="3972000" y="3129000"/>
            <a:ext cx="800000" cy="2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145" dirty="0">
                <a:solidFill>
                  <a:srgbClr val="000000"/>
                </a:solidFill>
              </a:rPr>
              <a:t>Export PDF:</a:t>
            </a:r>
          </a:p>
        </p:txBody>
      </p:sp>
      <p:sp>
        <p:nvSpPr>
          <p:cNvPr id="24" name="Shape 24"/>
          <p:cNvSpPr/>
          <p:nvPr/>
        </p:nvSpPr>
        <p:spPr>
          <a:xfrm>
            <a:off x="6622000" y="4679000"/>
            <a:ext cx="300000" cy="300000"/>
          </a:xfrm>
          <a:prstGeom prst="ellipse">
            <a:avLst/>
          </a:prstGeom>
          <a:solidFill>
            <a:srgbClr val="1565C0"/>
          </a:solidFill>
        </p:spPr>
        <p:txBody>
          <a:bodyPr/>
          <a:lstStyle/>
          <a:p/>
        </p:txBody>
      </p:sp>
      <p:sp>
        <p:nvSpPr>
          <p:cNvPr id="25" name="Shape 25"/>
          <p:cNvSpPr/>
          <p:nvPr/>
        </p:nvSpPr>
        <p:spPr>
          <a:xfrm>
            <a:off x="6972000" y="4729000"/>
            <a:ext cx="800000" cy="2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259" dirty="0">
                <a:solidFill>
                  <a:srgbClr val="000000"/>
                </a:solidFill>
              </a:rPr>
              <a:t>3D Models: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Development History</a:t>
            </a:r>
          </a:p>
        </p:txBody>
      </p:sp>
      <p:sp>
        <p:nvSpPr>
          <p:cNvPr id="10" name="Shape 10"/>
          <p:cNvSpPr/>
          <p:nvPr/>
        </p:nvSpPr>
        <p:spPr>
          <a:xfrm>
            <a:off x="872000" y="3479000"/>
            <a:ext cx="700000" cy="200000"/>
          </a:xfrm>
          <a:prstGeom prst="roundRect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259" dirty="0">
                <a:solidFill>
                  <a:srgbClr val="FFFFFF"/>
                </a:solidFill>
              </a:rPr>
              <a:t>main</a:t>
            </a:r>
          </a:p>
        </p:txBody>
      </p:sp>
      <p:sp>
        <p:nvSpPr>
          <p:cNvPr id="11" name="Shape 11"/>
          <p:cNvSpPr/>
          <p:nvPr/>
        </p:nvSpPr>
        <p:spPr>
          <a:xfrm>
            <a:off x="1672000" y="3554000"/>
            <a:ext cx="6600000" cy="50000"/>
          </a:xfrm>
          <a:prstGeom prst="rect">
            <a:avLst/>
          </a:prstGeom>
          <a:solidFill>
            <a:srgbClr val="1565C0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872000" y="4079000"/>
            <a:ext cx="700000" cy="200000"/>
          </a:xfrm>
          <a:prstGeom prst="roundRect">
            <a:avLst/>
          </a:prstGeom>
          <a:solidFill>
            <a:srgbClr val="2E7D3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800" dirty="0">
                <a:solidFill>
                  <a:srgbClr val="FFFFFF"/>
                </a:solidFill>
              </a:rPr>
              <a:t>feature/tables</a:t>
            </a:r>
          </a:p>
        </p:txBody>
      </p:sp>
      <p:sp>
        <p:nvSpPr>
          <p:cNvPr id="13" name="Shape 13"/>
          <p:cNvSpPr/>
          <p:nvPr/>
        </p:nvSpPr>
        <p:spPr>
          <a:xfrm>
            <a:off x="1672000" y="4154000"/>
            <a:ext cx="6600000" cy="50000"/>
          </a:xfrm>
          <a:prstGeom prst="rect">
            <a:avLst/>
          </a:prstGeom>
          <a:solidFill>
            <a:srgbClr val="2E7D32"/>
          </a:solidFill>
        </p:spPr>
        <p:txBody>
          <a:bodyPr/>
          <a:lstStyle/>
          <a:p/>
        </p:txBody>
      </p:sp>
      <p:sp>
        <p:nvSpPr>
          <p:cNvPr id="14" name="Shape 14"/>
          <p:cNvSpPr/>
          <p:nvPr/>
        </p:nvSpPr>
        <p:spPr>
          <a:xfrm>
            <a:off x="872000" y="4679000"/>
            <a:ext cx="700000" cy="200000"/>
          </a:xfrm>
          <a:prstGeom prst="roundRect">
            <a:avLst/>
          </a:prstGeom>
          <a:solidFill>
            <a:srgbClr val="7B1FA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800" dirty="0">
                <a:solidFill>
                  <a:srgbClr val="FFFFFF"/>
                </a:solidFill>
              </a:rPr>
              <a:t>feature/mermaid</a:t>
            </a:r>
          </a:p>
        </p:txBody>
      </p:sp>
      <p:sp>
        <p:nvSpPr>
          <p:cNvPr id="15" name="Shape 15"/>
          <p:cNvSpPr/>
          <p:nvPr/>
        </p:nvSpPr>
        <p:spPr>
          <a:xfrm>
            <a:off x="1672000" y="4754000"/>
            <a:ext cx="6600000" cy="50000"/>
          </a:xfrm>
          <a:prstGeom prst="rect">
            <a:avLst/>
          </a:prstGeom>
          <a:solidFill>
            <a:srgbClr val="7B1FA2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1672000" y="3429000"/>
            <a:ext cx="300000" cy="3000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1565C0"/>
            </a:solidFill>
          </a:ln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1422000" y="3179000"/>
            <a:ext cx="800000" cy="2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259" dirty="0">
                <a:solidFill>
                  <a:srgbClr val="000000"/>
                </a:solidFill>
              </a:rPr>
              <a:t>Initial</a:t>
            </a:r>
          </a:p>
        </p:txBody>
      </p:sp>
      <p:sp>
        <p:nvSpPr>
          <p:cNvPr id="18" name="Shape 18"/>
          <p:cNvSpPr/>
          <p:nvPr/>
        </p:nvSpPr>
        <p:spPr>
          <a:xfrm>
            <a:off x="2472000" y="3429000"/>
            <a:ext cx="300000" cy="3000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1565C0"/>
            </a:solidFill>
          </a:ln>
        </p:spPr>
        <p:txBody>
          <a:bodyPr/>
          <a:lstStyle/>
          <a:p/>
        </p:txBody>
      </p:sp>
      <p:sp>
        <p:nvSpPr>
          <p:cNvPr id="19" name="Shape 19"/>
          <p:cNvSpPr/>
          <p:nvPr/>
        </p:nvSpPr>
        <p:spPr>
          <a:xfrm>
            <a:off x="2222000" y="3179000"/>
            <a:ext cx="800000" cy="2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259" dirty="0">
                <a:solidFill>
                  <a:srgbClr val="000000"/>
                </a:solidFill>
              </a:rPr>
              <a:t>Core API</a:t>
            </a:r>
          </a:p>
        </p:txBody>
      </p:sp>
      <p:sp>
        <p:nvSpPr>
          <p:cNvPr id="20" name="Shape 20"/>
          <p:cNvSpPr/>
          <p:nvPr/>
        </p:nvSpPr>
        <p:spPr>
          <a:xfrm>
            <a:off x="3272000" y="3429000"/>
            <a:ext cx="300000" cy="3000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1565C0"/>
            </a:solidFill>
          </a:ln>
        </p:spPr>
        <p:txBody>
          <a:bodyPr/>
          <a:lstStyle/>
          <a:p/>
        </p:txBody>
      </p:sp>
      <p:sp>
        <p:nvSpPr>
          <p:cNvPr id="21" name="Shape 21"/>
          <p:cNvSpPr/>
          <p:nvPr/>
        </p:nvSpPr>
        <p:spPr>
          <a:xfrm>
            <a:off x="3022000" y="3179000"/>
            <a:ext cx="800000" cy="2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259" dirty="0">
                <a:solidFill>
                  <a:srgbClr val="000000"/>
                </a:solidFill>
              </a:rPr>
              <a:t>Add tables</a:t>
            </a:r>
          </a:p>
        </p:txBody>
      </p:sp>
      <p:sp>
        <p:nvSpPr>
          <p:cNvPr id="22" name="Shape 22"/>
          <p:cNvSpPr/>
          <p:nvPr/>
        </p:nvSpPr>
        <p:spPr>
          <a:xfrm>
            <a:off x="4072000" y="3429000"/>
            <a:ext cx="300000" cy="3000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1565C0"/>
            </a:solidFill>
          </a:ln>
        </p:spPr>
        <p:txBody>
          <a:bodyPr/>
          <a:lstStyle/>
          <a:p/>
        </p:txBody>
      </p:sp>
      <p:sp>
        <p:nvSpPr>
          <p:cNvPr id="23" name="Shape 23"/>
          <p:cNvSpPr/>
          <p:nvPr/>
        </p:nvSpPr>
        <p:spPr>
          <a:xfrm>
            <a:off x="3822000" y="3179000"/>
            <a:ext cx="800000" cy="2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049" dirty="0">
                <a:solidFill>
                  <a:srgbClr val="000000"/>
                </a:solidFill>
              </a:rPr>
              <a:t>Style tables</a:t>
            </a:r>
          </a:p>
        </p:txBody>
      </p:sp>
      <p:sp>
        <p:nvSpPr>
          <p:cNvPr id="24" name="Shape 24"/>
          <p:cNvSpPr/>
          <p:nvPr/>
        </p:nvSpPr>
        <p:spPr>
          <a:xfrm>
            <a:off x="4872000" y="3429000"/>
            <a:ext cx="300000" cy="3000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1565C0"/>
            </a:solidFill>
          </a:ln>
        </p:spPr>
        <p:txBody>
          <a:bodyPr/>
          <a:lstStyle/>
          <a:p/>
        </p:txBody>
      </p:sp>
      <p:sp>
        <p:nvSpPr>
          <p:cNvPr id="25" name="Shape 25"/>
          <p:cNvSpPr/>
          <p:nvPr/>
        </p:nvSpPr>
        <p:spPr>
          <a:xfrm>
            <a:off x="4622000" y="3179000"/>
            <a:ext cx="800000" cy="2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Merge feature/tables</a:t>
            </a:r>
          </a:p>
        </p:txBody>
      </p:sp>
      <p:sp>
        <p:nvSpPr>
          <p:cNvPr id="26" name="Shape 26"/>
          <p:cNvSpPr/>
          <p:nvPr/>
        </p:nvSpPr>
        <p:spPr>
          <a:xfrm>
            <a:off x="5672000" y="3429000"/>
            <a:ext cx="300000" cy="3000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1565C0"/>
            </a:solidFill>
          </a:ln>
        </p:spPr>
        <p:txBody>
          <a:bodyPr/>
          <a:lstStyle/>
          <a:p/>
        </p:txBody>
      </p:sp>
      <p:sp>
        <p:nvSpPr>
          <p:cNvPr id="27" name="Shape 27"/>
          <p:cNvSpPr/>
          <p:nvPr/>
        </p:nvSpPr>
        <p:spPr>
          <a:xfrm>
            <a:off x="5422000" y="3179000"/>
            <a:ext cx="800000" cy="2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145" dirty="0">
                <a:solidFill>
                  <a:srgbClr val="000000"/>
                </a:solidFill>
              </a:rPr>
              <a:t>Add mermaid</a:t>
            </a:r>
          </a:p>
        </p:txBody>
      </p:sp>
      <p:sp>
        <p:nvSpPr>
          <p:cNvPr id="28" name="Shape 28"/>
          <p:cNvSpPr/>
          <p:nvPr/>
        </p:nvSpPr>
        <p:spPr>
          <a:xfrm>
            <a:off x="6472000" y="3429000"/>
            <a:ext cx="300000" cy="3000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1565C0"/>
            </a:solidFill>
          </a:ln>
        </p:spPr>
        <p:txBody>
          <a:bodyPr/>
          <a:lstStyle/>
          <a:p/>
        </p:txBody>
      </p:sp>
      <p:sp>
        <p:nvSpPr>
          <p:cNvPr id="29" name="Shape 29"/>
          <p:cNvSpPr/>
          <p:nvPr/>
        </p:nvSpPr>
        <p:spPr>
          <a:xfrm>
            <a:off x="6222000" y="3179000"/>
            <a:ext cx="800000" cy="2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Merge feature/mermaid</a:t>
            </a:r>
          </a:p>
        </p:txBody>
      </p:sp>
      <p:sp>
        <p:nvSpPr>
          <p:cNvPr id="30" name="Shape 30"/>
          <p:cNvSpPr/>
          <p:nvPr/>
        </p:nvSpPr>
        <p:spPr>
          <a:xfrm>
            <a:off x="7272000" y="3429000"/>
            <a:ext cx="300000" cy="3000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1565C0"/>
            </a:solidFill>
          </a:ln>
        </p:spPr>
        <p:txBody>
          <a:bodyPr/>
          <a:lstStyle/>
          <a:p/>
        </p:txBody>
      </p:sp>
      <p:sp>
        <p:nvSpPr>
          <p:cNvPr id="31" name="Shape 31"/>
          <p:cNvSpPr/>
          <p:nvPr/>
        </p:nvSpPr>
        <p:spPr>
          <a:xfrm>
            <a:off x="7022000" y="3179000"/>
            <a:ext cx="800000" cy="2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049" dirty="0">
                <a:solidFill>
                  <a:srgbClr val="000000"/>
                </a:solidFill>
              </a:rPr>
              <a:t>Release v1.0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Project Mindmap</a:t>
            </a:r>
          </a:p>
        </p:txBody>
      </p:sp>
      <p:sp>
        <p:nvSpPr>
          <p:cNvPr id="10" name="Shape 10"/>
          <p:cNvSpPr/>
          <p:nvPr/>
        </p:nvSpPr>
        <p:spPr>
          <a:xfrm>
            <a:off x="3000000" y="2700000"/>
            <a:ext cx="2000000" cy="600000"/>
          </a:xfrm>
          <a:prstGeom prst="ellipse">
            <a:avLst/>
          </a:prstGeom>
          <a:solidFill>
            <a:srgbClr val="3949AB"/>
          </a:solidFill>
          <a:ln w="12700">
            <a:solidFill>
              <a:srgbClr val="1A237E"/>
            </a:solidFill>
          </a:ln>
        </p:spPr>
        <p:txBody>
          <a:bodyPr/>
          <a:lstStyle/>
          <a:p/>
        </p:txBody>
      </p:sp>
      <p:sp>
        <p:nvSpPr>
          <p:cNvPr id="11" name="Shape 11"/>
          <p:cNvSpPr/>
          <p:nvPr/>
        </p:nvSpPr>
        <p:spPr>
          <a:xfrm>
            <a:off x="3050000" y="2750000"/>
            <a:ext cx="1900000" cy="5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2493" dirty="0">
                <a:solidFill>
                  <a:srgbClr val="000000"/>
                </a:solidFill>
              </a:rPr>
              <a:t>root((MD2PPT</a:t>
            </a:r>
          </a:p>
        </p:txBody>
      </p:sp>
      <p:sp>
        <p:nvSpPr>
          <p:cNvPr id="12" name="Shape 12"/>
          <p:cNvSpPr/>
          <p:nvPr/>
        </p:nvSpPr>
        <p:spPr>
          <a:xfrm>
            <a:off x="3250000" y="2800000"/>
            <a:ext cx="1500000" cy="400000"/>
          </a:xfrm>
          <a:prstGeom prst="roundRect">
            <a:avLst/>
          </a:prstGeom>
          <a:solidFill>
            <a:srgbClr val="4472C4"/>
          </a:solidFill>
        </p:spPr>
        <p:txBody>
          <a:bodyPr/>
          <a:lstStyle/>
          <a:p/>
        </p:txBody>
      </p:sp>
      <p:sp>
        <p:nvSpPr>
          <p:cNvPr id="13" name="Shape 13"/>
          <p:cNvSpPr/>
          <p:nvPr/>
        </p:nvSpPr>
        <p:spPr>
          <a:xfrm>
            <a:off x="3300000" y="2850000"/>
            <a:ext cx="1400000" cy="3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000000"/>
                </a:solidFill>
              </a:rPr>
              <a:t>Input</a:t>
            </a:r>
          </a:p>
        </p:txBody>
      </p:sp>
      <p:sp>
        <p:nvSpPr>
          <p:cNvPr id="14" name="Shape 14"/>
          <p:cNvSpPr/>
          <p:nvPr/>
        </p:nvSpPr>
        <p:spPr>
          <a:xfrm>
            <a:off x="5250000" y="2800000"/>
            <a:ext cx="1500000" cy="400000"/>
          </a:xfrm>
          <a:prstGeom prst="roundRect">
            <a:avLst/>
          </a:prstGeom>
          <a:solidFill>
            <a:srgbClr val="ED7D31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5300000" y="2850000"/>
            <a:ext cx="1400000" cy="3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000000"/>
                </a:solidFill>
              </a:rPr>
              <a:t>Processing</a:t>
            </a:r>
          </a:p>
        </p:txBody>
      </p:sp>
      <p:sp>
        <p:nvSpPr>
          <p:cNvPr id="16" name="Shape 16"/>
          <p:cNvSpPr/>
          <p:nvPr/>
        </p:nvSpPr>
        <p:spPr>
          <a:xfrm>
            <a:off x="3250000" y="4800000"/>
            <a:ext cx="1500000" cy="400000"/>
          </a:xfrm>
          <a:prstGeom prst="roundRect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3300000" y="4850000"/>
            <a:ext cx="1400000" cy="3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000000"/>
                </a:solidFill>
              </a:rPr>
              <a:t>Output</a:t>
            </a:r>
          </a:p>
        </p:txBody>
      </p:sp>
      <p:sp>
        <p:nvSpPr>
          <p:cNvPr id="18" name="Shape 18"/>
          <p:cNvSpPr/>
          <p:nvPr/>
        </p:nvSpPr>
        <p:spPr>
          <a:xfrm>
            <a:off x="3250000" y="2800000"/>
            <a:ext cx="1500000" cy="400000"/>
          </a:xfrm>
          <a:prstGeom prst="roundRect">
            <a:avLst/>
          </a:prstGeom>
          <a:solidFill>
            <a:srgbClr val="FFC000"/>
          </a:solidFill>
        </p:spPr>
        <p:txBody>
          <a:bodyPr/>
          <a:lstStyle/>
          <a:p/>
        </p:txBody>
      </p:sp>
      <p:sp>
        <p:nvSpPr>
          <p:cNvPr id="19" name="Shape 19"/>
          <p:cNvSpPr/>
          <p:nvPr/>
        </p:nvSpPr>
        <p:spPr>
          <a:xfrm>
            <a:off x="3300000" y="2850000"/>
            <a:ext cx="1400000" cy="3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000000"/>
                </a:solidFill>
              </a:rPr>
              <a:t>Features</a:t>
            </a:r>
          </a:p>
        </p:txBody>
      </p:sp>
      <p:sp>
        <p:nvSpPr>
          <p:cNvPr id="20" name="Shape 20"/>
          <p:cNvSpPr/>
          <p:nvPr/>
        </p:nvSpPr>
        <p:spPr>
          <a:xfrm>
            <a:off x="3250000" y="2800000"/>
            <a:ext cx="1500000" cy="400000"/>
          </a:xfrm>
          <a:prstGeom prst="roundRect">
            <a:avLst/>
          </a:prstGeom>
          <a:solidFill>
            <a:srgbClr val="E8EAF6"/>
          </a:solidFill>
          <a:ln w="12700">
            <a:solidFill>
              <a:srgbClr val="3949AB"/>
            </a:solidFill>
          </a:ln>
        </p:spPr>
        <p:txBody>
          <a:bodyPr/>
          <a:lstStyle/>
          <a:p/>
        </p:txBody>
      </p:sp>
      <p:sp>
        <p:nvSpPr>
          <p:cNvPr id="21" name="Shape 21"/>
          <p:cNvSpPr/>
          <p:nvPr/>
        </p:nvSpPr>
        <p:spPr>
          <a:xfrm>
            <a:off x="3300000" y="2850000"/>
            <a:ext cx="1400000" cy="3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Markdown files</a:t>
            </a:r>
          </a:p>
        </p:txBody>
      </p:sp>
      <p:sp>
        <p:nvSpPr>
          <p:cNvPr id="22" name="Shape 22"/>
          <p:cNvSpPr/>
          <p:nvPr/>
        </p:nvSpPr>
        <p:spPr>
          <a:xfrm>
            <a:off x="3250000" y="2800000"/>
            <a:ext cx="1500000" cy="400000"/>
          </a:xfrm>
          <a:prstGeom prst="roundRect">
            <a:avLst/>
          </a:prstGeom>
          <a:solidFill>
            <a:srgbClr val="E8EAF6"/>
          </a:solidFill>
          <a:ln w="12700">
            <a:solidFill>
              <a:srgbClr val="3949AB"/>
            </a:solidFill>
          </a:ln>
        </p:spPr>
        <p:txBody>
          <a:bodyPr/>
          <a:lstStyle/>
          <a:p/>
        </p:txBody>
      </p:sp>
      <p:sp>
        <p:nvSpPr>
          <p:cNvPr id="23" name="Shape 23"/>
          <p:cNvSpPr/>
          <p:nvPr/>
        </p:nvSpPr>
        <p:spPr>
          <a:xfrm>
            <a:off x="3300000" y="2850000"/>
            <a:ext cx="1400000" cy="3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000000"/>
                </a:solidFill>
              </a:rPr>
              <a:t>GFM tables</a:t>
            </a:r>
          </a:p>
        </p:txBody>
      </p:sp>
      <p:sp>
        <p:nvSpPr>
          <p:cNvPr id="24" name="Shape 24"/>
          <p:cNvSpPr/>
          <p:nvPr/>
        </p:nvSpPr>
        <p:spPr>
          <a:xfrm>
            <a:off x="3250000" y="2800000"/>
            <a:ext cx="1500000" cy="400000"/>
          </a:xfrm>
          <a:prstGeom prst="roundRect">
            <a:avLst/>
          </a:prstGeom>
          <a:solidFill>
            <a:srgbClr val="E8EAF6"/>
          </a:solidFill>
          <a:ln w="12700">
            <a:solidFill>
              <a:srgbClr val="3949AB"/>
            </a:solidFill>
          </a:ln>
        </p:spPr>
        <p:txBody>
          <a:bodyPr/>
          <a:lstStyle/>
          <a:p/>
        </p:txBody>
      </p:sp>
      <p:sp>
        <p:nvSpPr>
          <p:cNvPr id="25" name="Shape 25"/>
          <p:cNvSpPr/>
          <p:nvPr/>
        </p:nvSpPr>
        <p:spPr>
          <a:xfrm>
            <a:off x="3300000" y="2850000"/>
            <a:ext cx="1400000" cy="3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377" dirty="0">
                <a:solidFill>
                  <a:srgbClr val="000000"/>
                </a:solidFill>
              </a:rPr>
              <a:t>Mermaid diagrams</a:t>
            </a:r>
          </a:p>
        </p:txBody>
      </p:sp>
      <p:sp>
        <p:nvSpPr>
          <p:cNvPr id="26" name="Shape 26"/>
          <p:cNvSpPr/>
          <p:nvPr/>
        </p:nvSpPr>
        <p:spPr>
          <a:xfrm>
            <a:off x="6450000" y="2800000"/>
            <a:ext cx="1500000" cy="400000"/>
          </a:xfrm>
          <a:prstGeom prst="roundRect">
            <a:avLst/>
          </a:prstGeom>
          <a:solidFill>
            <a:srgbClr val="E8EAF6"/>
          </a:solidFill>
          <a:ln w="12700">
            <a:solidFill>
              <a:srgbClr val="3949AB"/>
            </a:solidFill>
          </a:ln>
        </p:spPr>
        <p:txBody>
          <a:bodyPr/>
          <a:lstStyle/>
          <a:p/>
        </p:txBody>
      </p:sp>
      <p:sp>
        <p:nvSpPr>
          <p:cNvPr id="27" name="Shape 27"/>
          <p:cNvSpPr/>
          <p:nvPr/>
        </p:nvSpPr>
        <p:spPr>
          <a:xfrm>
            <a:off x="6500000" y="2850000"/>
            <a:ext cx="1400000" cy="3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Parse markdown</a:t>
            </a:r>
          </a:p>
        </p:txBody>
      </p:sp>
      <p:sp>
        <p:nvSpPr>
          <p:cNvPr id="28" name="Shape 28"/>
          <p:cNvSpPr/>
          <p:nvPr/>
        </p:nvSpPr>
        <p:spPr>
          <a:xfrm>
            <a:off x="6450000" y="2800000"/>
            <a:ext cx="1500000" cy="400000"/>
          </a:xfrm>
          <a:prstGeom prst="roundRect">
            <a:avLst/>
          </a:prstGeom>
          <a:solidFill>
            <a:srgbClr val="E8EAF6"/>
          </a:solidFill>
          <a:ln w="12700">
            <a:solidFill>
              <a:srgbClr val="3949AB"/>
            </a:solidFill>
          </a:ln>
        </p:spPr>
        <p:txBody>
          <a:bodyPr/>
          <a:lstStyle/>
          <a:p/>
        </p:txBody>
      </p:sp>
      <p:sp>
        <p:nvSpPr>
          <p:cNvPr id="29" name="Shape 29"/>
          <p:cNvSpPr/>
          <p:nvPr/>
        </p:nvSpPr>
        <p:spPr>
          <a:xfrm>
            <a:off x="6500000" y="2850000"/>
            <a:ext cx="1400000" cy="3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377" dirty="0">
                <a:solidFill>
                  <a:srgbClr val="000000"/>
                </a:solidFill>
              </a:rPr>
              <a:t>Convert elements</a:t>
            </a:r>
          </a:p>
        </p:txBody>
      </p:sp>
      <p:sp>
        <p:nvSpPr>
          <p:cNvPr id="30" name="Shape 30"/>
          <p:cNvSpPr/>
          <p:nvPr/>
        </p:nvSpPr>
        <p:spPr>
          <a:xfrm>
            <a:off x="6450000" y="2800000"/>
            <a:ext cx="1500000" cy="400000"/>
          </a:xfrm>
          <a:prstGeom prst="roundRect">
            <a:avLst/>
          </a:prstGeom>
          <a:solidFill>
            <a:srgbClr val="E8EAF6"/>
          </a:solidFill>
          <a:ln w="12700">
            <a:solidFill>
              <a:srgbClr val="3949AB"/>
            </a:solidFill>
          </a:ln>
        </p:spPr>
        <p:txBody>
          <a:bodyPr/>
          <a:lstStyle/>
          <a:p/>
        </p:txBody>
      </p:sp>
      <p:sp>
        <p:nvSpPr>
          <p:cNvPr id="31" name="Shape 31"/>
          <p:cNvSpPr/>
          <p:nvPr/>
        </p:nvSpPr>
        <p:spPr>
          <a:xfrm>
            <a:off x="6500000" y="2850000"/>
            <a:ext cx="1400000" cy="3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837" dirty="0">
                <a:solidFill>
                  <a:srgbClr val="000000"/>
                </a:solidFill>
              </a:rPr>
              <a:t>Generate XML</a:t>
            </a:r>
          </a:p>
        </p:txBody>
      </p:sp>
      <p:sp>
        <p:nvSpPr>
          <p:cNvPr id="32" name="Shape 32"/>
          <p:cNvSpPr/>
          <p:nvPr/>
        </p:nvSpPr>
        <p:spPr>
          <a:xfrm>
            <a:off x="3250000" y="6000000"/>
            <a:ext cx="1500000" cy="400000"/>
          </a:xfrm>
          <a:prstGeom prst="roundRect">
            <a:avLst/>
          </a:prstGeom>
          <a:solidFill>
            <a:srgbClr val="E8EAF6"/>
          </a:solidFill>
          <a:ln w="12700">
            <a:solidFill>
              <a:srgbClr val="3949AB"/>
            </a:solidFill>
          </a:ln>
        </p:spPr>
        <p:txBody>
          <a:bodyPr/>
          <a:lstStyle/>
          <a:p/>
        </p:txBody>
      </p:sp>
      <p:sp>
        <p:nvSpPr>
          <p:cNvPr id="33" name="Shape 33"/>
          <p:cNvSpPr/>
          <p:nvPr/>
        </p:nvSpPr>
        <p:spPr>
          <a:xfrm>
            <a:off x="3300000" y="6050000"/>
            <a:ext cx="1400000" cy="3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000000"/>
                </a:solidFill>
              </a:rPr>
              <a:t>PPTX files</a:t>
            </a:r>
          </a:p>
        </p:txBody>
      </p:sp>
      <p:sp>
        <p:nvSpPr>
          <p:cNvPr id="34" name="Shape 34"/>
          <p:cNvSpPr/>
          <p:nvPr/>
        </p:nvSpPr>
        <p:spPr>
          <a:xfrm>
            <a:off x="3250000" y="6000000"/>
            <a:ext cx="1500000" cy="400000"/>
          </a:xfrm>
          <a:prstGeom prst="roundRect">
            <a:avLst/>
          </a:prstGeom>
          <a:solidFill>
            <a:srgbClr val="E8EAF6"/>
          </a:solidFill>
          <a:ln w="12700">
            <a:solidFill>
              <a:srgbClr val="3949AB"/>
            </a:solidFill>
          </a:ln>
        </p:spPr>
        <p:txBody>
          <a:bodyPr/>
          <a:lstStyle/>
          <a:p/>
        </p:txBody>
      </p:sp>
      <p:sp>
        <p:nvSpPr>
          <p:cNvPr id="35" name="Shape 35"/>
          <p:cNvSpPr/>
          <p:nvPr/>
        </p:nvSpPr>
        <p:spPr>
          <a:xfrm>
            <a:off x="3300000" y="6050000"/>
            <a:ext cx="1400000" cy="3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695" dirty="0">
                <a:solidFill>
                  <a:srgbClr val="000000"/>
                </a:solidFill>
              </a:rPr>
              <a:t>Speaker notes</a:t>
            </a:r>
          </a:p>
        </p:txBody>
      </p:sp>
      <p:sp>
        <p:nvSpPr>
          <p:cNvPr id="36" name="Shape 36"/>
          <p:cNvSpPr/>
          <p:nvPr/>
        </p:nvSpPr>
        <p:spPr>
          <a:xfrm>
            <a:off x="3250000" y="6000000"/>
            <a:ext cx="1500000" cy="400000"/>
          </a:xfrm>
          <a:prstGeom prst="roundRect">
            <a:avLst/>
          </a:prstGeom>
          <a:solidFill>
            <a:srgbClr val="E8EAF6"/>
          </a:solidFill>
          <a:ln w="12700">
            <a:solidFill>
              <a:srgbClr val="3949AB"/>
            </a:solidFill>
          </a:ln>
        </p:spPr>
        <p:txBody>
          <a:bodyPr/>
          <a:lstStyle/>
          <a:p/>
        </p:txBody>
      </p:sp>
      <p:sp>
        <p:nvSpPr>
          <p:cNvPr id="37" name="Shape 37"/>
          <p:cNvSpPr/>
          <p:nvPr/>
        </p:nvSpPr>
        <p:spPr>
          <a:xfrm>
            <a:off x="3300000" y="6050000"/>
            <a:ext cx="1400000" cy="3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Styled content</a:t>
            </a:r>
          </a:p>
        </p:txBody>
      </p:sp>
      <p:sp>
        <p:nvSpPr>
          <p:cNvPr id="38" name="Shape 38"/>
          <p:cNvSpPr/>
          <p:nvPr/>
        </p:nvSpPr>
        <p:spPr>
          <a:xfrm>
            <a:off x="3250000" y="2800000"/>
            <a:ext cx="1500000" cy="400000"/>
          </a:xfrm>
          <a:prstGeom prst="roundRect">
            <a:avLst/>
          </a:prstGeom>
          <a:solidFill>
            <a:srgbClr val="E8EAF6"/>
          </a:solidFill>
          <a:ln w="12700">
            <a:solidFill>
              <a:srgbClr val="3949AB"/>
            </a:solidFill>
          </a:ln>
        </p:spPr>
        <p:txBody>
          <a:bodyPr/>
          <a:lstStyle/>
          <a:p/>
        </p:txBody>
      </p:sp>
      <p:sp>
        <p:nvSpPr>
          <p:cNvPr id="39" name="Shape 39"/>
          <p:cNvSpPr/>
          <p:nvPr/>
        </p:nvSpPr>
        <p:spPr>
          <a:xfrm>
            <a:off x="3300000" y="2850000"/>
            <a:ext cx="1400000" cy="3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000000"/>
                </a:solidFill>
              </a:rPr>
              <a:t>Tables</a:t>
            </a:r>
          </a:p>
        </p:txBody>
      </p:sp>
      <p:sp>
        <p:nvSpPr>
          <p:cNvPr id="40" name="Shape 40"/>
          <p:cNvSpPr/>
          <p:nvPr/>
        </p:nvSpPr>
        <p:spPr>
          <a:xfrm>
            <a:off x="3250000" y="2800000"/>
            <a:ext cx="1500000" cy="400000"/>
          </a:xfrm>
          <a:prstGeom prst="roundRect">
            <a:avLst/>
          </a:prstGeom>
          <a:solidFill>
            <a:srgbClr val="E8EAF6"/>
          </a:solidFill>
          <a:ln w="12700">
            <a:solidFill>
              <a:srgbClr val="3949AB"/>
            </a:solidFill>
          </a:ln>
        </p:spPr>
        <p:txBody>
          <a:bodyPr/>
          <a:lstStyle/>
          <a:p/>
        </p:txBody>
      </p:sp>
      <p:sp>
        <p:nvSpPr>
          <p:cNvPr id="41" name="Shape 41"/>
          <p:cNvSpPr/>
          <p:nvPr/>
        </p:nvSpPr>
        <p:spPr>
          <a:xfrm>
            <a:off x="3300000" y="2850000"/>
            <a:ext cx="1400000" cy="3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000000"/>
                </a:solidFill>
              </a:rPr>
              <a:t>Code blocks</a:t>
            </a:r>
          </a:p>
        </p:txBody>
      </p:sp>
      <p:sp>
        <p:nvSpPr>
          <p:cNvPr id="42" name="Shape 42"/>
          <p:cNvSpPr/>
          <p:nvPr/>
        </p:nvSpPr>
        <p:spPr>
          <a:xfrm>
            <a:off x="3250000" y="2800000"/>
            <a:ext cx="1500000" cy="400000"/>
          </a:xfrm>
          <a:prstGeom prst="roundRect">
            <a:avLst/>
          </a:prstGeom>
          <a:solidFill>
            <a:srgbClr val="E8EAF6"/>
          </a:solidFill>
          <a:ln w="12700">
            <a:solidFill>
              <a:srgbClr val="3949AB"/>
            </a:solidFill>
          </a:ln>
        </p:spPr>
        <p:txBody>
          <a:bodyPr/>
          <a:lstStyle/>
          <a:p/>
        </p:txBody>
      </p:sp>
      <p:sp>
        <p:nvSpPr>
          <p:cNvPr id="43" name="Shape 43"/>
          <p:cNvSpPr/>
          <p:nvPr/>
        </p:nvSpPr>
        <p:spPr>
          <a:xfrm>
            <a:off x="3300000" y="2850000"/>
            <a:ext cx="1400000" cy="3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000000"/>
                </a:solidFill>
              </a:rPr>
              <a:t>Diagrams</a:t>
            </a:r>
          </a:p>
        </p:txBody>
      </p:sp>
      <p:sp>
        <p:nvSpPr>
          <p:cNvPr id="44" name="Shape 44"/>
          <p:cNvSpPr/>
          <p:nvPr/>
        </p:nvSpPr>
        <p:spPr>
          <a:xfrm>
            <a:off x="3250000" y="2800000"/>
            <a:ext cx="1500000" cy="400000"/>
          </a:xfrm>
          <a:prstGeom prst="roundRect">
            <a:avLst/>
          </a:prstGeom>
          <a:solidFill>
            <a:srgbClr val="E8EAF6"/>
          </a:solidFill>
          <a:ln w="12700">
            <a:solidFill>
              <a:srgbClr val="3949AB"/>
            </a:solidFill>
          </a:ln>
        </p:spPr>
        <p:txBody>
          <a:bodyPr/>
          <a:lstStyle/>
          <a:p/>
        </p:txBody>
      </p:sp>
      <p:sp>
        <p:nvSpPr>
          <p:cNvPr id="45" name="Shape 45"/>
          <p:cNvSpPr/>
          <p:nvPr/>
        </p:nvSpPr>
        <p:spPr>
          <a:xfrm>
            <a:off x="3300000" y="2850000"/>
            <a:ext cx="1400000" cy="3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000000"/>
                </a:solidFill>
              </a:rPr>
              <a:t>Formatting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Project Timeline View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3254000"/>
            <a:ext cx="7500000" cy="4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000000"/>
                </a:solidFill>
              </a:rPr>
              <a:t>MD2PPT Development Timeline</a:t>
            </a:r>
          </a:p>
        </p:txBody>
      </p:sp>
      <p:sp>
        <p:nvSpPr>
          <p:cNvPr id="11" name="Shape 11"/>
          <p:cNvSpPr/>
          <p:nvPr/>
        </p:nvSpPr>
        <p:spPr>
          <a:xfrm>
            <a:off x="500000" y="4154000"/>
            <a:ext cx="8500000" cy="30000"/>
          </a:xfrm>
          <a:prstGeom prst="rect">
            <a:avLst/>
          </a:prstGeom>
          <a:solidFill>
            <a:srgbClr val="5D4037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1125000" y="4094000"/>
            <a:ext cx="150000" cy="150000"/>
          </a:xfrm>
          <a:prstGeom prst="ellipse">
            <a:avLst/>
          </a:prstGeom>
          <a:solidFill>
            <a:srgbClr val="5D4037"/>
          </a:solidFill>
        </p:spPr>
        <p:txBody>
          <a:bodyPr/>
          <a:lstStyle/>
          <a:p/>
        </p:txBody>
      </p:sp>
      <p:sp>
        <p:nvSpPr>
          <p:cNvPr id="13" name="Shape 13"/>
          <p:cNvSpPr/>
          <p:nvPr/>
        </p:nvSpPr>
        <p:spPr>
          <a:xfrm>
            <a:off x="500000" y="3754000"/>
            <a:ext cx="1400000" cy="300000"/>
          </a:xfrm>
          <a:prstGeom prst="rect">
            <a:avLst/>
          </a:prstGeom>
          <a:solidFill>
            <a:srgbClr val="5D403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FFFFFF"/>
                </a:solidFill>
              </a:rPr>
              <a:t>2024-01</a:t>
            </a:r>
          </a:p>
        </p:txBody>
      </p:sp>
      <p:sp>
        <p:nvSpPr>
          <p:cNvPr id="14" name="Shape 14"/>
          <p:cNvSpPr/>
          <p:nvPr/>
        </p:nvSpPr>
        <p:spPr>
          <a:xfrm>
            <a:off x="500000" y="4304000"/>
            <a:ext cx="1400000" cy="250000"/>
          </a:xfrm>
          <a:prstGeom prst="roundRect">
            <a:avLst/>
          </a:prstGeom>
          <a:solidFill>
            <a:srgbClr val="EFEBE9"/>
          </a:solidFill>
          <a:ln w="1">
            <a:solidFill>
              <a:srgbClr val="5D4037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469" dirty="0">
                <a:solidFill>
                  <a:srgbClr val="000000"/>
                </a:solidFill>
              </a:rPr>
              <a:t>Project started</a:t>
            </a:r>
          </a:p>
        </p:txBody>
      </p:sp>
      <p:sp>
        <p:nvSpPr>
          <p:cNvPr id="15" name="Shape 15"/>
          <p:cNvSpPr/>
          <p:nvPr/>
        </p:nvSpPr>
        <p:spPr>
          <a:xfrm>
            <a:off x="2725000" y="4094000"/>
            <a:ext cx="150000" cy="150000"/>
          </a:xfrm>
          <a:prstGeom prst="ellipse">
            <a:avLst/>
          </a:prstGeom>
          <a:solidFill>
            <a:srgbClr val="5D4037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2100000" y="3754000"/>
            <a:ext cx="1400000" cy="300000"/>
          </a:xfrm>
          <a:prstGeom prst="rect">
            <a:avLst/>
          </a:prstGeom>
          <a:solidFill>
            <a:srgbClr val="5D403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FFFFFF"/>
                </a:solidFill>
              </a:rPr>
              <a:t>2024-02</a:t>
            </a:r>
          </a:p>
        </p:txBody>
      </p:sp>
      <p:sp>
        <p:nvSpPr>
          <p:cNvPr id="17" name="Shape 17"/>
          <p:cNvSpPr/>
          <p:nvPr/>
        </p:nvSpPr>
        <p:spPr>
          <a:xfrm>
            <a:off x="2100000" y="4304000"/>
            <a:ext cx="1400000" cy="500000"/>
          </a:xfrm>
          <a:prstGeom prst="roundRect">
            <a:avLst/>
          </a:prstGeom>
          <a:solidFill>
            <a:srgbClr val="D7CCC8"/>
          </a:solidFill>
          <a:ln w="1">
            <a:solidFill>
              <a:srgbClr val="5D4037"/>
            </a:solidFill>
          </a:ln>
        </p:spPr>
        <p:txBody>
          <a:bodyPr wrap="square" rtlCol="0" anchor="t">
            <a:normAutofit/>
          </a:bodyPr>
          <a:lstStyle/>
          <a:p>
            <a:pPr algn="l"/>
            <a:r>
              <a:rPr lang="en-US" sz="1002" dirty="0">
                <a:solidFill>
                  <a:srgbClr val="000000"/>
                </a:solidFill>
              </a:rPr>
              <a:t>Core architecture
Basic markdown parsing</a:t>
            </a:r>
          </a:p>
        </p:txBody>
      </p:sp>
      <p:sp>
        <p:nvSpPr>
          <p:cNvPr id="18" name="Shape 18"/>
          <p:cNvSpPr/>
          <p:nvPr/>
        </p:nvSpPr>
        <p:spPr>
          <a:xfrm>
            <a:off x="4325000" y="4094000"/>
            <a:ext cx="150000" cy="150000"/>
          </a:xfrm>
          <a:prstGeom prst="ellipse">
            <a:avLst/>
          </a:prstGeom>
          <a:solidFill>
            <a:srgbClr val="5D4037"/>
          </a:solidFill>
        </p:spPr>
        <p:txBody>
          <a:bodyPr/>
          <a:lstStyle/>
          <a:p/>
        </p:txBody>
      </p:sp>
      <p:sp>
        <p:nvSpPr>
          <p:cNvPr id="19" name="Shape 19"/>
          <p:cNvSpPr/>
          <p:nvPr/>
        </p:nvSpPr>
        <p:spPr>
          <a:xfrm>
            <a:off x="3700000" y="3754000"/>
            <a:ext cx="1400000" cy="300000"/>
          </a:xfrm>
          <a:prstGeom prst="rect">
            <a:avLst/>
          </a:prstGeom>
          <a:solidFill>
            <a:srgbClr val="5D403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FFFFFF"/>
                </a:solidFill>
              </a:rPr>
              <a:t>2024-03</a:t>
            </a:r>
          </a:p>
        </p:txBody>
      </p:sp>
      <p:sp>
        <p:nvSpPr>
          <p:cNvPr id="20" name="Shape 20"/>
          <p:cNvSpPr/>
          <p:nvPr/>
        </p:nvSpPr>
        <p:spPr>
          <a:xfrm>
            <a:off x="3700000" y="4304000"/>
            <a:ext cx="1400000" cy="500000"/>
          </a:xfrm>
          <a:prstGeom prst="roundRect">
            <a:avLst/>
          </a:prstGeom>
          <a:solidFill>
            <a:srgbClr val="BCAAA4"/>
          </a:solidFill>
          <a:ln w="1">
            <a:solidFill>
              <a:srgbClr val="5D4037"/>
            </a:solidFill>
          </a:ln>
        </p:spPr>
        <p:txBody>
          <a:bodyPr wrap="square" rtlCol="0" anchor="t">
            <a:normAutofit/>
          </a:bodyPr>
          <a:lstStyle/>
          <a:p>
            <a:pPr algn="l"/>
            <a:r>
              <a:rPr lang="en-US" sz="1377" dirty="0">
                <a:solidFill>
                  <a:srgbClr val="000000"/>
                </a:solidFill>
              </a:rPr>
              <a:t>Slide generation
Table support</a:t>
            </a:r>
          </a:p>
        </p:txBody>
      </p:sp>
      <p:sp>
        <p:nvSpPr>
          <p:cNvPr id="21" name="Shape 21"/>
          <p:cNvSpPr/>
          <p:nvPr/>
        </p:nvSpPr>
        <p:spPr>
          <a:xfrm>
            <a:off x="5925000" y="4094000"/>
            <a:ext cx="150000" cy="150000"/>
          </a:xfrm>
          <a:prstGeom prst="ellipse">
            <a:avLst/>
          </a:prstGeom>
          <a:solidFill>
            <a:srgbClr val="5D4037"/>
          </a:solidFill>
        </p:spPr>
        <p:txBody>
          <a:bodyPr/>
          <a:lstStyle/>
          <a:p/>
        </p:txBody>
      </p:sp>
      <p:sp>
        <p:nvSpPr>
          <p:cNvPr id="22" name="Shape 22"/>
          <p:cNvSpPr/>
          <p:nvPr/>
        </p:nvSpPr>
        <p:spPr>
          <a:xfrm>
            <a:off x="5300000" y="3754000"/>
            <a:ext cx="1400000" cy="300000"/>
          </a:xfrm>
          <a:prstGeom prst="rect">
            <a:avLst/>
          </a:prstGeom>
          <a:solidFill>
            <a:srgbClr val="5D403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FFFFFF"/>
                </a:solidFill>
              </a:rPr>
              <a:t>2024-04</a:t>
            </a:r>
          </a:p>
        </p:txBody>
      </p:sp>
      <p:sp>
        <p:nvSpPr>
          <p:cNvPr id="23" name="Shape 23"/>
          <p:cNvSpPr/>
          <p:nvPr/>
        </p:nvSpPr>
        <p:spPr>
          <a:xfrm>
            <a:off x="5300000" y="4304000"/>
            <a:ext cx="1400000" cy="500000"/>
          </a:xfrm>
          <a:prstGeom prst="roundRect">
            <a:avLst/>
          </a:prstGeom>
          <a:solidFill>
            <a:srgbClr val="A1887F"/>
          </a:solidFill>
          <a:ln w="1">
            <a:solidFill>
              <a:srgbClr val="5D4037"/>
            </a:solidFill>
          </a:ln>
        </p:spPr>
        <p:txBody>
          <a:bodyPr wrap="square" rtlCol="0" anchor="t">
            <a:normAutofit/>
          </a:bodyPr>
          <a:lstStyle/>
          <a:p>
            <a:pPr algn="l"/>
            <a:r>
              <a:rPr lang="en-US" sz="1160" dirty="0">
                <a:solidFill>
                  <a:srgbClr val="000000"/>
                </a:solidFill>
              </a:rPr>
              <a:t>Code blocks
Mermaid integration</a:t>
            </a:r>
          </a:p>
        </p:txBody>
      </p:sp>
      <p:sp>
        <p:nvSpPr>
          <p:cNvPr id="24" name="Shape 24"/>
          <p:cNvSpPr/>
          <p:nvPr/>
        </p:nvSpPr>
        <p:spPr>
          <a:xfrm>
            <a:off x="7525000" y="4094000"/>
            <a:ext cx="150000" cy="150000"/>
          </a:xfrm>
          <a:prstGeom prst="ellipse">
            <a:avLst/>
          </a:prstGeom>
          <a:solidFill>
            <a:srgbClr val="5D4037"/>
          </a:solidFill>
        </p:spPr>
        <p:txBody>
          <a:bodyPr/>
          <a:lstStyle/>
          <a:p/>
        </p:txBody>
      </p:sp>
      <p:sp>
        <p:nvSpPr>
          <p:cNvPr id="25" name="Shape 25"/>
          <p:cNvSpPr/>
          <p:nvPr/>
        </p:nvSpPr>
        <p:spPr>
          <a:xfrm>
            <a:off x="6900000" y="3754000"/>
            <a:ext cx="1400000" cy="300000"/>
          </a:xfrm>
          <a:prstGeom prst="rect">
            <a:avLst/>
          </a:prstGeom>
          <a:solidFill>
            <a:srgbClr val="5D403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FFFFFF"/>
                </a:solidFill>
              </a:rPr>
              <a:t>2024-05</a:t>
            </a:r>
          </a:p>
        </p:txBody>
      </p:sp>
      <p:sp>
        <p:nvSpPr>
          <p:cNvPr id="26" name="Shape 26"/>
          <p:cNvSpPr/>
          <p:nvPr/>
        </p:nvSpPr>
        <p:spPr>
          <a:xfrm>
            <a:off x="6900000" y="4304000"/>
            <a:ext cx="1400000" cy="500000"/>
          </a:xfrm>
          <a:prstGeom prst="roundRect">
            <a:avLst/>
          </a:prstGeom>
          <a:solidFill>
            <a:srgbClr val="EFEBE9"/>
          </a:solidFill>
          <a:ln w="1">
            <a:solidFill>
              <a:srgbClr val="5D4037"/>
            </a:solidFill>
          </a:ln>
        </p:spPr>
        <p:txBody>
          <a:bodyPr wrap="square" rtlCol="0" anchor="t">
            <a:normAutofit/>
          </a:bodyPr>
          <a:lstStyle/>
          <a:p>
            <a:pPr algn="l"/>
            <a:r>
              <a:rPr lang="en-US" sz="1377" dirty="0">
                <a:solidFill>
                  <a:srgbClr val="000000"/>
                </a:solidFill>
              </a:rPr>
              <a:t>Speaker notes
Testing &amp; polish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Text Formatting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Markdown supports various text styles:</a:t>
            </a:r>
          </a:p>
          <a:p>
            <a:pPr lvl="0"/>
            <a:r>
              <a:rPr lang="en-US" sz="2800" b="1" i="0" dirty="0"/>
              <a:t>Bold text</a:t>
            </a:r>
            <a:r>
              <a:rPr lang="en-US" sz="2800" b="0" i="0" dirty="0"/>
              <a:t> for emphasis</a:t>
            </a:r>
          </a:p>
          <a:p>
            <a:pPr lvl="0"/>
            <a:r>
              <a:rPr lang="en-US" sz="2800" b="0" i="1" dirty="0"/>
              <a:t>Italic text</a:t>
            </a:r>
            <a:r>
              <a:rPr lang="en-US" sz="2800" b="0" i="0" dirty="0"/>
              <a:t> for subtle emphasis</a:t>
            </a:r>
          </a:p>
          <a:p>
            <a:pPr lvl="0"/>
            <a:r>
              <a:rPr lang="en-US" sz="2800" b="1" i="1" dirty="0"/>
              <a:t>Bold and italic</a:t>
            </a:r>
            <a:r>
              <a:rPr lang="en-US" sz="2800" b="0" i="0" dirty="0"/>
              <a:t> combined</a:t>
            </a:r>
          </a:p>
          <a:p>
            <a:pPr lvl="0"/>
            <a:r>
              <a:rPr lang="en-US" sz="2800" dirty="0">
                <a:latin typeface="Consolas"/>
                <a:solidFill>
                  <a:srgbClr val="C7254E"/>
                </a:solidFill>
              </a:rPr>
              <a:t>inline code</a:t>
            </a:r>
            <a:r>
              <a:rPr lang="en-US" sz="2800" b="0" i="0" dirty="0"/>
              <a:t> for technical terms</a:t>
            </a:r>
          </a:p>
          <a:p>
            <a:pPr lvl="0"/>
            <a:r>
              <a:rPr lang="en-US" sz="2800" b="0" i="0" dirty="0"/>
              <a:t>Regular text for normal content</a:t>
            </a:r>
          </a:p>
          <a:p>
            <a:pPr lvl="0"/>
            <a:r>
              <a:rPr lang="en-US" sz="2800" b="1" i="0" dirty="0"/>
              <a:t>Subheadings Become Bold Bullets</a:t>
            </a:r>
          </a:p>
          <a:p>
            <a:pPr lvl="0"/>
            <a:r>
              <a:rPr lang="en-US" sz="2800" b="0" i="0" dirty="0"/>
              <a:t>When you use ## or ### headings within a slide, they become bold bullet points. This is useful for organizing content hierarchically.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Project Timeline View (continued)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Continuation Slides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When you use </a:t>
            </a:r>
            <a:r>
              <a:rPr lang="en-US" sz="2800" dirty="0">
                <a:latin typeface="Consolas"/>
                <a:solidFill>
                  <a:srgbClr val="C7254E"/>
                </a:solidFill>
              </a:rPr>
              <a:t>---</a:t>
            </a:r>
            <a:r>
              <a:rPr lang="en-US" sz="2800" b="0" i="0" dirty="0"/>
              <a:t> (horizontal rule), it creates a continuation slide. This is useful for breaking up long content.</a:t>
            </a:r>
          </a:p>
          <a:p>
            <a:pPr lvl="0"/>
            <a:r>
              <a:rPr lang="en-US" sz="2800" b="0" i="0" dirty="0"/>
              <a:t>This slide continues the previous topic</a:t>
            </a:r>
          </a:p>
          <a:p>
            <a:pPr lvl="0"/>
            <a:r>
              <a:rPr lang="en-US" sz="2800" b="0" i="0" dirty="0"/>
              <a:t>The title shows "(continued)"</a:t>
            </a:r>
          </a:p>
          <a:p>
            <a:pPr lvl="0"/>
            <a:r>
              <a:rPr lang="en-US" sz="2800" b="0" i="0" dirty="0"/>
              <a:t>Great for detailed explanations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Mixed Content Slide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8000000" cy="1200000"/>
        </p:xfrm>
        <a:graphic>
          <a:graphicData uri="http://schemas.openxmlformats.org/drawingml/2006/table">
            <a:tbl>
              <a:tblPr firstRow="1" bandHVals="1"/>
              <a:tblGrid>
                <a:gridCol w="4000000"/>
                <a:gridCol w="4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Item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Value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Technical Specifications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7999998" cy="2400000"/>
        </p:xfrm>
        <a:graphic>
          <a:graphicData uri="http://schemas.openxmlformats.org/drawingml/2006/table">
            <a:tbl>
              <a:tblPr firstRow="1" bandHVals="1"/>
              <a:tblGrid>
                <a:gridCol w="2666666"/>
                <a:gridCol w="2666666"/>
                <a:gridCol w="2666666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Component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Technology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Version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Backend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Rust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1.75+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CLI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Clap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4.5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Markdown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pulldown-cmark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0.10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Archive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zip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0.6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Testing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insta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1.34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0" name="Code Block"/>
          <p:cNvSpPr txBox="1"/>
          <p:nvPr/>
        </p:nvSpPr>
        <p:spPr>
          <a:xfrm>
            <a:off x="500000" y="1800000"/>
            <a:ext cx="8000000" cy="4000000"/>
          </a:xfrm>
          <a:prstGeom prst="rect">
            <a:avLst/>
          </a:prstGeom>
          <a:solidFill>
            <a:srgbClr val="002B36"/>
          </a:solidFill>
          <a:ln w="12700">
            <a:solidFill>
              <a:srgbClr val="073642"/>
            </a:solidFill>
          </a:ln>
        </p:spPr>
        <p:txBody>
          <a:bodyPr wrap="square" rtlCol="0" anchor="t" lIns="91440" tIns="45720" rIns="91440" bIns="45720"/>
          <a:lstStyle/>
          <a:p>
            <a:pPr algn="l"/>
            <a:r>
              <a:rPr lang="en-US" sz="1400" dirty="0">
                <a:solidFill>
                  <a:srgbClr val="586E75"/>
                </a:solidFill>
                <a:latin typeface="Consolas"/>
              </a:rPr>
              <a:t>//</a:t>
            </a:r>
            <a:r>
              <a:rPr lang="en-US" sz="1400" dirty="0">
                <a:solidFill>
                  <a:srgbClr val="586E75"/>
                </a:solidFill>
                <a:latin typeface="Consolas"/>
              </a:rPr>
              <a:t> Example usage</a:t>
            </a:r>
          </a:p>
          <a:p>
            <a:pPr algn="l"/>
            <a:r>
              <a:rPr lang="en-US" sz="1400" dirty="0">
                <a:solidFill>
                  <a:srgbClr val="859900"/>
                </a:solidFill>
                <a:latin typeface="Consolas"/>
              </a:rPr>
              <a:t>use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ppt_rs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::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cli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::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parse_markdown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;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</a:p>
          <a:p>
            <a:pPr algn="l"/>
            <a:r>
              <a:rPr lang="en-US" sz="1400" dirty="0">
                <a:solidFill>
                  <a:srgbClr val="268BD2"/>
                </a:solidFill>
                <a:latin typeface="Consolas"/>
              </a:rPr>
              <a:t>let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slides 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=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parse_markdown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(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content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)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?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;</a:t>
            </a:r>
          </a:p>
          <a:p>
            <a:pPr algn="l"/>
            <a:r>
              <a:rPr lang="en-US" sz="1400" dirty="0">
                <a:solidFill>
                  <a:srgbClr val="268BD2"/>
                </a:solidFill>
                <a:latin typeface="Consolas"/>
              </a:rPr>
              <a:t>let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pptx 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=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create_pptx_with_content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(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"</a:t>
            </a:r>
            <a:r>
              <a:rPr lang="en-US" sz="1400" dirty="0">
                <a:solidFill>
                  <a:srgbClr val="2AA198"/>
                </a:solidFill>
                <a:latin typeface="Consolas"/>
              </a:rPr>
              <a:t>Title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"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,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slides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)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?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;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Summary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1" i="0" dirty="0"/>
              <a:t>What We Covered</a:t>
            </a:r>
          </a:p>
          <a:p>
            <a:pPr lvl="0"/>
            <a:r>
              <a:rPr lang="en-US" sz="2800" b="0" i="0" dirty="0"/>
              <a:t>Text formatting (bold, italic, code)</a:t>
            </a:r>
          </a:p>
          <a:p>
            <a:pPr lvl="0"/>
            <a:r>
              <a:rPr lang="en-US" sz="2800" b="0" i="0" dirty="0"/>
              <a:t>Bullet points and lists</a:t>
            </a:r>
          </a:p>
          <a:p>
            <a:pPr lvl="0"/>
            <a:r>
              <a:rPr lang="en-US" sz="2800" b="0" i="0" dirty="0"/>
              <a:t>Tables with automatic styling</a:t>
            </a:r>
          </a:p>
          <a:p>
            <a:pPr lvl="0"/>
            <a:r>
              <a:rPr lang="en-US" sz="2800" b="0" i="0" dirty="0"/>
              <a:t>Code blocks with syntax labels</a:t>
            </a:r>
          </a:p>
          <a:p>
            <a:pPr lvl="0"/>
            <a:r>
              <a:rPr lang="en-US" sz="2800" b="0" i="0" dirty="0"/>
              <a:t>12 types of Mermaid diagrams</a:t>
            </a:r>
          </a:p>
          <a:p>
            <a:pPr lvl="0"/>
            <a:r>
              <a:rPr lang="en-US" sz="2800" b="0" i="0" dirty="0"/>
              <a:t>Speaker notes from blockquotes</a:t>
            </a:r>
          </a:p>
          <a:p>
            <a:pPr lvl="0"/>
            <a:r>
              <a:rPr lang="en-US" sz="2800" b="0" i="0" dirty="0"/>
              <a:t>Slide breaks with horizontal rules</a:t>
            </a:r>
          </a:p>
          <a:p>
            <a:pPr lvl="0"/>
            <a:r>
              <a:rPr lang="en-US" sz="2800" b="1" i="0" dirty="0"/>
              <a:t>Key Benefits</a:t>
            </a:r>
          </a:p>
          <a:p>
            <a:pPr lvl="0"/>
            <a:r>
              <a:rPr lang="en-US" sz="2800" b="0" i="0" dirty="0"/>
              <a:t>Simple markdown syntax</a:t>
            </a:r>
          </a:p>
          <a:p>
            <a:pPr lvl="0"/>
            <a:r>
              <a:rPr lang="en-US" sz="2800" b="0" i="0" dirty="0"/>
              <a:t>Professional output</a:t>
            </a:r>
          </a:p>
          <a:p>
            <a:pPr lvl="0"/>
            <a:r>
              <a:rPr lang="en-US" sz="2800" b="0" i="0" dirty="0"/>
              <a:t>No PowerPoint required</a:t>
            </a:r>
          </a:p>
          <a:p>
            <a:pPr lvl="0"/>
            <a:r>
              <a:rPr lang="en-US" sz="2800" b="0" i="0" dirty="0"/>
              <a:t>Version control friendly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Thank You!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Questions?</a:t>
            </a:r>
          </a:p>
          <a:p>
            <a:pPr lvl="0"/>
            <a:r>
              <a:rPr lang="en-US" sz="2800" b="0" i="0" dirty="0"/>
              <a:t>GitHub: github.com/yingkitw/ppt-rs</a:t>
            </a:r>
          </a:p>
          <a:p>
            <a:pPr lvl="0"/>
            <a:r>
              <a:rPr lang="en-US" sz="2800" b="0" i="0" dirty="0"/>
              <a:t>Documentation: See README.md</a:t>
            </a:r>
          </a:p>
          <a:p>
            <a:pPr lvl="0"/>
            <a:r>
              <a:rPr lang="en-US" sz="2800" b="0" i="0" dirty="0"/>
              <a:t>Issues: Report bugs on GitHub</a:t>
            </a:r>
          </a:p>
          <a:p>
            <a:pPr lvl="0"/>
            <a:r>
              <a:rPr lang="en-US" sz="2800" b="1" i="0" dirty="0"/>
              <a:t>Try it yourself:</a:t>
            </a:r>
          </a:p>
        </p:txBody>
      </p:sp>
      <p:sp>
        <p:nvSpPr>
          <p:cNvPr id="30" name="Code Block"/>
          <p:cNvSpPr txBox="1"/>
          <p:nvPr/>
        </p:nvSpPr>
        <p:spPr>
          <a:xfrm>
            <a:off x="500000" y="1800000"/>
            <a:ext cx="8000000" cy="4000000"/>
          </a:xfrm>
          <a:prstGeom prst="rect">
            <a:avLst/>
          </a:prstGeom>
          <a:solidFill>
            <a:srgbClr val="002B36"/>
          </a:solidFill>
          <a:ln w="12700">
            <a:solidFill>
              <a:srgbClr val="073642"/>
            </a:solidFill>
          </a:ln>
        </p:spPr>
        <p:txBody>
          <a:bodyPr wrap="square" rtlCol="0" anchor="t" lIns="91440" tIns="45720" rIns="91440" bIns="45720"/>
          <a:lstStyle/>
          <a:p>
            <a:pPr algn="l"/>
            <a:r>
              <a:rPr lang="en-US" sz="1400" dirty="0">
                <a:solidFill>
                  <a:srgbClr val="B58900"/>
                </a:solidFill>
                <a:latin typeface="Consolas"/>
              </a:rPr>
              <a:t>pptcli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md2ppt presentation.md output.pptx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Bullet Points &amp;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Different bullet styles all work:</a:t>
            </a:r>
          </a:p>
          <a:p>
            <a:pPr lvl="0"/>
            <a:r>
              <a:rPr lang="en-US" sz="2800" b="0" i="0" dirty="0"/>
              <a:t>Dash bullet point</a:t>
            </a:r>
          </a:p>
          <a:p>
            <a:pPr lvl="0"/>
            <a:r>
              <a:rPr lang="en-US" sz="2800" b="0" i="0" dirty="0"/>
              <a:t>Another dash point</a:t>
            </a:r>
          </a:p>
          <a:p>
            <a:pPr lvl="0"/>
            <a:r>
              <a:rPr lang="en-US" sz="2800" b="0" i="0" dirty="0"/>
              <a:t>Asterisk bullet point</a:t>
            </a:r>
          </a:p>
          <a:p>
            <a:pPr lvl="0"/>
            <a:r>
              <a:rPr lang="en-US" sz="2800" b="0" i="0" dirty="0"/>
              <a:t>Another asterisk point</a:t>
            </a:r>
          </a:p>
          <a:p>
            <a:pPr lvl="0"/>
            <a:r>
              <a:rPr lang="en-US" sz="2800" b="0" i="0" dirty="0"/>
              <a:t>Plus bullet point</a:t>
            </a:r>
          </a:p>
          <a:p>
            <a:pPr lvl="0"/>
            <a:r>
              <a:rPr lang="en-US" sz="2800" b="0" i="0" dirty="0"/>
              <a:t>Another plus point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Data Tables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7999998" cy="2400000"/>
        </p:xfrm>
        <a:graphic>
          <a:graphicData uri="http://schemas.openxmlformats.org/drawingml/2006/table">
            <a:tbl>
              <a:tblPr firstRow="1" bandHVals="1"/>
              <a:tblGrid>
                <a:gridCol w="2666666"/>
                <a:gridCol w="2666666"/>
                <a:gridCol w="2666666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Feature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Status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Priority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Tables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High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Mermaid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High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Code Blocks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Medium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Speaker Notes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Medium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Images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Placeholder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Low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Sales Report Table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8000000" cy="2000000"/>
        </p:xfrm>
        <a:graphic>
          <a:graphicData uri="http://schemas.openxmlformats.org/drawingml/2006/table">
            <a:tbl>
              <a:tblPr firstRow="1" bandHVals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Quarter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Growth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Target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Q1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$1.2M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+15%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$1.0M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Q2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$1.5M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+25%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$1.3M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Q3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$1.8M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+20%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$1.6M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Q4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$2.1M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+17%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$2.0M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Code Examples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Here's a Rust code example:</a:t>
            </a:r>
          </a:p>
        </p:txBody>
      </p:sp>
      <p:sp>
        <p:nvSpPr>
          <p:cNvPr id="30" name="Code Block"/>
          <p:cNvSpPr txBox="1"/>
          <p:nvPr/>
        </p:nvSpPr>
        <p:spPr>
          <a:xfrm>
            <a:off x="500000" y="1800000"/>
            <a:ext cx="8000000" cy="4000000"/>
          </a:xfrm>
          <a:prstGeom prst="rect">
            <a:avLst/>
          </a:prstGeom>
          <a:solidFill>
            <a:srgbClr val="002B36"/>
          </a:solidFill>
          <a:ln w="12700">
            <a:solidFill>
              <a:srgbClr val="073642"/>
            </a:solidFill>
          </a:ln>
        </p:spPr>
        <p:txBody>
          <a:bodyPr wrap="square" rtlCol="0" anchor="t" lIns="91440" tIns="45720" rIns="91440" bIns="45720"/>
          <a:lstStyle/>
          <a:p>
            <a:pPr algn="l"/>
            <a:r>
              <a:rPr lang="en-US" sz="1400" dirty="0">
                <a:solidFill>
                  <a:srgbClr val="268BD2"/>
                </a:solidFill>
                <a:latin typeface="Consolas"/>
              </a:rPr>
              <a:t>fn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B58900"/>
                </a:solidFill>
                <a:latin typeface="Consolas"/>
              </a:rPr>
              <a:t>main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(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)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{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</a:t>
            </a:r>
            <a:r>
              <a:rPr lang="en-US" sz="1400" dirty="0">
                <a:solidFill>
                  <a:srgbClr val="268BD2"/>
                </a:solidFill>
                <a:latin typeface="Consolas"/>
              </a:rPr>
              <a:t>let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message 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=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"</a:t>
            </a:r>
            <a:r>
              <a:rPr lang="en-US" sz="1400" dirty="0">
                <a:solidFill>
                  <a:srgbClr val="2AA198"/>
                </a:solidFill>
                <a:latin typeface="Consolas"/>
              </a:rPr>
              <a:t>Hello, PowerPoint!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"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;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println!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(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"</a:t>
            </a:r>
            <a:r>
              <a:rPr lang="en-US" sz="1400" dirty="0">
                <a:solidFill>
                  <a:srgbClr val="CB4B16"/>
                </a:solidFill>
                <a:latin typeface="Consolas"/>
              </a:rPr>
              <a:t>{}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"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,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message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)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;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for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i 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in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6C71C4"/>
                </a:solidFill>
                <a:latin typeface="Consolas"/>
              </a:rPr>
              <a:t>1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..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=</a:t>
            </a:r>
            <a:r>
              <a:rPr lang="en-US" sz="1400" dirty="0">
                <a:solidFill>
                  <a:srgbClr val="6C71C4"/>
                </a:solidFill>
                <a:latin typeface="Consolas"/>
              </a:rPr>
              <a:t>5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{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    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println!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(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"</a:t>
            </a:r>
            <a:r>
              <a:rPr lang="en-US" sz="1400" dirty="0">
                <a:solidFill>
                  <a:srgbClr val="2AA198"/>
                </a:solidFill>
                <a:latin typeface="Consolas"/>
              </a:rPr>
              <a:t>Slide </a:t>
            </a:r>
            <a:r>
              <a:rPr lang="en-US" sz="1400" dirty="0">
                <a:solidFill>
                  <a:srgbClr val="CB4B16"/>
                </a:solidFill>
                <a:latin typeface="Consolas"/>
              </a:rPr>
              <a:t>{}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"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,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i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)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;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}</a:t>
            </a:r>
          </a:p>
          <a:p>
            <a:pPr algn="l"/>
            <a:r>
              <a:rPr lang="en-US" sz="1400" dirty="0">
                <a:solidFill>
                  <a:srgbClr val="657B83"/>
                </a:solidFill>
                <a:latin typeface="Consolas"/>
              </a:rPr>
              <a:t>}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Python Code</a:t>
            </a:r>
          </a:p>
        </p:txBody>
      </p:sp>
      <p:sp>
        <p:nvSpPr>
          <p:cNvPr id="30" name="Code Block"/>
          <p:cNvSpPr txBox="1"/>
          <p:nvPr/>
        </p:nvSpPr>
        <p:spPr>
          <a:xfrm>
            <a:off x="500000" y="1800000"/>
            <a:ext cx="8000000" cy="4000000"/>
          </a:xfrm>
          <a:prstGeom prst="rect">
            <a:avLst/>
          </a:prstGeom>
          <a:solidFill>
            <a:srgbClr val="002B36"/>
          </a:solidFill>
          <a:ln w="12700">
            <a:solidFill>
              <a:srgbClr val="073642"/>
            </a:solidFill>
          </a:ln>
        </p:spPr>
        <p:txBody>
          <a:bodyPr wrap="square" rtlCol="0" anchor="t" lIns="91440" tIns="45720" rIns="91440" bIns="45720"/>
          <a:lstStyle/>
          <a:p>
            <a:pPr algn="l"/>
            <a:r>
              <a:rPr lang="en-US" sz="1400" dirty="0">
                <a:solidFill>
                  <a:srgbClr val="859900"/>
                </a:solidFill>
                <a:latin typeface="Consolas"/>
              </a:rPr>
              <a:t>def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B58900"/>
                </a:solidFill>
                <a:latin typeface="Consolas"/>
              </a:rPr>
              <a:t>create_presentation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(</a:t>
            </a:r>
            <a:r>
              <a:rPr lang="en-US" sz="1400" dirty="0">
                <a:solidFill>
                  <a:srgbClr val="268BD2"/>
                </a:solidFill>
                <a:latin typeface="Consolas"/>
              </a:rPr>
              <a:t>title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,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268BD2"/>
                </a:solidFill>
                <a:latin typeface="Consolas"/>
              </a:rPr>
              <a:t>slides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)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: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</a:t>
            </a:r>
            <a:r>
              <a:rPr lang="en-US" sz="1400" dirty="0">
                <a:solidFill>
                  <a:srgbClr val="586E75"/>
                </a:solidFill>
                <a:latin typeface="Consolas"/>
              </a:rPr>
              <a:t>"""</a:t>
            </a:r>
            <a:r>
              <a:rPr lang="en-US" sz="1400" dirty="0">
                <a:solidFill>
                  <a:srgbClr val="586E75"/>
                </a:solidFill>
                <a:latin typeface="Consolas"/>
              </a:rPr>
              <a:t>Create a PowerPoint presentation.</a:t>
            </a:r>
            <a:r>
              <a:rPr lang="en-US" sz="1400" dirty="0">
                <a:solidFill>
                  <a:srgbClr val="586E75"/>
                </a:solidFill>
                <a:latin typeface="Consolas"/>
              </a:rPr>
              <a:t>"""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pptx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=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B58900"/>
                </a:solidFill>
                <a:latin typeface="Consolas"/>
              </a:rPr>
              <a:t>Presentation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(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)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for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slide_content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in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slides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: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    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slide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=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pptx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.</a:t>
            </a:r>
            <a:r>
              <a:rPr lang="en-US" sz="1400" dirty="0">
                <a:solidFill>
                  <a:srgbClr val="B58900"/>
                </a:solidFill>
                <a:latin typeface="Consolas"/>
              </a:rPr>
              <a:t>add_slide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(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)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    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slide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.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title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=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slide_content</a:t>
            </a:r>
            <a:r>
              <a:rPr lang="en-US" sz="1400" dirty="0">
                <a:solidFill>
                  <a:srgbClr val="268BD2"/>
                </a:solidFill>
                <a:latin typeface="Consolas"/>
              </a:rPr>
              <a:t>[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'</a:t>
            </a:r>
            <a:r>
              <a:rPr lang="en-US" sz="1400" dirty="0">
                <a:solidFill>
                  <a:srgbClr val="2AA198"/>
                </a:solidFill>
                <a:latin typeface="Consolas"/>
              </a:rPr>
              <a:t>title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'</a:t>
            </a:r>
            <a:r>
              <a:rPr lang="en-US" sz="1400" dirty="0">
                <a:solidFill>
                  <a:srgbClr val="268BD2"/>
                </a:solidFill>
                <a:latin typeface="Consolas"/>
              </a:rPr>
              <a:t>]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    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return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pptx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</a:p>
          <a:p>
            <a:pPr algn="l"/>
            <a:r>
              <a:rPr lang="en-US" sz="1400" dirty="0">
                <a:solidFill>
                  <a:srgbClr val="586E75"/>
                </a:solidFill>
                <a:latin typeface="Consolas"/>
              </a:rPr>
              <a:t>#</a:t>
            </a:r>
            <a:r>
              <a:rPr lang="en-US" sz="1400" dirty="0">
                <a:solidFill>
                  <a:srgbClr val="586E75"/>
                </a:solidFill>
                <a:latin typeface="Consolas"/>
              </a:rPr>
              <a:t> Usage</a:t>
            </a:r>
          </a:p>
          <a:p>
            <a:pPr algn="l"/>
            <a:r>
              <a:rPr lang="en-US" sz="1400" dirty="0">
                <a:solidFill>
                  <a:srgbClr val="586E75"/>
                </a:solidFill>
                <a:latin typeface="Consolas"/>
              </a:rPr>
              <a:t>slides = [</a:t>
            </a:r>
          </a:p>
          <a:p>
            <a:pPr algn="l"/>
            <a:r>
              <a:rPr lang="en-US" sz="1400" dirty="0">
                <a:solidFill>
                  <a:srgbClr val="586E75"/>
                </a:solidFill>
                <a:latin typeface="Consolas"/>
              </a:rPr>
              <a:t>    {'title': 'Introduction'},</a:t>
            </a:r>
          </a:p>
          <a:p>
            <a:pPr algn="l"/>
            <a:r>
              <a:rPr lang="en-US" sz="1400" dirty="0">
                <a:solidFill>
                  <a:srgbClr val="586E75"/>
                </a:solidFill>
                <a:latin typeface="Consolas"/>
              </a:rPr>
              <a:t>    {'title': 'Main Content'},</a:t>
            </a:r>
          </a:p>
          <a:p>
            <a:pPr algn="l"/>
            <a:r>
              <a:rPr lang="en-US" sz="1400" dirty="0">
                <a:solidFill>
                  <a:srgbClr val="586E75"/>
                </a:solidFill>
                <a:latin typeface="Consolas"/>
              </a:rPr>
              <a:t>    {'title': 'Conclusion'}</a:t>
            </a:r>
          </a:p>
          <a:p>
            <a:pPr algn="l"/>
            <a:r>
              <a:rPr lang="en-US" sz="1400" dirty="0">
                <a:solidFill>
                  <a:srgbClr val="586E75"/>
                </a:solidFill>
                <a:latin typeface="Consolas"/>
              </a:rPr>
              <a:t>]</a:t>
            </a:r>
          </a:p>
          <a:p>
            <a:pPr algn="l"/>
            <a:r>
              <a:rPr lang="en-US" sz="1400" dirty="0">
                <a:solidFill>
                  <a:srgbClr val="586E75"/>
                </a:solidFill>
                <a:latin typeface="Consolas"/>
              </a:rPr>
              <a:t>create_presentation("Demo", slides)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System Architecture</a:t>
            </a:r>
          </a:p>
        </p:txBody>
      </p:sp>
      <p:sp>
        <p:nvSpPr>
          <p:cNvPr id="10" name="Shape 10"/>
          <p:cNvSpPr/>
          <p:nvPr/>
        </p:nvSpPr>
        <p:spPr>
          <a:xfrm>
            <a:off x="1272000" y="2354000"/>
            <a:ext cx="1800000" cy="2450000"/>
          </a:xfrm>
          <a:prstGeom prst="roundRect">
            <a:avLst/>
          </a:prstGeom>
          <a:solidFill>
            <a:srgbClr val="E3F2FD"/>
          </a:solidFill>
          <a:ln w="1">
            <a:solidFill>
              <a:srgbClr val="757575"/>
            </a:solidFill>
          </a:ln>
        </p:spPr>
        <p:txBody>
          <a:bodyPr/>
          <a:lstStyle/>
          <a:p/>
        </p:txBody>
      </p:sp>
      <p:sp>
        <p:nvSpPr>
          <p:cNvPr id="10" name="Shape 10"/>
          <p:cNvSpPr/>
          <p:nvPr/>
        </p:nvSpPr>
        <p:spPr>
          <a:xfrm>
            <a:off x="1322000" y="2404000"/>
            <a:ext cx="1700000" cy="25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Client</a:t>
            </a:r>
          </a:p>
        </p:txBody>
      </p:sp>
      <p:sp>
        <p:nvSpPr>
          <p:cNvPr id="11" name="Shape 11"/>
          <p:cNvSpPr/>
          <p:nvPr/>
        </p:nvSpPr>
        <p:spPr>
          <a:xfrm>
            <a:off x="1472000" y="2804000"/>
            <a:ext cx="1400000" cy="500000"/>
          </a:xfrm>
          <a:prstGeom prst="rect">
            <a:avLst/>
          </a:prstGeom>
          <a:solidFill>
            <a:srgbClr val="FFFFFF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004" dirty="0">
                <a:solidFill>
                  <a:srgbClr val="000000"/>
                </a:solidFill>
              </a:rPr>
              <a:t>Web Browser</a:t>
            </a:r>
          </a:p>
        </p:txBody>
      </p:sp>
      <p:sp>
        <p:nvSpPr>
          <p:cNvPr id="12" name="Shape 12"/>
          <p:cNvSpPr/>
          <p:nvPr/>
        </p:nvSpPr>
        <p:spPr>
          <a:xfrm>
            <a:off x="1472000" y="3704000"/>
            <a:ext cx="1400000" cy="500000"/>
          </a:xfrm>
          <a:prstGeom prst="rect">
            <a:avLst/>
          </a:prstGeom>
          <a:solidFill>
            <a:srgbClr val="FFFFFF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204" dirty="0">
                <a:solidFill>
                  <a:srgbClr val="000000"/>
                </a:solidFill>
              </a:rPr>
              <a:t>Mobile App</a:t>
            </a:r>
          </a:p>
        </p:txBody>
      </p:sp>
      <p:sp>
        <p:nvSpPr>
          <p:cNvPr id="14" name="Shape 14"/>
          <p:cNvSpPr/>
          <p:nvPr/>
        </p:nvSpPr>
        <p:spPr>
          <a:xfrm>
            <a:off x="3672000" y="2354000"/>
            <a:ext cx="1800000" cy="3350000"/>
          </a:xfrm>
          <a:prstGeom prst="roundRect">
            <a:avLst/>
          </a:prstGeom>
          <a:solidFill>
            <a:srgbClr val="F3E5F5"/>
          </a:solidFill>
          <a:ln w="1">
            <a:solidFill>
              <a:srgbClr val="757575"/>
            </a:solidFill>
          </a:ln>
        </p:spPr>
        <p:txBody>
          <a:bodyPr/>
          <a:lstStyle/>
          <a:p/>
        </p:txBody>
      </p:sp>
      <p:sp>
        <p:nvSpPr>
          <p:cNvPr id="13" name="Shape 13"/>
          <p:cNvSpPr/>
          <p:nvPr/>
        </p:nvSpPr>
        <p:spPr>
          <a:xfrm>
            <a:off x="3722000" y="2404000"/>
            <a:ext cx="1700000" cy="25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Backend</a:t>
            </a:r>
          </a:p>
        </p:txBody>
      </p:sp>
      <p:sp>
        <p:nvSpPr>
          <p:cNvPr id="14" name="Shape 14"/>
          <p:cNvSpPr/>
          <p:nvPr/>
        </p:nvSpPr>
        <p:spPr>
          <a:xfrm>
            <a:off x="3872000" y="2804000"/>
            <a:ext cx="1400000" cy="500000"/>
          </a:xfrm>
          <a:prstGeom prst="rect">
            <a:avLst/>
          </a:prstGeom>
          <a:solidFill>
            <a:srgbClr val="FFFFFF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004" dirty="0">
                <a:solidFill>
                  <a:srgbClr val="000000"/>
                </a:solidFill>
              </a:rPr>
              <a:t>API Gateway</a:t>
            </a:r>
          </a:p>
        </p:txBody>
      </p:sp>
      <p:sp>
        <p:nvSpPr>
          <p:cNvPr id="15" name="Shape 15"/>
          <p:cNvSpPr/>
          <p:nvPr/>
        </p:nvSpPr>
        <p:spPr>
          <a:xfrm>
            <a:off x="3872000" y="3704000"/>
            <a:ext cx="1400000" cy="500000"/>
          </a:xfrm>
          <a:prstGeom prst="rect">
            <a:avLst/>
          </a:prstGeom>
          <a:solidFill>
            <a:srgbClr val="FFFFFF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837" dirty="0">
                <a:solidFill>
                  <a:srgbClr val="000000"/>
                </a:solidFill>
              </a:rPr>
              <a:t>Auth Service</a:t>
            </a:r>
          </a:p>
        </p:txBody>
      </p:sp>
      <p:sp>
        <p:nvSpPr>
          <p:cNvPr id="16" name="Shape 16"/>
          <p:cNvSpPr/>
          <p:nvPr/>
        </p:nvSpPr>
        <p:spPr>
          <a:xfrm>
            <a:off x="3872000" y="4604000"/>
            <a:ext cx="1400000" cy="500000"/>
          </a:xfrm>
          <a:prstGeom prst="rect">
            <a:avLst/>
          </a:prstGeom>
          <a:solidFill>
            <a:srgbClr val="FFFFFF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837" dirty="0">
                <a:solidFill>
                  <a:srgbClr val="000000"/>
                </a:solidFill>
              </a:rPr>
              <a:t>Data Service</a:t>
            </a:r>
          </a:p>
        </p:txBody>
      </p:sp>
      <p:sp>
        <p:nvSpPr>
          <p:cNvPr id="19" name="Shape 19"/>
          <p:cNvSpPr/>
          <p:nvPr/>
        </p:nvSpPr>
        <p:spPr>
          <a:xfrm>
            <a:off x="6072000" y="2354000"/>
            <a:ext cx="1800000" cy="2450000"/>
          </a:xfrm>
          <a:prstGeom prst="roundRect">
            <a:avLst/>
          </a:prstGeom>
          <a:solidFill>
            <a:srgbClr val="E8F5E9"/>
          </a:solidFill>
          <a:ln w="1">
            <a:solidFill>
              <a:srgbClr val="757575"/>
            </a:solidFill>
          </a:ln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6122000" y="2404000"/>
            <a:ext cx="1700000" cy="25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Storage</a:t>
            </a:r>
          </a:p>
        </p:txBody>
      </p:sp>
      <p:sp>
        <p:nvSpPr>
          <p:cNvPr id="18" name="Shape 18"/>
          <p:cNvSpPr/>
          <p:nvPr/>
        </p:nvSpPr>
        <p:spPr>
          <a:xfrm>
            <a:off x="6272000" y="2804000"/>
            <a:ext cx="1400000" cy="500000"/>
          </a:xfrm>
          <a:prstGeom prst="rect">
            <a:avLst/>
          </a:prstGeom>
          <a:solidFill>
            <a:srgbClr val="FFFFFF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837" dirty="0">
                <a:solidFill>
                  <a:srgbClr val="000000"/>
                </a:solidFill>
              </a:rPr>
              <a:t>(PostgreSQL)</a:t>
            </a:r>
          </a:p>
        </p:txBody>
      </p:sp>
      <p:sp>
        <p:nvSpPr>
          <p:cNvPr id="19" name="Shape 19"/>
          <p:cNvSpPr/>
          <p:nvPr/>
        </p:nvSpPr>
        <p:spPr>
          <a:xfrm>
            <a:off x="6272000" y="3704000"/>
            <a:ext cx="1400000" cy="500000"/>
          </a:xfrm>
          <a:prstGeom prst="rect">
            <a:avLst/>
          </a:prstGeom>
          <a:solidFill>
            <a:srgbClr val="FFFFFF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95" dirty="0">
                <a:solidFill>
                  <a:srgbClr val="000000"/>
                </a:solidFill>
              </a:rPr>
              <a:t>(Redis Cache)</a:t>
            </a:r>
          </a:p>
        </p:txBody>
      </p:sp>
      <p:cxnSp>
        <p:nvCxnSpPr>
          <p:cNvPr id="63" name="Connector 63"/>
          <p:cNvCxnSpPr>
            <a:stCxn id="11" idx="2"/>
            <a:endCxn id="14" idx="0"/>
          </p:cNvCxnSpPr>
          <p:nvPr/>
        </p:nvCxnSpPr>
        <p:spPr>
          <a:xfrm flipV="1">
            <a:off x="2172000" y="2804000"/>
            <a:ext cx="2400000" cy="500000"/>
          </a:xfrm>
          <a:prstGeom prst="bentConnector3">
            <a:avLst/>
          </a:prstGeom>
          <a:ln w="19050">
            <a:solidFill>
              <a:srgbClr val="1565C0"/>
            </a:solidFill>
            <a:prstDash val="solid"/>
            <a:tailEnd type="triangle" w="med" len="med"/>
          </a:ln>
        </p:spPr>
      </p:cxnSp>
      <p:cxnSp>
        <p:nvCxnSpPr>
          <p:cNvPr id="64" name="Connector 64"/>
          <p:cNvCxnSpPr>
            <a:stCxn id="12" idx="2"/>
            <a:endCxn id="14" idx="0"/>
          </p:cNvCxnSpPr>
          <p:nvPr/>
        </p:nvCxnSpPr>
        <p:spPr>
          <a:xfrm flipV="1">
            <a:off x="2172000" y="2804000"/>
            <a:ext cx="2400000" cy="1400000"/>
          </a:xfrm>
          <a:prstGeom prst="bentConnector3">
            <a:avLst/>
          </a:prstGeom>
          <a:ln w="19050">
            <a:solidFill>
              <a:srgbClr val="1565C0"/>
            </a:solidFill>
            <a:prstDash val="solid"/>
            <a:tailEnd type="triangle" w="med" len="med"/>
          </a:ln>
        </p:spPr>
      </p:cxnSp>
      <p:cxnSp>
        <p:nvCxnSpPr>
          <p:cNvPr id="65" name="Connector 65"/>
          <p:cNvCxnSpPr>
            <a:stCxn id="14" idx="2"/>
            <a:endCxn id="15" idx="0"/>
          </p:cNvCxnSpPr>
          <p:nvPr/>
        </p:nvCxnSpPr>
        <p:spPr>
          <a:xfrm>
            <a:off x="4572000" y="3304000"/>
            <a:ext cx="0" cy="400000"/>
          </a:xfrm>
          <a:prstGeom prst="straightConnector1">
            <a:avLst/>
          </a:prstGeom>
          <a:ln w="19050">
            <a:solidFill>
              <a:srgbClr val="1565C0"/>
            </a:solidFill>
            <a:prstDash val="solid"/>
            <a:tailEnd type="triangle" w="med" len="med"/>
          </a:ln>
        </p:spPr>
      </p:cxnSp>
      <p:cxnSp>
        <p:nvCxnSpPr>
          <p:cNvPr id="66" name="Connector 66"/>
          <p:cNvCxnSpPr>
            <a:stCxn id="14" idx="2"/>
            <a:endCxn id="16" idx="0"/>
          </p:cNvCxnSpPr>
          <p:nvPr/>
        </p:nvCxnSpPr>
        <p:spPr>
          <a:xfrm>
            <a:off x="4572000" y="3304000"/>
            <a:ext cx="0" cy="1300000"/>
          </a:xfrm>
          <a:prstGeom prst="straightConnector1">
            <a:avLst/>
          </a:prstGeom>
          <a:ln w="19050">
            <a:solidFill>
              <a:srgbClr val="1565C0"/>
            </a:solidFill>
            <a:prstDash val="solid"/>
            <a:tailEnd type="triangle" w="med" len="med"/>
          </a:ln>
        </p:spPr>
      </p:cxnSp>
      <p:cxnSp>
        <p:nvCxnSpPr>
          <p:cNvPr id="67" name="Connector 67"/>
          <p:cNvCxnSpPr>
            <a:stCxn id="15" idx="2"/>
            <a:endCxn id="18" idx="0"/>
          </p:cNvCxnSpPr>
          <p:nvPr/>
        </p:nvCxnSpPr>
        <p:spPr>
          <a:xfrm flipV="1">
            <a:off x="4572000" y="2804000"/>
            <a:ext cx="2400000" cy="1400000"/>
          </a:xfrm>
          <a:prstGeom prst="bentConnector3">
            <a:avLst/>
          </a:prstGeom>
          <a:ln w="19050">
            <a:solidFill>
              <a:srgbClr val="1565C0"/>
            </a:solidFill>
            <a:prstDash val="solid"/>
            <a:tailEnd type="triangle" w="med" len="med"/>
          </a:ln>
        </p:spPr>
      </p:cxnSp>
      <p:cxnSp>
        <p:nvCxnSpPr>
          <p:cNvPr id="68" name="Connector 68"/>
          <p:cNvCxnSpPr>
            <a:stCxn id="16" idx="2"/>
            <a:endCxn id="18" idx="0"/>
          </p:cNvCxnSpPr>
          <p:nvPr/>
        </p:nvCxnSpPr>
        <p:spPr>
          <a:xfrm flipV="1">
            <a:off x="4572000" y="2804000"/>
            <a:ext cx="2400000" cy="2300000"/>
          </a:xfrm>
          <a:prstGeom prst="bentConnector3">
            <a:avLst/>
          </a:prstGeom>
          <a:ln w="19050">
            <a:solidFill>
              <a:srgbClr val="1565C0"/>
            </a:solidFill>
            <a:prstDash val="solid"/>
            <a:tailEnd type="triangle" w="med" len="med"/>
          </a:ln>
        </p:spPr>
      </p:cxnSp>
      <p:cxnSp>
        <p:nvCxnSpPr>
          <p:cNvPr id="69" name="Connector 69"/>
          <p:cNvCxnSpPr>
            <a:stCxn id="16" idx="2"/>
            <a:endCxn id="19" idx="0"/>
          </p:cNvCxnSpPr>
          <p:nvPr/>
        </p:nvCxnSpPr>
        <p:spPr>
          <a:xfrm flipV="1">
            <a:off x="4572000" y="3704000"/>
            <a:ext cx="2400000" cy="1400000"/>
          </a:xfrm>
          <a:prstGeom prst="bentConnector3">
            <a:avLst/>
          </a:prstGeom>
          <a:ln w="19050">
            <a:solidFill>
              <a:srgbClr val="1565C0"/>
            </a:solidFill>
            <a:prstDash val="solid"/>
            <a:tailEnd type="triangle" w="med" len="med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User Authentication Flow</a:t>
            </a:r>
          </a:p>
        </p:txBody>
      </p:sp>
      <p:sp>
        <p:nvSpPr>
          <p:cNvPr id="10" name="Shape 10"/>
          <p:cNvSpPr/>
          <p:nvPr/>
        </p:nvSpPr>
        <p:spPr>
          <a:xfrm>
            <a:off x="1172000" y="2129000"/>
            <a:ext cx="1400000" cy="400000"/>
          </a:xfrm>
          <a:prstGeom prst="rect">
            <a:avLst/>
          </a:prstGeom>
          <a:solidFill>
            <a:srgbClr val="E3F2FD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000000"/>
                </a:solidFill>
              </a:rPr>
              <a:t>User</a:t>
            </a:r>
          </a:p>
        </p:txBody>
      </p:sp>
      <p:sp>
        <p:nvSpPr>
          <p:cNvPr id="11" name="Shape 11"/>
          <p:cNvSpPr/>
          <p:nvPr/>
        </p:nvSpPr>
        <p:spPr>
          <a:xfrm>
            <a:off x="1862000" y="2529000"/>
            <a:ext cx="20000" cy="3000000"/>
          </a:xfrm>
          <a:prstGeom prst="rect">
            <a:avLst/>
          </a:prstGeom>
          <a:solidFill>
            <a:srgbClr val="75757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1172000" y="5529000"/>
            <a:ext cx="1400000" cy="400000"/>
          </a:xfrm>
          <a:prstGeom prst="rect">
            <a:avLst/>
          </a:prstGeom>
          <a:solidFill>
            <a:srgbClr val="E3F2FD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000000"/>
                </a:solidFill>
              </a:rPr>
              <a:t>User</a:t>
            </a:r>
          </a:p>
        </p:txBody>
      </p:sp>
      <p:sp>
        <p:nvSpPr>
          <p:cNvPr id="13" name="Shape 13"/>
          <p:cNvSpPr/>
          <p:nvPr/>
        </p:nvSpPr>
        <p:spPr>
          <a:xfrm>
            <a:off x="2972000" y="2129000"/>
            <a:ext cx="1400000" cy="400000"/>
          </a:xfrm>
          <a:prstGeom prst="rect">
            <a:avLst/>
          </a:prstGeom>
          <a:solidFill>
            <a:srgbClr val="E3F2FD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000000"/>
                </a:solidFill>
              </a:rPr>
              <a:t>Client</a:t>
            </a:r>
          </a:p>
        </p:txBody>
      </p:sp>
      <p:sp>
        <p:nvSpPr>
          <p:cNvPr id="14" name="Shape 14"/>
          <p:cNvSpPr/>
          <p:nvPr/>
        </p:nvSpPr>
        <p:spPr>
          <a:xfrm>
            <a:off x="3662000" y="2529000"/>
            <a:ext cx="20000" cy="3000000"/>
          </a:xfrm>
          <a:prstGeom prst="rect">
            <a:avLst/>
          </a:prstGeom>
          <a:solidFill>
            <a:srgbClr val="757575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2972000" y="5529000"/>
            <a:ext cx="1400000" cy="400000"/>
          </a:xfrm>
          <a:prstGeom prst="rect">
            <a:avLst/>
          </a:prstGeom>
          <a:solidFill>
            <a:srgbClr val="E3F2FD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000000"/>
                </a:solidFill>
              </a:rPr>
              <a:t>Client</a:t>
            </a:r>
          </a:p>
        </p:txBody>
      </p:sp>
      <p:sp>
        <p:nvSpPr>
          <p:cNvPr id="16" name="Shape 16"/>
          <p:cNvSpPr/>
          <p:nvPr/>
        </p:nvSpPr>
        <p:spPr>
          <a:xfrm>
            <a:off x="4772000" y="2129000"/>
            <a:ext cx="1400000" cy="400000"/>
          </a:xfrm>
          <a:prstGeom prst="rect">
            <a:avLst/>
          </a:prstGeom>
          <a:solidFill>
            <a:srgbClr val="E3F2FD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004" dirty="0">
                <a:solidFill>
                  <a:srgbClr val="000000"/>
                </a:solidFill>
              </a:rPr>
              <a:t>Auth Server</a:t>
            </a:r>
          </a:p>
        </p:txBody>
      </p:sp>
      <p:sp>
        <p:nvSpPr>
          <p:cNvPr id="17" name="Shape 17"/>
          <p:cNvSpPr/>
          <p:nvPr/>
        </p:nvSpPr>
        <p:spPr>
          <a:xfrm>
            <a:off x="5462000" y="2529000"/>
            <a:ext cx="20000" cy="3000000"/>
          </a:xfrm>
          <a:prstGeom prst="rect">
            <a:avLst/>
          </a:prstGeom>
          <a:solidFill>
            <a:srgbClr val="757575"/>
          </a:solidFill>
        </p:spPr>
        <p:txBody>
          <a:bodyPr/>
          <a:lstStyle/>
          <a:p/>
        </p:txBody>
      </p:sp>
      <p:sp>
        <p:nvSpPr>
          <p:cNvPr id="18" name="Shape 18"/>
          <p:cNvSpPr/>
          <p:nvPr/>
        </p:nvSpPr>
        <p:spPr>
          <a:xfrm>
            <a:off x="4772000" y="5529000"/>
            <a:ext cx="1400000" cy="400000"/>
          </a:xfrm>
          <a:prstGeom prst="rect">
            <a:avLst/>
          </a:prstGeom>
          <a:solidFill>
            <a:srgbClr val="E3F2FD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004" dirty="0">
                <a:solidFill>
                  <a:srgbClr val="000000"/>
                </a:solidFill>
              </a:rPr>
              <a:t>Auth Server</a:t>
            </a:r>
          </a:p>
        </p:txBody>
      </p:sp>
      <p:sp>
        <p:nvSpPr>
          <p:cNvPr id="19" name="Shape 19"/>
          <p:cNvSpPr/>
          <p:nvPr/>
        </p:nvSpPr>
        <p:spPr>
          <a:xfrm>
            <a:off x="6572000" y="2129000"/>
            <a:ext cx="1400000" cy="400000"/>
          </a:xfrm>
          <a:prstGeom prst="rect">
            <a:avLst/>
          </a:prstGeom>
          <a:solidFill>
            <a:srgbClr val="E3F2FD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000000"/>
                </a:solidFill>
              </a:rPr>
              <a:t>Database</a:t>
            </a:r>
          </a:p>
        </p:txBody>
      </p:sp>
      <p:sp>
        <p:nvSpPr>
          <p:cNvPr id="20" name="Shape 20"/>
          <p:cNvSpPr/>
          <p:nvPr/>
        </p:nvSpPr>
        <p:spPr>
          <a:xfrm>
            <a:off x="7262000" y="2529000"/>
            <a:ext cx="20000" cy="3000000"/>
          </a:xfrm>
          <a:prstGeom prst="rect">
            <a:avLst/>
          </a:prstGeom>
          <a:solidFill>
            <a:srgbClr val="757575"/>
          </a:solidFill>
        </p:spPr>
        <p:txBody>
          <a:bodyPr/>
          <a:lstStyle/>
          <a:p/>
        </p:txBody>
      </p:sp>
      <p:sp>
        <p:nvSpPr>
          <p:cNvPr id="21" name="Shape 21"/>
          <p:cNvSpPr/>
          <p:nvPr/>
        </p:nvSpPr>
        <p:spPr>
          <a:xfrm>
            <a:off x="6572000" y="5529000"/>
            <a:ext cx="1400000" cy="400000"/>
          </a:xfrm>
          <a:prstGeom prst="rect">
            <a:avLst/>
          </a:prstGeom>
          <a:solidFill>
            <a:srgbClr val="E3F2FD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000000"/>
                </a:solidFill>
              </a:rPr>
              <a:t>Database</a:t>
            </a:r>
          </a:p>
        </p:txBody>
      </p:sp>
      <p:sp>
        <p:nvSpPr>
          <p:cNvPr id="22" name="Shape 22"/>
          <p:cNvSpPr/>
          <p:nvPr/>
        </p:nvSpPr>
        <p:spPr>
          <a:xfrm>
            <a:off x="1872000" y="2729000"/>
            <a:ext cx="1800000" cy="120000"/>
          </a:xfrm>
          <a:prstGeom prst="rightArrow">
            <a:avLst/>
          </a:prstGeom>
          <a:solidFill>
            <a:srgbClr val="1565C0"/>
          </a:solidFill>
        </p:spPr>
        <p:txBody>
          <a:bodyPr/>
          <a:lstStyle/>
          <a:p/>
        </p:txBody>
      </p:sp>
      <p:sp>
        <p:nvSpPr>
          <p:cNvPr id="23" name="Shape 23"/>
          <p:cNvSpPr/>
          <p:nvPr/>
        </p:nvSpPr>
        <p:spPr>
          <a:xfrm>
            <a:off x="1872000" y="2549000"/>
            <a:ext cx="1800000" cy="16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007" dirty="0">
                <a:solidFill>
                  <a:srgbClr val="000000"/>
                </a:solidFill>
              </a:rPr>
              <a:t>Enter credentials</a:t>
            </a:r>
          </a:p>
        </p:txBody>
      </p:sp>
      <p:sp>
        <p:nvSpPr>
          <p:cNvPr id="24" name="Shape 24"/>
          <p:cNvSpPr/>
          <p:nvPr/>
        </p:nvSpPr>
        <p:spPr>
          <a:xfrm>
            <a:off x="3672000" y="3179000"/>
            <a:ext cx="1800000" cy="120000"/>
          </a:xfrm>
          <a:prstGeom prst="rightArrow">
            <a:avLst/>
          </a:prstGeom>
          <a:solidFill>
            <a:srgbClr val="1565C0"/>
          </a:solidFill>
        </p:spPr>
        <p:txBody>
          <a:bodyPr/>
          <a:lstStyle/>
          <a:p/>
        </p:txBody>
      </p:sp>
      <p:sp>
        <p:nvSpPr>
          <p:cNvPr id="25" name="Shape 25"/>
          <p:cNvSpPr/>
          <p:nvPr/>
        </p:nvSpPr>
        <p:spPr>
          <a:xfrm>
            <a:off x="3672000" y="2999000"/>
            <a:ext cx="1800000" cy="16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007" dirty="0">
                <a:solidFill>
                  <a:srgbClr val="000000"/>
                </a:solidFill>
              </a:rPr>
              <a:t>POST /login</a:t>
            </a:r>
          </a:p>
        </p:txBody>
      </p:sp>
      <p:sp>
        <p:nvSpPr>
          <p:cNvPr id="26" name="Shape 26"/>
          <p:cNvSpPr/>
          <p:nvPr/>
        </p:nvSpPr>
        <p:spPr>
          <a:xfrm>
            <a:off x="5472000" y="3629000"/>
            <a:ext cx="1800000" cy="120000"/>
          </a:xfrm>
          <a:prstGeom prst="rightArrow">
            <a:avLst/>
          </a:prstGeom>
          <a:solidFill>
            <a:srgbClr val="1565C0"/>
          </a:solidFill>
        </p:spPr>
        <p:txBody>
          <a:bodyPr/>
          <a:lstStyle/>
          <a:p/>
        </p:txBody>
      </p:sp>
      <p:sp>
        <p:nvSpPr>
          <p:cNvPr id="27" name="Shape 27"/>
          <p:cNvSpPr/>
          <p:nvPr/>
        </p:nvSpPr>
        <p:spPr>
          <a:xfrm>
            <a:off x="5472000" y="3449000"/>
            <a:ext cx="1800000" cy="16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007" dirty="0">
                <a:solidFill>
                  <a:srgbClr val="000000"/>
                </a:solidFill>
              </a:rPr>
              <a:t>Validate user</a:t>
            </a:r>
          </a:p>
        </p:txBody>
      </p:sp>
      <p:sp>
        <p:nvSpPr>
          <p:cNvPr id="28" name="Shape 28"/>
          <p:cNvSpPr/>
          <p:nvPr/>
        </p:nvSpPr>
        <p:spPr>
          <a:xfrm>
            <a:off x="5472000" y="4079000"/>
            <a:ext cx="1800000" cy="120000"/>
          </a:xfrm>
          <a:prstGeom prst="leftArrow">
            <a:avLst/>
          </a:prstGeom>
          <a:solidFill>
            <a:srgbClr val="1565C0"/>
          </a:solidFill>
        </p:spPr>
        <p:txBody>
          <a:bodyPr/>
          <a:lstStyle/>
          <a:p/>
        </p:txBody>
      </p:sp>
      <p:sp>
        <p:nvSpPr>
          <p:cNvPr id="29" name="Shape 29"/>
          <p:cNvSpPr/>
          <p:nvPr/>
        </p:nvSpPr>
        <p:spPr>
          <a:xfrm>
            <a:off x="5472000" y="3899000"/>
            <a:ext cx="1800000" cy="16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007" dirty="0">
                <a:solidFill>
                  <a:srgbClr val="000000"/>
                </a:solidFill>
              </a:rPr>
              <a:t>User data</a:t>
            </a:r>
          </a:p>
        </p:txBody>
      </p:sp>
      <p:sp>
        <p:nvSpPr>
          <p:cNvPr id="30" name="Shape 30"/>
          <p:cNvSpPr/>
          <p:nvPr/>
        </p:nvSpPr>
        <p:spPr>
          <a:xfrm>
            <a:off x="3672000" y="4529000"/>
            <a:ext cx="1800000" cy="120000"/>
          </a:xfrm>
          <a:prstGeom prst="leftArrow">
            <a:avLst/>
          </a:prstGeom>
          <a:solidFill>
            <a:srgbClr val="1565C0"/>
          </a:solidFill>
        </p:spPr>
        <p:txBody>
          <a:bodyPr/>
          <a:lstStyle/>
          <a:p/>
        </p:txBody>
      </p:sp>
      <p:sp>
        <p:nvSpPr>
          <p:cNvPr id="31" name="Shape 31"/>
          <p:cNvSpPr/>
          <p:nvPr/>
        </p:nvSpPr>
        <p:spPr>
          <a:xfrm>
            <a:off x="3672000" y="4349000"/>
            <a:ext cx="1800000" cy="16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007" dirty="0">
                <a:solidFill>
                  <a:srgbClr val="000000"/>
                </a:solidFill>
              </a:rPr>
              <a:t>JWT Token</a:t>
            </a:r>
          </a:p>
        </p:txBody>
      </p:sp>
      <p:sp>
        <p:nvSpPr>
          <p:cNvPr id="32" name="Shape 32"/>
          <p:cNvSpPr/>
          <p:nvPr/>
        </p:nvSpPr>
        <p:spPr>
          <a:xfrm>
            <a:off x="1872000" y="4979000"/>
            <a:ext cx="1800000" cy="120000"/>
          </a:xfrm>
          <a:prstGeom prst="leftArrow">
            <a:avLst/>
          </a:prstGeom>
          <a:solidFill>
            <a:srgbClr val="1565C0"/>
          </a:solidFill>
        </p:spPr>
        <p:txBody>
          <a:bodyPr/>
          <a:lstStyle/>
          <a:p/>
        </p:txBody>
      </p:sp>
      <p:sp>
        <p:nvSpPr>
          <p:cNvPr id="33" name="Shape 33"/>
          <p:cNvSpPr/>
          <p:nvPr/>
        </p:nvSpPr>
        <p:spPr>
          <a:xfrm>
            <a:off x="1872000" y="4799000"/>
            <a:ext cx="1800000" cy="16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007" dirty="0">
                <a:solidFill>
                  <a:srgbClr val="000000"/>
                </a:solidFill>
              </a:rPr>
              <a:t>Login success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25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from Markdown</dc:title>
  <dc:creator>pptx-rs</dc:creator>
  <cp:lastModifiedBy>pptx-rs</cp:lastModifiedBy>
  <cp:revision>1</cp:revision>
  <dcterms:created xsi:type="dcterms:W3CDTF">2025-12-08T05:52:35Z</dcterms:created>
  <dcterms:modified xsi:type="dcterms:W3CDTF">2025-12-08T05:52:35Z</dcterms:modified>
</cp:coreProperties>
</file>