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Default Extension="jpg" ContentType="image/jpeg"/>
  <Default Extension="gif" ContentType="image/gif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Slides/notesSlide30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Props.xml" ContentType="application/vnd.openxmlformats-officedocument.presentationml.presProp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1">
    <p:present/>
    <p:sldAll/>
    <p:penClr>
      <a:srgbClr val="FF0000"/>
    </p:penClr>
  </p:showPr>
  <p:prnPr prnWhat="handouts" clrMode="gray" frameSlides="1" scaleToFitPaper="1"/>
</p:presentationPr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slide" Target="slides/slide21.xml"/>
    <Relationship Id="rId24" Type="http://schemas.openxmlformats.org/officeDocument/2006/relationships/slide" Target="slides/slide22.xml"/>
    <Relationship Id="rId25" Type="http://schemas.openxmlformats.org/officeDocument/2006/relationships/slide" Target="slides/slide23.xml"/>
    <Relationship Id="rId26" Type="http://schemas.openxmlformats.org/officeDocument/2006/relationships/slide" Target="slides/slide24.xml"/>
    <Relationship Id="rId27" Type="http://schemas.openxmlformats.org/officeDocument/2006/relationships/slide" Target="slides/slide25.xml"/>
    <Relationship Id="rId28" Type="http://schemas.openxmlformats.org/officeDocument/2006/relationships/slide" Target="slides/slide26.xml"/>
    <Relationship Id="rId29" Type="http://schemas.openxmlformats.org/officeDocument/2006/relationships/slide" Target="slides/slide27.xml"/>
    <Relationship Id="rId30" Type="http://schemas.openxmlformats.org/officeDocument/2006/relationships/slide" Target="slides/slide28.xml"/>
    <Relationship Id="rId31" Type="http://schemas.openxmlformats.org/officeDocument/2006/relationships/slide" Target="slides/slide29.xml"/>
    <Relationship Id="rId32" Type="http://schemas.openxmlformats.org/officeDocument/2006/relationships/slide" Target="slides/slide30.xml"/>
    <Relationship Id="rId33" Type="http://schemas.openxmlformats.org/officeDocument/2006/relationships/slide" Target="slides/slide31.xml"/>
    <Relationship Id="rId34" Type="http://schemas.openxmlformats.org/officeDocument/2006/relationships/slide" Target="slides/slide32.xml"/>
    <Relationship Id="rId35" Type="http://schemas.openxmlformats.org/officeDocument/2006/relationships/slide" Target="slides/slide33.xml"/>
    <Relationship Id="rId36" Type="http://schemas.openxmlformats.org/officeDocument/2006/relationships/slide" Target="slides/slide34.xml"/>
    <Relationship Id="rId37" Type="http://schemas.openxmlformats.org/officeDocument/2006/relationships/slide" Target="slides/slide35.xml"/>
    <Relationship Id="rId38" Type="http://schemas.openxmlformats.org/officeDocument/2006/relationships/slide" Target="slides/slide36.xml"/>
    <Relationship Id="rId39" Type="http://schemas.openxmlformats.org/officeDocument/2006/relationships/slide" Target="slides/slide37.xml"/>
    <Relationship Id="rId40" Type="http://schemas.openxmlformats.org/officeDocument/2006/relationships/slide" Target="slides/slide38.xml"/>
    <Relationship Id="rId41" Type="http://schemas.openxmlformats.org/officeDocument/2006/relationships/slide" Target="slides/slide39.xml"/>
    <Relationship Id="rId42" Type="http://schemas.openxmlformats.org/officeDocument/2006/relationships/slide" Target="slides/slide40.xml"/>
    <Relationship Id="rId43" Type="http://schemas.openxmlformats.org/officeDocument/2006/relationships/slide" Target="slides/slide41.xml"/>
    <Relationship Id="rId44" Type="http://schemas.openxmlformats.org/officeDocument/2006/relationships/slide" Target="slides/slide42.xml"/>
    <Relationship Id="rId45" Type="http://schemas.openxmlformats.org/officeDocument/2006/relationships/slide" Target="slides/slide43.xml"/>
    <Relationship Id="rId46" Type="http://schemas.openxmlformats.org/officeDocument/2006/relationships/slide" Target="slides/slide44.xml"/>
    <Relationship Id="rId47" Type="http://schemas.openxmlformats.org/officeDocument/2006/relationships/notesMaster" Target="notesMasters/notesMaster1.xml"/>

    <Relationship Id="rId49" Type="http://schemas.openxmlformats.org/officeDocument/2006/relationships/presProps" Target="presProps.xml"/>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30.xml.rels><?xml version="1.0" encoding="UTF-8" standalone="yes"?>
<Relationships xmlns="http://schemas.openxmlformats.org/package/2006/relationships">
<Relationship Id="rId1" Type="http://schemas.openxmlformats.org/officeDocument/2006/relationships/slide" Target="../slides/slide30.xml"/>
<Relationship Id="rId2" Type="http://schemas.openxmlformats.org/officeDocument/2006/relationships/notesMaster" Target="../notesMasters/notesMaster1.xml"/>
</Relationship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E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4.png"/>
<Relationship Id="rId3" Type="http://schemas.openxmlformats.org/officeDocument/2006/relationships/image" Target="../media/image5.jpg"/>
<Relationship Id="rId4" Type="http://schemas.openxmlformats.org/officeDocument/2006/relationships/image" Target="../media/image6.jpg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7.png"/>
<Relationship Id="rId3" Type="http://schemas.openxmlformats.org/officeDocument/2006/relationships/image" Target="../media/image8.jpg"/>
<Relationship Id="rId4" Type="http://schemas.openxmlformats.org/officeDocument/2006/relationships/image" Target="../media/image9.jpg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0.png"/>
<Relationship Id="rId3" Type="http://schemas.openxmlformats.org/officeDocument/2006/relationships/image" Target="../media/image11.jpg"/>
<Relationship Id="rId4" Type="http://schemas.openxmlformats.org/officeDocument/2006/relationships/image" Target="../media/image12.jpg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3.png"/>
<Relationship Id="rId3" Type="http://schemas.openxmlformats.org/officeDocument/2006/relationships/image" Target="../media/image14.jpg"/>
<Relationship Id="rId4" Type="http://schemas.openxmlformats.org/officeDocument/2006/relationships/image" Target="../media/image15.jpg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6.png"/>
<Relationship Id="rId3" Type="http://schemas.openxmlformats.org/officeDocument/2006/relationships/image" Target="../media/image17.jpg"/>
<Relationship Id="rId4" Type="http://schemas.openxmlformats.org/officeDocument/2006/relationships/image" Target="../media/image18.jpg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9.png"/>
<Relationship Id="rId3" Type="http://schemas.openxmlformats.org/officeDocument/2006/relationships/image" Target="../media/image20.jpg"/>
<Relationship Id="rId4" Type="http://schemas.openxmlformats.org/officeDocument/2006/relationships/image" Target="../media/image21.jpg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2.png"/>
<Relationship Id="rId3" Type="http://schemas.openxmlformats.org/officeDocument/2006/relationships/image" Target="../media/image23.jpg"/>
<Relationship Id="rId4" Type="http://schemas.openxmlformats.org/officeDocument/2006/relationships/image" Target="../media/image24.jpg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30.xml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Gradient Fills - Multiple Directions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468880" cy="1188720"/>
          </a:xfrm>
          <a:prstGeom prst="rect">
            <a:avLst/>
          </a:prstGeom>
          <a:gradFill>
            <a:gsLst>
              <a:gs pos="0">
                <a:srgbClr val="1565C0"/>
              </a:gs>
              <a:gs pos="100000">
                <a:srgbClr val="42A5F5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Horizontal</a:t>
            </a:r>
          </a:p>
        </p:txBody>
      </p:sp>
      <p:sp>
        <p:nvSpPr>
          <p:cNvPr id="11" name="Shape 11"/>
          <p:cNvSpPr/>
          <p:nvPr/>
        </p:nvSpPr>
        <p:spPr>
          <a:xfrm>
            <a:off x="3200400" y="1600200"/>
            <a:ext cx="2468880" cy="1188720"/>
          </a:xfrm>
          <a:prstGeom prst="rect">
            <a:avLst/>
          </a:prstGeom>
          <a:gradFill>
            <a:gsLst>
              <a:gs pos="0">
                <a:srgbClr val="2E7D32"/>
              </a:gs>
              <a:gs pos="100000">
                <a:srgbClr val="81C784"/>
              </a:gs>
            </a:gsLst>
            <a:lin ang="54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Vertical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1600200"/>
            <a:ext cx="2468880" cy="1188720"/>
          </a:xfrm>
          <a:prstGeom prst="roundRect">
            <a:avLst/>
          </a:prstGeom>
          <a:gradFill>
            <a:gsLst>
              <a:gs pos="0">
                <a:srgbClr val="C62828"/>
              </a:gs>
              <a:gs pos="100000">
                <a:srgbClr val="EF9A9A"/>
              </a:gs>
            </a:gsLst>
            <a:lin ang="27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Diagonal</a:t>
            </a:r>
          </a:p>
        </p:txBody>
      </p:sp>
      <p:sp>
        <p:nvSpPr>
          <p:cNvPr id="13" name="Shape 13"/>
          <p:cNvSpPr/>
          <p:nvPr/>
        </p:nvSpPr>
        <p:spPr>
          <a:xfrm>
            <a:off x="1828800" y="3200400"/>
            <a:ext cx="2468880" cy="1188720"/>
          </a:xfrm>
          <a:prstGeom prst="ellipse">
            <a:avLst/>
          </a:prstGeom>
          <a:gradFill>
            <a:gsLst>
              <a:gs pos="0">
                <a:srgbClr val="FF6F00"/>
              </a:gs>
              <a:gs pos="50000">
                <a:srgbClr val="FFC107"/>
              </a:gs>
              <a:gs pos="100000">
                <a:srgbClr val="FFEB3B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5142" dirty="0" smtClean="0">
                <a:solidFill>
                  <a:srgbClr val="000000"/>
                </a:solidFill>
              </a:rPr>
              <a:t>3-Color</a:t>
            </a:r>
          </a:p>
        </p:txBody>
      </p:sp>
      <p:sp>
        <p:nvSpPr>
          <p:cNvPr id="14" name="Shape 14"/>
          <p:cNvSpPr/>
          <p:nvPr/>
        </p:nvSpPr>
        <p:spPr>
          <a:xfrm>
            <a:off x="4754880" y="3200400"/>
            <a:ext cx="2468880" cy="1188720"/>
          </a:xfrm>
          <a:prstGeom prst="roundRect">
            <a:avLst/>
          </a:prstGeom>
          <a:gradFill>
            <a:gsLst>
              <a:gs pos="0">
                <a:srgbClr val="7B1FA2"/>
              </a:gs>
              <a:gs pos="100000">
                <a:srgbClr val="E1BEE7"/>
              </a:gs>
            </a:gsLst>
            <a:lin ang="81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135° Angle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Transparency Effects - Overlapping Shapes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5840" y="1828800"/>
            <a:ext cx="3017520" cy="201168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FFFFFF"/>
                </a:solidFill>
              </a:rPr>
              <a:t>Base (100%)</a:t>
            </a:r>
          </a:p>
        </p:txBody>
      </p:sp>
      <p:sp>
        <p:nvSpPr>
          <p:cNvPr id="11" name="Shape 11"/>
          <p:cNvSpPr/>
          <p:nvPr/>
        </p:nvSpPr>
        <p:spPr>
          <a:xfrm>
            <a:off x="2011680" y="2194560"/>
            <a:ext cx="2468880" cy="1463040"/>
          </a:xfrm>
          <a:prstGeom prst="rect">
            <a:avLst/>
          </a:prstGeom>
          <a:solidFill>
            <a:srgbClr val="F44336"/>
          </a:solidFill>
          <a:ln w="25400">
            <a:solidFill>
              <a:srgbClr val="B71C1C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FFFFFF"/>
                </a:solidFill>
              </a:rPr>
              <a:t>25% Transparent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828800"/>
            <a:ext cx="2468880" cy="2011680"/>
          </a:xfrm>
          <a:prstGeom prst="ellipse">
            <a:avLst/>
          </a:prstGeom>
          <a:solidFill>
            <a:srgbClr val="4CAF50"/>
          </a:solidFill>
          <a:ln w="25400">
            <a:solidFill>
              <a:srgbClr val="1B5E2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50% Transparent</a:t>
            </a:r>
          </a:p>
        </p:txBody>
      </p:sp>
      <p:sp>
        <p:nvSpPr>
          <p:cNvPr id="13" name="Shape 13"/>
          <p:cNvSpPr/>
          <p:nvPr/>
        </p:nvSpPr>
        <p:spPr>
          <a:xfrm>
            <a:off x="5486400" y="2468880"/>
            <a:ext cx="2468880" cy="1463040"/>
          </a:xfrm>
          <a:prstGeom prst="roundRect">
            <a:avLst/>
          </a:prstGeom>
          <a:solidFill>
            <a:srgbClr val="FF9800"/>
          </a:solidFill>
          <a:ln w="25400">
            <a:solidFill>
              <a:srgbClr val="E6510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75% Transparent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Styled Connectors - Types, Arrows, Dashes</a:t>
            </a:r>
          </a:p>
        </p:txBody>
      </p:sp>
      <p:sp>
        <p:nvSpPr>
          <p:cNvPr id="100" name="Shape 100"/>
          <p:cNvSpPr/>
          <p:nvPr/>
        </p:nvSpPr>
        <p:spPr>
          <a:xfrm>
            <a:off x="457200" y="1828800"/>
            <a:ext cx="1828800" cy="82296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1" name="Shape 101"/>
          <p:cNvSpPr/>
          <p:nvPr/>
        </p:nvSpPr>
        <p:spPr>
          <a:xfrm>
            <a:off x="3474720" y="1828800"/>
            <a:ext cx="1828800" cy="82296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Process</a:t>
            </a:r>
          </a:p>
        </p:txBody>
      </p:sp>
      <p:sp>
        <p:nvSpPr>
          <p:cNvPr id="102" name="Shape 102"/>
          <p:cNvSpPr/>
          <p:nvPr/>
        </p:nvSpPr>
        <p:spPr>
          <a:xfrm>
            <a:off x="6492240" y="1828800"/>
            <a:ext cx="1828800" cy="822960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3" name="Shape 103"/>
          <p:cNvSpPr/>
          <p:nvPr/>
        </p:nvSpPr>
        <p:spPr>
          <a:xfrm>
            <a:off x="1005840" y="3200400"/>
            <a:ext cx="1463040" cy="822960"/>
          </a:xfrm>
          <a:prstGeom prst="ellipse">
            <a:avLst/>
          </a:prstGeom>
          <a:solidFill>
            <a:srgbClr val="7B1F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4" name="Shape 104"/>
          <p:cNvSpPr/>
          <p:nvPr/>
        </p:nvSpPr>
        <p:spPr>
          <a:xfrm>
            <a:off x="4023360" y="3200400"/>
            <a:ext cx="1463040" cy="822960"/>
          </a:xfrm>
          <a:prstGeom prst="ellipse">
            <a:avLst/>
          </a:prstGeom>
          <a:solidFill>
            <a:srgbClr val="00838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5" name="Shape 105"/>
          <p:cNvSpPr/>
          <p:nvPr/>
        </p:nvSpPr>
        <p:spPr>
          <a:xfrm>
            <a:off x="7040880" y="3200400"/>
            <a:ext cx="1463040" cy="822960"/>
          </a:xfrm>
          <a:prstGeom prst="ellipse">
            <a:avLst/>
          </a:prstGeom>
          <a:solidFill>
            <a:srgbClr val="EF6C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C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300000" y="2200000"/>
            <a:ext cx="1200000" cy="0"/>
          </a:xfrm>
          <a:prstGeom prst="straightConnector1">
            <a:avLst/>
          </a:prstGeom>
          <a:ln w="25400">
            <a:solidFill>
              <a:srgbClr val="1565C0"/>
            </a:solidFill>
            <a:prstDash val="solid"/>
            <a:tailEnd type="triangle" w="lg" len="lg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5300000" y="2200000"/>
            <a:ext cx="1200000" cy="0"/>
          </a:xfrm>
          <a:prstGeom prst="bentConnector3">
            <a:avLst/>
          </a:prstGeom>
          <a:ln w="38100">
            <a:solidFill>
              <a:srgbClr val="2E7D32"/>
            </a:solidFill>
            <a:prstDash val="dash"/>
            <a:tailEnd type="stealth" w="med" len="med"/>
          </a:ln>
        </p:spPr>
      </p:cxnSp>
      <p:cxnSp>
        <p:nvCxnSpPr>
          <p:cNvPr id="58" name="Connector 58"/>
          <p:cNvCxnSpPr>
</p:cNvCxnSpPr>
          <p:nvPr/>
        </p:nvCxnSpPr>
        <p:spPr>
          <a:xfrm>
            <a:off x="2500000" y="3600000"/>
            <a:ext cx="1500000" cy="0"/>
          </a:xfrm>
          <a:prstGeom prst="curvedConnector3">
            <a:avLst/>
          </a:prstGeom>
          <a:ln w="19050">
            <a:solidFill>
              <a:srgbClr val="7B1FA2"/>
            </a:solidFill>
            <a:prstDash val="dashDot"/>
            <a:headEnd type="oval" w="med" len="med"/>
            <a:tailEnd type="diamond" w="med" len="med"/>
          </a:ln>
        </p:spPr>
      </p:cxnSp>
      <p:cxnSp>
        <p:nvCxnSpPr>
          <p:cNvPr id="59" name="Connector 59"/>
          <p:cNvCxnSpPr>
</p:cNvCxnSpPr>
          <p:nvPr/>
        </p:nvCxnSpPr>
        <p:spPr>
          <a:xfrm>
            <a:off x="5500000" y="3600000"/>
            <a:ext cx="1500000" cy="0"/>
          </a:xfrm>
          <a:prstGeom prst="straightConnector1">
            <a:avLst/>
          </a:prstGeom>
          <a:ln w="12700">
            <a:solidFill>
              <a:srgbClr val="00838F"/>
            </a:solidFill>
            <a:prstDash val="dot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Effects: Shadow (Outer Shadow)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63040"/>
            <a:ext cx="2011680" cy="201168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463040"/>
            <a:ext cx="246888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0" y="1463040"/>
            <a:ext cx="228600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2E75B5"/>
                </a:solidFill>
              </a:rPr>
              <a:t>Image Effects: Reflection (Mirror Effect)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1188720"/>
            <a:ext cx="2194560" cy="219456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720" y="1188720"/>
            <a:ext cx="28346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240" y="1188720"/>
            <a:ext cx="23774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70AD47"/>
                </a:solidFill>
              </a:rPr>
              <a:t>Image Cropping: All Sides, Top/Bottom, Left/Right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rcRect l="10000" t="10000" r="10000" b="10000"/>
          <a:stretch>
            <a:fillRect/>
          </a:stretch>
        </p:blipFill>
        <p:spPr>
          <a:xfrm>
            <a:off x="1188720" y="1828800"/>
            <a:ext cx="1828800" cy="1828800"/>
          </a:xfrm>
          <a:prstGeom prst="rect">
            <a:avLst/>
          </a:prstGeom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rcRect l="0" t="20000" r="0" b="20000"/>
          <a:stretch>
            <a:fillRect/>
          </a:stretch>
        </p:blipFill>
        <p:spPr>
          <a:xfrm>
            <a:off x="3474720" y="1828800"/>
            <a:ext cx="3474720" cy="1463040"/>
          </a:xfrm>
          <a:prstGeom prst="rect">
            <a:avLst/>
          </a:prstGeom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rcRect l="15000" t="0" r="15000" b="0"/>
          <a:stretch>
            <a:fillRect/>
          </a:stretch>
        </p:blipFill>
        <p:spPr>
          <a:xfrm>
            <a:off x="7223760" y="1828800"/>
            <a:ext cx="201168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C55A11"/>
                </a:solidFill>
              </a:rPr>
              <a:t>Image Effects: Glow (Golden Aura)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9B59B6"/>
                </a:solidFill>
              </a:rPr>
              <a:t>Image Effects: Soft Edges (Feathered)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softEdge rad="508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E74C3C"/>
                </a:solidFill>
              </a:rPr>
              <a:t>Image Effects: Inner Shadow (Depth)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3498DB"/>
                </a:solidFill>
              </a:rPr>
              <a:t>Image Effects: Blur (Artistic)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blur rad="38100" grow="1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6A085"/>
                </a:solidFill>
              </a:rPr>
              <a:t>Combined Effects: Shadow + Reflection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2011680"/>
            <a:ext cx="1371600" cy="8229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01" dirty="0" smtClean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2880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286000" y="2011680"/>
            <a:ext cx="1371600" cy="8229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4048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4297680" y="2011680"/>
            <a:ext cx="1371600" cy="8229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2" dirty="0" smtClean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76072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309360" y="2011680"/>
            <a:ext cx="1371600" cy="82296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474720" y="1371600"/>
            <a:ext cx="2011680" cy="64008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2011680"/>
            <a:ext cx="91440" cy="36576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920240" y="2377440"/>
            <a:ext cx="5120640" cy="4572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100584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56616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1792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2880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448056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704088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4572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288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600200"/>
            <a:ext cx="2468880" cy="14630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1600200"/>
            <a:ext cx="2468880" cy="14630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3291840"/>
            <a:ext cx="2468880" cy="14630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291840"/>
            <a:ext cx="2468880" cy="146304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14800" y="2103120"/>
            <a:ext cx="274320" cy="27432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577840" y="3200400"/>
            <a:ext cx="274320" cy="18288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4114800" y="3840480"/>
            <a:ext cx="274320" cy="27432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2560320" y="3200400"/>
            <a:ext cx="274320" cy="18288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4023360"/>
            <a:ext cx="7955279" cy="64008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5840" y="3383280"/>
            <a:ext cx="7040880" cy="64008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463040" y="2834640"/>
            <a:ext cx="6035040" cy="64008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11680" y="2194560"/>
            <a:ext cx="5029200" cy="64008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31" dirty="0" smtClean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1463040"/>
            <a:ext cx="4023360" cy="73152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360" dirty="0" smtClean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828800"/>
            <a:ext cx="3017520" cy="301752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00" dirty="0" smtClean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474720" y="1828800"/>
            <a:ext cx="3017520" cy="301752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6377" dirty="0" smtClean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3200400"/>
            <a:ext cx="3017520" cy="301752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400" y="2834640"/>
            <a:ext cx="1600200" cy="82296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19" dirty="0" smtClean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1577340"/>
            <a:ext cx="2011680" cy="12344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577340"/>
            <a:ext cx="2011680" cy="12344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1577340"/>
            <a:ext cx="2011680" cy="12344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1577340"/>
            <a:ext cx="2011680" cy="123444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28016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347472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5669280" y="2880360"/>
            <a:ext cx="274320" cy="27432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786384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Completed: Research, Design, Initial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In Progress: Sprint 3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Next: QA Testing Phase (Q4 2024)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Launch Target: Q1 2025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Numbered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800" b="0" i="0" dirty="0"/>
              <a:t>First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Second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Third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Fourth numbered item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Lettered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lphaLcPeriod"/>
            </a:pPr>
            <a:r>
              <a:rPr lang="en-US" sz="2800" b="0" i="0" dirty="0"/>
              <a:t>Option A - First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B - Second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C - Third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D - Fourth choice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Roman Numerals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romanUcPeriod"/>
            </a:pPr>
            <a:r>
              <a:rPr lang="en-US" sz="2800" b="0" i="0" dirty="0"/>
              <a:t>Chapter I - Introduction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 - Background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III - Methodology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IV - Results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V - Conclusion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Custom Characters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★"/>
            </a:pPr>
            <a:r>
              <a:rPr lang="en-US" sz="2800" b="0" i="0" dirty="0"/>
              <a:t>Star bullet point</a:t>
            </a:r>
          </a:p>
          <a:p>
            <a:pPr lvl="0" marL="457200" indent="-457200">
              <a:buChar char="→"/>
            </a:pPr>
            <a:r>
              <a:rPr lang="en-US" sz="2800" b="0" i="0" dirty="0"/>
              <a:t>Arrow bullet point</a:t>
            </a:r>
          </a:p>
          <a:p>
            <a:pPr lvl="0" marL="457200" indent="-457200">
              <a:buChar char="✓"/>
            </a:pPr>
            <a:r>
              <a:rPr lang="en-US" sz="2800" b="0" i="0" dirty="0"/>
              <a:t>Check bullet point</a:t>
            </a:r>
          </a:p>
          <a:p>
            <a:pPr lvl="0" marL="457200" indent="-457200">
              <a:buChar char="◆"/>
            </a:pPr>
            <a:r>
              <a:rPr lang="en-US" sz="2800" b="0" i="0" dirty="0"/>
              <a:t>Diamond bullet point</a:t>
            </a:r>
          </a:p>
          <a:p>
            <a:pPr lvl="0" marL="457200" indent="-457200">
              <a:buChar char="♥"/>
            </a:pPr>
            <a:r>
              <a:rPr lang="en-US" sz="2800" b="0" i="0" dirty="0"/>
              <a:t>Heart bullet point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Hierarchical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Main Topic 1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A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B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2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C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D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3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Text Enhancements - New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 strike="sngStrike"/>
              <a:t>Strikethrough: This text is crossed out</a:t>
            </a:r>
          </a:p>
          <a:p>
            <a:pPr lvl="0" marL="457200" indent="-457200">
              <a:buChar char="•"/>
            </a:pPr>
            <a:r>
              <a:rPr lang="en-US" sz="2400" b="0" i="0" dirty="0">
                <a:highlight>
                  <a:srgbClr val="FFFF00"/>
                </a:highlight>
              </a:rPr>
              <a:t>Highlight: Yellow background for emphasis</a:t>
            </a:r>
          </a:p>
          <a:p>
            <a:pPr lvl="0" marL="457200" indent="-457200">
              <a:buChar char="•"/>
            </a:pPr>
            <a:r>
              <a:rPr lang="en-US" sz="2400" b="0" i="0" dirty="0" baseline="-25000"/>
              <a:t>Subscript: H₂O - for chemical formulas</a:t>
            </a:r>
          </a:p>
          <a:p>
            <a:pPr lvl="0" marL="457200" indent="-457200">
              <a:buChar char="•"/>
            </a:pPr>
            <a:r>
              <a:rPr lang="en-US" sz="2400" b="0" i="0" dirty="0" baseline="30000"/>
              <a:t>Superscript: x² - for math expressions</a:t>
            </a:r>
          </a:p>
          <a:p>
            <a:pPr lvl="0" marL="457200" indent="-457200">
              <a:buChar char="•"/>
            </a:pPr>
            <a:r>
              <a:rPr lang="en-US" sz="2400" b="1" i="0" dirty="0">
                <a:solidFill>
                  <a:srgbClr val="FF0000"/>
                </a:solidFill>
              </a:rPr>
              <a:t>Combined: Bold + Red color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Font Size Presets - Each line different size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600" b="0" i="0" dirty="0"/>
              <a:t>LARGE: 36pt - Extra large text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HEADING: 28pt - Section headers</a:t>
            </a:r>
          </a:p>
          <a:p>
            <a:pPr lvl="0" marL="457200" indent="-457200">
              <a:buChar char="•"/>
            </a:pPr>
            <a:r>
              <a:rPr lang="en-US" sz="1800" b="0" i="0" dirty="0"/>
              <a:t>BODY: 18pt - Regular content</a:t>
            </a:r>
          </a:p>
          <a:p>
            <a:pPr lvl="0" marL="457200" indent="-457200">
              <a:buChar char="•"/>
            </a:pPr>
            <a:r>
              <a:rPr lang="en-US" sz="1400" b="0" i="0" dirty="0"/>
              <a:t>SMALL: 14pt - Smaller text</a:t>
            </a:r>
          </a:p>
          <a:p>
            <a:pPr lvl="0" marL="457200" indent="-457200">
              <a:buChar char="•"/>
            </a:pPr>
            <a:r>
              <a:rPr lang="en-US" sz="1200" b="0" i="0" dirty="0"/>
              <a:t>CAPTION: 12pt - Captions and notes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Theme Color Palettes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828800" cy="82296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79" dirty="0" smtClean="0">
                <a:solidFill>
                  <a:srgbClr val="FFFFFF"/>
                </a:solidFill>
              </a:rPr>
              <a:t>Corporate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600200"/>
            <a:ext cx="1828800" cy="822960"/>
          </a:xfrm>
          <a:prstGeom prst="rect">
            <a:avLst/>
          </a:prstGeom>
          <a:solidFill>
            <a:srgbClr val="21212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Modern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600200"/>
            <a:ext cx="1828800" cy="822960"/>
          </a:xfrm>
          <a:prstGeom prst="rect">
            <a:avLst/>
          </a:prstGeom>
          <a:solidFill>
            <a:srgbClr val="E91E6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Vibrant</a:t>
            </a:r>
          </a:p>
        </p:txBody>
      </p:sp>
      <p:sp>
        <p:nvSpPr>
          <p:cNvPr id="13" name="Shape 13"/>
          <p:cNvSpPr/>
          <p:nvPr/>
        </p:nvSpPr>
        <p:spPr>
          <a:xfrm>
            <a:off x="6492240" y="1600200"/>
            <a:ext cx="1828800" cy="822960"/>
          </a:xfrm>
          <a:prstGeom prst="rect">
            <a:avLst/>
          </a:prstGeom>
          <a:solidFill>
            <a:srgbClr val="BB86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Dark</a:t>
            </a:r>
          </a:p>
        </p:txBody>
      </p:sp>
      <p:sp>
        <p:nvSpPr>
          <p:cNvPr id="14" name="Shape 14"/>
          <p:cNvSpPr/>
          <p:nvPr/>
        </p:nvSpPr>
        <p:spPr>
          <a:xfrm>
            <a:off x="457200" y="2743200"/>
            <a:ext cx="1828800" cy="82296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Nature</a:t>
            </a:r>
          </a:p>
        </p:txBody>
      </p:sp>
      <p:sp>
        <p:nvSpPr>
          <p:cNvPr id="15" name="Shape 15"/>
          <p:cNvSpPr/>
          <p:nvPr/>
        </p:nvSpPr>
        <p:spPr>
          <a:xfrm>
            <a:off x="2468880" y="2743200"/>
            <a:ext cx="1828800" cy="822960"/>
          </a:xfrm>
          <a:prstGeom prst="rect">
            <a:avLst/>
          </a:prstGeom>
          <a:solidFill>
            <a:srgbClr val="0D47A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Tech</a:t>
            </a:r>
          </a:p>
        </p:txBody>
      </p:sp>
      <p:sp>
        <p:nvSpPr>
          <p:cNvPr id="16" name="Shape 16"/>
          <p:cNvSpPr/>
          <p:nvPr/>
        </p:nvSpPr>
        <p:spPr>
          <a:xfrm>
            <a:off x="4480560" y="2743200"/>
            <a:ext cx="1828800" cy="82296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Carbon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Material &amp; Carbon Design Colors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188720" cy="640080"/>
          </a:xfrm>
          <a:prstGeom prst="rect">
            <a:avLst/>
          </a:prstGeom>
          <a:solidFill>
            <a:srgbClr val="F4433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M-Red</a:t>
            </a:r>
          </a:p>
        </p:txBody>
      </p:sp>
      <p:sp>
        <p:nvSpPr>
          <p:cNvPr id="11" name="Shape 11"/>
          <p:cNvSpPr/>
          <p:nvPr/>
        </p:nvSpPr>
        <p:spPr>
          <a:xfrm>
            <a:off x="1920240" y="1600200"/>
            <a:ext cx="1188720" cy="640080"/>
          </a:xfrm>
          <a:prstGeom prst="rect">
            <a:avLst/>
          </a:prstGeom>
          <a:solidFill>
            <a:srgbClr val="2196F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M-Blue</a:t>
            </a:r>
          </a:p>
        </p:txBody>
      </p:sp>
      <p:sp>
        <p:nvSpPr>
          <p:cNvPr id="12" name="Shape 12"/>
          <p:cNvSpPr/>
          <p:nvPr/>
        </p:nvSpPr>
        <p:spPr>
          <a:xfrm>
            <a:off x="3291840" y="1600200"/>
            <a:ext cx="1188720" cy="640080"/>
          </a:xfrm>
          <a:prstGeom prst="rect">
            <a:avLst/>
          </a:prstGeom>
          <a:solidFill>
            <a:srgbClr val="4CAF5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000000"/>
                </a:solidFill>
              </a:rPr>
              <a:t>M-Green</a:t>
            </a:r>
          </a:p>
        </p:txBody>
      </p:sp>
      <p:sp>
        <p:nvSpPr>
          <p:cNvPr id="13" name="Shape 13"/>
          <p:cNvSpPr/>
          <p:nvPr/>
        </p:nvSpPr>
        <p:spPr>
          <a:xfrm>
            <a:off x="4663440" y="1600200"/>
            <a:ext cx="1188720" cy="640080"/>
          </a:xfrm>
          <a:prstGeom prst="rect">
            <a:avLst/>
          </a:prstGeom>
          <a:solidFill>
            <a:srgbClr val="FF98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000000"/>
                </a:solidFill>
              </a:rPr>
              <a:t>M-Orange</a:t>
            </a:r>
          </a:p>
        </p:txBody>
      </p:sp>
      <p:sp>
        <p:nvSpPr>
          <p:cNvPr id="14" name="Shape 14"/>
          <p:cNvSpPr/>
          <p:nvPr/>
        </p:nvSpPr>
        <p:spPr>
          <a:xfrm>
            <a:off x="6126480" y="1600200"/>
            <a:ext cx="1188720" cy="640080"/>
          </a:xfrm>
          <a:prstGeom prst="rect">
            <a:avLst/>
          </a:prstGeom>
          <a:solidFill>
            <a:srgbClr val="9C27B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M-Purple</a:t>
            </a:r>
          </a:p>
        </p:txBody>
      </p:sp>
      <p:sp>
        <p:nvSpPr>
          <p:cNvPr id="15" name="Shape 15"/>
          <p:cNvSpPr/>
          <p:nvPr/>
        </p:nvSpPr>
        <p:spPr>
          <a:xfrm>
            <a:off x="457200" y="2468880"/>
            <a:ext cx="1188720" cy="64008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C-Blue</a:t>
            </a:r>
          </a:p>
        </p:txBody>
      </p:sp>
      <p:sp>
        <p:nvSpPr>
          <p:cNvPr id="16" name="Shape 16"/>
          <p:cNvSpPr/>
          <p:nvPr/>
        </p:nvSpPr>
        <p:spPr>
          <a:xfrm>
            <a:off x="1920240" y="2468880"/>
            <a:ext cx="1188720" cy="640080"/>
          </a:xfrm>
          <a:prstGeom prst="rect">
            <a:avLst/>
          </a:prstGeom>
          <a:solidFill>
            <a:srgbClr val="24A14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FFFFFF"/>
                </a:solidFill>
              </a:rPr>
              <a:t>C-Green</a:t>
            </a:r>
          </a:p>
        </p:txBody>
      </p:sp>
      <p:sp>
        <p:nvSpPr>
          <p:cNvPr id="17" name="Shape 17"/>
          <p:cNvSpPr/>
          <p:nvPr/>
        </p:nvSpPr>
        <p:spPr>
          <a:xfrm>
            <a:off x="3291840" y="2468880"/>
            <a:ext cx="1188720" cy="640080"/>
          </a:xfrm>
          <a:prstGeom prst="rect">
            <a:avLst/>
          </a:prstGeom>
          <a:solidFill>
            <a:srgbClr val="DA1E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C-Red</a:t>
            </a:r>
          </a:p>
        </p:txBody>
      </p:sp>
      <p:sp>
        <p:nvSpPr>
          <p:cNvPr id="18" name="Shape 18"/>
          <p:cNvSpPr/>
          <p:nvPr/>
        </p:nvSpPr>
        <p:spPr>
          <a:xfrm>
            <a:off x="4663440" y="2468880"/>
            <a:ext cx="1188720" cy="640080"/>
          </a:xfrm>
          <a:prstGeom prst="rect">
            <a:avLst/>
          </a:prstGeom>
          <a:solidFill>
            <a:srgbClr val="8A3F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C-Purple</a:t>
            </a:r>
          </a:p>
        </p:txBody>
      </p:sp>
      <p:sp>
        <p:nvSpPr>
          <p:cNvPr id="19" name="Shape 19"/>
          <p:cNvSpPr/>
          <p:nvPr/>
        </p:nvSpPr>
        <p:spPr>
          <a:xfrm>
            <a:off x="6126480" y="2468880"/>
            <a:ext cx="1188720" cy="640080"/>
          </a:xfrm>
          <a:prstGeom prst="rect">
            <a:avLst/>
          </a:prstGeom>
          <a:solidFill>
            <a:srgbClr val="16161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C-Gray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200" b="1" i="0" dirty="0"/>
              <a:t>Large content area for emphasis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Perfect for key messages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Loading - New Methods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Image::new(path) - Load from file path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Image::from_base64(data) - Load from base64 string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Image::from_bytes(data) - Load from raw bytes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ImageBuilder for fluent API configuration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Built-in base64 decoder (no external deps)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New Features in v0.2.1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400" b="0" i="0" dirty="0"/>
              <a:t>BulletStyle: Number, Letter, Roman, Custom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Strikethrough, Highlight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Subscript, Superscript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Font size presets in prelude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Image::from_base64 and from_bytes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Theme color palettes (7 themes)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Material &amp; Carbon Design colors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Slide Show Settings - Mode Comparison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8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Setting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Speaker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Kiosk</a:t>
                      </a:r>
                    </a:p>
                  </a:txBody>
                  <a:tcP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Browsed</a:t>
                      </a:r>
                    </a:p>
                  </a:txBody>
                  <a:tcPr>
                    <a:solidFill>
                      <a:srgbClr val="70AD47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Loop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Narration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Animation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Timings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Slide Range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1-10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Pen Color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206240"/>
            <a:ext cx="2468880" cy="64008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14" dirty="0" smtClean="0">
                <a:solidFill>
                  <a:srgbClr val="FFFFFF"/>
                </a:solidFill>
              </a:rPr>
              <a:t>Speaker: Full control</a:t>
            </a:r>
          </a:p>
        </p:txBody>
      </p:sp>
      <p:sp>
        <p:nvSpPr>
          <p:cNvPr id="11" name="Shape 11"/>
          <p:cNvSpPr/>
          <p:nvPr/>
        </p:nvSpPr>
        <p:spPr>
          <a:xfrm>
            <a:off x="3108960" y="4206240"/>
            <a:ext cx="2468880" cy="64008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50" dirty="0" smtClean="0">
                <a:solidFill>
                  <a:srgbClr val="000000"/>
                </a:solidFill>
              </a:rPr>
              <a:t>Kiosk: Auto-loop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4206240"/>
            <a:ext cx="2468880" cy="64008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00" dirty="0" smtClean="0">
                <a:solidFill>
                  <a:srgbClr val="000000"/>
                </a:solidFill>
              </a:rPr>
              <a:t>Browsed: Scrollbar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Print Handout - 6 Slides Per Page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0" y="1800000"/>
          <a:ext cx="3800000" cy="2800000"/>
        </p:xfrm>
        <a:graphic>
          <a:graphicData uri="http://schemas.openxmlformats.org/drawingml/2006/table">
            <a:tbl>
              <a:tblPr firstRow="1" bandRow="1"/>
              <a:tblGrid>
                <a:gridCol w="18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Print Settings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Print What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Handouts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Color Mode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Grayscale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Layout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 slides/page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Frame Slides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Date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Page Numbers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14630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869" dirty="0" smtClean="0">
                <a:solidFill>
                  <a:srgbClr val="000000"/>
                </a:solidFill>
              </a:rPr>
              <a:t>Q1 2025 Strategy Review</a:t>
            </a:r>
          </a:p>
        </p:txBody>
      </p:sp>
      <p:sp>
        <p:nvSpPr>
          <p:cNvPr id="11" name="Shape 11"/>
          <p:cNvSpPr/>
          <p:nvPr/>
        </p:nvSpPr>
        <p:spPr>
          <a:xfrm>
            <a:off x="36576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1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2</a:t>
            </a:r>
          </a:p>
        </p:txBody>
      </p:sp>
      <p:sp>
        <p:nvSpPr>
          <p:cNvPr id="13" name="Shape 13"/>
          <p:cNvSpPr/>
          <p:nvPr/>
        </p:nvSpPr>
        <p:spPr>
          <a:xfrm>
            <a:off x="36576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3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4</a:t>
            </a:r>
          </a:p>
        </p:txBody>
      </p:sp>
      <p:sp>
        <p:nvSpPr>
          <p:cNvPr id="15" name="Shape 15"/>
          <p:cNvSpPr/>
          <p:nvPr/>
        </p:nvSpPr>
        <p:spPr>
          <a:xfrm>
            <a:off x="36576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5</a:t>
            </a:r>
          </a:p>
        </p:txBody>
      </p:sp>
      <p:sp>
        <p:nvSpPr>
          <p:cNvPr id="16" name="Shape 16"/>
          <p:cNvSpPr/>
          <p:nvPr/>
        </p:nvSpPr>
        <p:spPr>
          <a:xfrm>
            <a:off x="246888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6</a:t>
            </a:r>
          </a:p>
        </p:txBody>
      </p:sp>
      <p:sp>
        <p:nvSpPr>
          <p:cNvPr id="17" name="Shape 17"/>
          <p:cNvSpPr/>
          <p:nvPr/>
        </p:nvSpPr>
        <p:spPr>
          <a:xfrm>
            <a:off x="274320" y="55778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4" dirty="0" smtClean="0">
                <a:solidFill>
                  <a:srgbClr val="000000"/>
                </a:solidFill>
              </a:rPr>
              <a:t>Confidential - Internal Use Only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Advanced Table Merging - Merged Cells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7500000" cy="20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2000000"/>
                <a:gridCol w="2000000"/>
                <a:gridCol w="2000000"/>
              </a:tblGrid>
              <a:tr h="400000">
                <a:tc gridSpan="4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 Revenue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1F497D"/>
                          </a:solidFill>
                        </a:rPr>
                        <a:t>Products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Hardware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+12%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Software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$680,000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+25%</a:t>
                      </a:r>
                    </a:p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C65911"/>
                          </a:solidFill>
                        </a:rPr>
                        <a:t>Services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Consulting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+8%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Support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+5%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389120"/>
            <a:ext cx="2011680" cy="3657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152" dirty="0" smtClean="0">
                <a:solidFill>
                  <a:srgbClr val="FFFFFF"/>
                </a:solidFill>
              </a:rPr>
              <a:t>Anchor (gridSpan/rowSpan)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4389120"/>
            <a:ext cx="2011680" cy="3657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hMerge (col covered)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4389120"/>
            <a:ext cx="2011680" cy="3657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vMerge (row covered)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4389120"/>
            <a:ext cx="2011680" cy="365760"/>
          </a:xfrm>
          <a:prstGeom prst="roundRect">
            <a:avLst/>
          </a:prstGeom>
          <a:solidFill>
            <a:srgbClr val="A5A5A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Normal (no merge)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Left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Right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Bar Chart: Compare categories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Line Chart: Show trends over time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011680" cy="100584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200" dirty="0" smtClean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17520" y="1600200"/>
            <a:ext cx="2011680" cy="100584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486400" y="1600200"/>
            <a:ext cx="2011680" cy="100584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017520"/>
            <a:ext cx="1463040" cy="118872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520" dirty="0" smtClean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23360" y="3017520"/>
            <a:ext cx="1463040" cy="118872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80" dirty="0" smtClean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44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2026-06-01T13:33:13Z</dcterms:created>
  <dcterms:modified xsi:type="dcterms:W3CDTF">2026-06-01T13:33:13Z</dcterms:modified>
</cp:coreProperties>
</file>