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4400" b="1" i="0" dirty="0">
                <a:solidFill>
                  <a:srgbClr val="1F497D"/>
                </a:solidFill>
              </a:rPr>
              <a:t>Dimension API — Flexible Positioning &amp; Sizing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All Dimension Unit Types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731520"/>
            <a:ext cx="8229600" cy="4572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2196" dirty="0">
                <a:solidFill>
                  <a:srgbClr val="000000"/>
                </a:solidFill>
              </a:rPr>
              <a:t>Each shape below uses a different unit type for X position:</a:t>
            </a:r>
          </a:p>
        </p:txBody>
      </p:sp>
      <p:sp>
        <p:nvSpPr>
          <p:cNvPr id="11" name="Shape 11"/>
          <p:cNvSpPr/>
          <p:nvPr/>
        </p:nvSpPr>
        <p:spPr>
          <a:xfrm>
            <a:off x="457200" y="1371600"/>
            <a:ext cx="1371600" cy="73152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EMU</a:t>
            </a:r>
          </a:p>
        </p:txBody>
      </p:sp>
      <p:sp>
        <p:nvSpPr>
          <p:cNvPr id="12" name="Shape 12"/>
          <p:cNvSpPr/>
          <p:nvPr/>
        </p:nvSpPr>
        <p:spPr>
          <a:xfrm>
            <a:off x="1828800" y="1371600"/>
            <a:ext cx="1371600" cy="73152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600" dirty="0">
                <a:solidFill>
                  <a:srgbClr val="FFFFFF"/>
                </a:solidFill>
              </a:rPr>
              <a:t>Inches</a:t>
            </a:r>
          </a:p>
        </p:txBody>
      </p:sp>
      <p:sp>
        <p:nvSpPr>
          <p:cNvPr id="13" name="Shape 13"/>
          <p:cNvSpPr/>
          <p:nvPr/>
        </p:nvSpPr>
        <p:spPr>
          <a:xfrm>
            <a:off x="3240000" y="1371600"/>
            <a:ext cx="1371600" cy="731520"/>
          </a:xfrm>
          <a:prstGeom prst="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Cm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1371600"/>
            <a:ext cx="1371600" cy="731520"/>
          </a:xfrm>
          <a:prstGeom prst="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Pt</a:t>
            </a:r>
          </a:p>
        </p:txBody>
      </p:sp>
      <p:sp>
        <p:nvSpPr>
          <p:cNvPr id="15" name="Shape 15"/>
          <p:cNvSpPr/>
          <p:nvPr/>
        </p:nvSpPr>
        <p:spPr>
          <a:xfrm>
            <a:off x="4754880" y="1371600"/>
            <a:ext cx="1371600" cy="731520"/>
          </a:xfrm>
          <a:prstGeom prst="rect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320" dirty="0">
                <a:solidFill>
                  <a:srgbClr val="000000"/>
                </a:solidFill>
              </a:rPr>
              <a:t>Ratio</a:t>
            </a:r>
          </a:p>
        </p:txBody>
      </p:sp>
      <p:sp>
        <p:nvSpPr>
          <p:cNvPr id="16" name="Shape 16"/>
          <p:cNvSpPr/>
          <p:nvPr/>
        </p:nvSpPr>
        <p:spPr>
          <a:xfrm>
            <a:off x="6309359" y="1371600"/>
            <a:ext cx="1371600" cy="731520"/>
          </a:xfrm>
          <a:prstGeom prst="rect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085" dirty="0">
                <a:solidFill>
                  <a:srgbClr val="FFFFFF"/>
                </a:solidFill>
              </a:rPr>
              <a:t>Percent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Ratio-Based 3x3 Grid Layout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08760"/>
            <a:ext cx="2743200" cy="1508759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Top-Left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508760"/>
            <a:ext cx="2743200" cy="1508759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320" dirty="0">
                <a:solidFill>
                  <a:srgbClr val="FFFFFF"/>
                </a:solidFill>
              </a:rPr>
              <a:t>Top-Center</a:t>
            </a:r>
          </a:p>
        </p:txBody>
      </p:sp>
      <p:sp>
        <p:nvSpPr>
          <p:cNvPr id="12" name="Shape 12"/>
          <p:cNvSpPr/>
          <p:nvPr/>
        </p:nvSpPr>
        <p:spPr>
          <a:xfrm>
            <a:off x="6126480" y="1508760"/>
            <a:ext cx="2743200" cy="1508759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Top-Right</a:t>
            </a:r>
          </a:p>
        </p:txBody>
      </p:sp>
      <p:sp>
        <p:nvSpPr>
          <p:cNvPr id="13" name="Shape 13"/>
          <p:cNvSpPr/>
          <p:nvPr/>
        </p:nvSpPr>
        <p:spPr>
          <a:xfrm>
            <a:off x="274320" y="3154679"/>
            <a:ext cx="2743200" cy="1508759"/>
          </a:xfrm>
          <a:prstGeom prst="round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Mid-Left</a:t>
            </a:r>
          </a:p>
        </p:txBody>
      </p:sp>
      <p:sp>
        <p:nvSpPr>
          <p:cNvPr id="14" name="Shape 14"/>
          <p:cNvSpPr/>
          <p:nvPr/>
        </p:nvSpPr>
        <p:spPr>
          <a:xfrm>
            <a:off x="3200400" y="3154679"/>
            <a:ext cx="2743200" cy="1508759"/>
          </a:xfrm>
          <a:prstGeom prst="roundRect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320" dirty="0">
                <a:solidFill>
                  <a:srgbClr val="000000"/>
                </a:solidFill>
              </a:rPr>
              <a:t>Mid-Center</a:t>
            </a:r>
          </a:p>
        </p:txBody>
      </p:sp>
      <p:sp>
        <p:nvSpPr>
          <p:cNvPr id="15" name="Shape 15"/>
          <p:cNvSpPr/>
          <p:nvPr/>
        </p:nvSpPr>
        <p:spPr>
          <a:xfrm>
            <a:off x="6126480" y="3154679"/>
            <a:ext cx="2743200" cy="1508759"/>
          </a:xfrm>
          <a:prstGeom prst="roundRect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Mid-Right</a:t>
            </a:r>
          </a:p>
        </p:txBody>
      </p:sp>
      <p:sp>
        <p:nvSpPr>
          <p:cNvPr id="16" name="Shape 16"/>
          <p:cNvSpPr/>
          <p:nvPr/>
        </p:nvSpPr>
        <p:spPr>
          <a:xfrm>
            <a:off x="274320" y="4800600"/>
            <a:ext cx="2743200" cy="1508759"/>
          </a:xfrm>
          <a:prstGeom prst="roundRect">
            <a:avLst/>
          </a:prstGeom>
          <a:solidFill>
            <a:srgbClr val="AD145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Bot-Left</a:t>
            </a:r>
          </a:p>
        </p:txBody>
      </p:sp>
      <p:sp>
        <p:nvSpPr>
          <p:cNvPr id="17" name="Shape 17"/>
          <p:cNvSpPr/>
          <p:nvPr/>
        </p:nvSpPr>
        <p:spPr>
          <a:xfrm>
            <a:off x="3200400" y="4800600"/>
            <a:ext cx="2743200" cy="1508759"/>
          </a:xfrm>
          <a:prstGeom prst="roundRect">
            <a:avLst/>
          </a:prstGeom>
          <a:solidFill>
            <a:srgbClr val="4E342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320" dirty="0">
                <a:solidFill>
                  <a:srgbClr val="FFFFFF"/>
                </a:solidFill>
              </a:rPr>
              <a:t>Bot-Center</a:t>
            </a:r>
          </a:p>
        </p:txBody>
      </p:sp>
      <p:sp>
        <p:nvSpPr>
          <p:cNvPr id="18" name="Shape 18"/>
          <p:cNvSpPr/>
          <p:nvPr/>
        </p:nvSpPr>
        <p:spPr>
          <a:xfrm>
            <a:off x="6126480" y="4800600"/>
            <a:ext cx="2743200" cy="1508759"/>
          </a:xfrm>
          <a:prstGeom prst="roundRect">
            <a:avLst/>
          </a:prstGeom>
          <a:solidFill>
            <a:srgbClr val="37474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Bot-Right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Mixed-Unit Positioning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371600"/>
            <a:ext cx="8229600" cy="720000"/>
          </a:xfrm>
          <a:prstGeom prst="roundRect">
            <a:avLst/>
          </a:prstGeom>
          <a:solidFill>
            <a:srgbClr val="1F497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811" dirty="0">
                <a:solidFill>
                  <a:srgbClr val="FFFFFF"/>
                </a:solidFill>
              </a:rPr>
              <a:t>Inches X + Ratio Width + Cm Height</a:t>
            </a:r>
          </a:p>
        </p:txBody>
      </p:sp>
      <p:sp>
        <p:nvSpPr>
          <p:cNvPr id="11" name="Shape 11"/>
          <p:cNvSpPr/>
          <p:nvPr/>
        </p:nvSpPr>
        <p:spPr>
          <a:xfrm>
            <a:off x="720000" y="2160000"/>
            <a:ext cx="5486400" cy="137160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114" dirty="0">
                <a:solidFill>
                  <a:srgbClr val="FFFFFF"/>
                </a:solidFill>
              </a:rPr>
              <a:t>Cm position + Pt size</a:t>
            </a:r>
          </a:p>
        </p:txBody>
      </p:sp>
      <p:sp>
        <p:nvSpPr>
          <p:cNvPr id="12" name="Shape 12"/>
          <p:cNvSpPr/>
          <p:nvPr/>
        </p:nvSpPr>
        <p:spPr>
          <a:xfrm>
            <a:off x="457200" y="5143500"/>
            <a:ext cx="8229600" cy="685800"/>
          </a:xfrm>
          <a:prstGeom prst="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320" dirty="0">
                <a:solidFill>
                  <a:srgbClr val="FFFFFF"/>
                </a:solidFill>
              </a:rPr>
              <a:t>100% percent-based</a:t>
            </a:r>
          </a:p>
        </p:txBody>
      </p:sp>
      <p:sp>
        <p:nvSpPr>
          <p:cNvPr id="13" name="Shape 13"/>
          <p:cNvSpPr/>
          <p:nvPr/>
        </p:nvSpPr>
        <p:spPr>
          <a:xfrm>
            <a:off x="8000000" y="1371600"/>
            <a:ext cx="914400" cy="4114800"/>
          </a:xfrm>
          <a:prstGeom prst="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EMU + Inches + Ratio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Fluent .at() and .with_dimensions() Chaining</a:t>
            </a:r>
          </a:p>
        </p:txBody>
      </p:sp>
      <p:sp>
        <p:nvSpPr>
          <p:cNvPr id="10" name="Shape 10"/>
          <p:cNvSpPr/>
          <p:nvPr/>
        </p:nvSpPr>
        <p:spPr>
          <a:xfrm>
            <a:off x="914400" y="1714500"/>
            <a:ext cx="2286000" cy="2286000"/>
          </a:xfrm>
          <a:prstGeom prst="ellipse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384" dirty="0">
                <a:solidFill>
                  <a:srgbClr val="FFFFFF"/>
                </a:solidFill>
              </a:rPr>
              <a:t>.at() + .with_dimensions()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0" y="1800000"/>
            <a:ext cx="2743200" cy="1828800"/>
          </a:xfrm>
          <a:prstGeom prst="roundRect">
            <a:avLst/>
          </a:prstGeom>
          <a:solidFill>
            <a:srgbClr val="2E7D32"/>
          </a:solidFill>
          <a:ln w="25400">
            <a:solidFill>
              <a:srgbClr val="1B5E2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00" dirty="0">
                <a:solidFill>
                  <a:srgbClr val="FFFFFF"/>
                </a:solidFill>
              </a:rPr>
              <a:t>Chained with fill + line</a:t>
            </a:r>
          </a:p>
        </p:txBody>
      </p:sp>
      <p:sp>
        <p:nvSpPr>
          <p:cNvPr id="12" name="Shape 12"/>
          <p:cNvSpPr/>
          <p:nvPr/>
        </p:nvSpPr>
        <p:spPr>
          <a:xfrm rot="900000">
            <a:off x="6400800" y="3771900"/>
            <a:ext cx="1828800" cy="1828800"/>
          </a:xfrm>
          <a:prstGeom prst="star5">
            <a:avLst/>
          </a:prstGeom>
          <a:solidFill>
            <a:srgbClr val="FFC10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880" dirty="0">
                <a:solidFill>
                  <a:srgbClr val="000000"/>
                </a:solidFill>
              </a:rPr>
              <a:t>+ rotation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Prelude Shape Builders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714500"/>
            <a:ext cx="2286000" cy="2400300"/>
          </a:xfrm>
          <a:prstGeom prst="diamond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769" dirty="0">
                <a:solidFill>
                  <a:srgbClr val="FFFFFF"/>
                </a:solidFill>
              </a:rPr>
              <a:t>shapes::dim()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714500"/>
            <a:ext cx="2560320" cy="2400300"/>
          </a:xfrm>
          <a:prstGeom prst="rect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015" dirty="0">
                <a:solidFill>
                  <a:srgbClr val="000000"/>
                </a:solidFill>
              </a:rPr>
              <a:t>shapes::rect_ratio()</a:t>
            </a:r>
          </a:p>
        </p:txBody>
      </p:sp>
      <p:sp>
        <p:nvSpPr>
          <p:cNvPr id="12" name="Shape 12"/>
          <p:cNvSpPr/>
          <p:nvPr/>
        </p:nvSpPr>
        <p:spPr>
          <a:xfrm>
            <a:off x="6217920" y="1714500"/>
            <a:ext cx="2560320" cy="2400300"/>
          </a:xfrm>
          <a:prstGeom prst="rect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679" dirty="0">
                <a:solidFill>
                  <a:srgbClr val="FFFFFF"/>
                </a:solidFill>
              </a:rPr>
              <a:t>shapes::text_box_ratio()</a:t>
            </a:r>
          </a:p>
        </p:txBody>
      </p:sp>
      <p:sp>
        <p:nvSpPr>
          <p:cNvPr id="13" name="Shape 13"/>
          <p:cNvSpPr/>
          <p:nvPr/>
        </p:nvSpPr>
        <p:spPr>
          <a:xfrm>
            <a:off x="914400" y="4572000"/>
            <a:ext cx="2743200" cy="914400"/>
          </a:xfrm>
          <a:prstGeom prst="rect">
            <a:avLst/>
          </a:prstGeom>
          <a:solidFill>
            <a:srgbClr val="A5A5A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78" dirty="0">
                <a:solidFill>
                  <a:srgbClr val="000000"/>
                </a:solidFill>
              </a:rPr>
              <a:t>shapes::rect() (inches)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FlexPosition &amp; FlexSize — Reusable Layouts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371600"/>
            <a:ext cx="8229600" cy="822960"/>
          </a:xfrm>
          <a:prstGeom prst="roundRect">
            <a:avLst/>
          </a:prstGeom>
          <a:solidFill>
            <a:srgbClr val="1F497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50" dirty="0">
                <a:solidFill>
                  <a:srgbClr val="FFFFFF"/>
                </a:solidFill>
              </a:rPr>
              <a:t>FlexPosition + FlexSize → header</a:t>
            </a:r>
          </a:p>
        </p:txBody>
      </p:sp>
      <p:sp>
        <p:nvSpPr>
          <p:cNvPr id="11" name="Shape 11"/>
          <p:cNvSpPr/>
          <p:nvPr/>
        </p:nvSpPr>
        <p:spPr>
          <a:xfrm>
            <a:off x="457200" y="2400300"/>
            <a:ext cx="5486400" cy="3429000"/>
          </a:xfrm>
          <a:prstGeom prst="rect">
            <a:avLst/>
          </a:prstGeom>
          <a:solidFill>
            <a:srgbClr val="E8EAF6"/>
          </a:solidFill>
          <a:ln w="12700">
            <a:solidFill>
              <a:srgbClr val="3F51B5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114" dirty="0">
                <a:solidFill>
                  <a:srgbClr val="000000"/>
                </a:solidFill>
              </a:rPr>
              <a:t>Body area (60% x 50%)</a:t>
            </a:r>
          </a:p>
        </p:txBody>
      </p:sp>
      <p:sp>
        <p:nvSpPr>
          <p:cNvPr id="12" name="Shape 12"/>
          <p:cNvSpPr/>
          <p:nvPr/>
        </p:nvSpPr>
        <p:spPr>
          <a:xfrm>
            <a:off x="6217920" y="2400300"/>
            <a:ext cx="2468880" cy="3429000"/>
          </a:xfrm>
          <a:prstGeom prst="rect">
            <a:avLst/>
          </a:prstGeom>
          <a:solidFill>
            <a:srgbClr val="FFF3E0"/>
          </a:solidFill>
          <a:ln w="12700">
            <a:solidFill>
              <a:srgbClr val="EF6C0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46" dirty="0">
                <a:solidFill>
                  <a:srgbClr val="000000"/>
                </a:solidFill>
              </a:rPr>
              <a:t>Sidebar (27% x 50%)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KPI Dashboard — Dimension API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08760"/>
            <a:ext cx="2011680" cy="20574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4320" dirty="0">
                <a:solidFill>
                  <a:srgbClr val="FFFFFF"/>
                </a:solidFill>
              </a:rPr>
              <a:t>Revenue
$2.14M
+15%</a:t>
            </a:r>
          </a:p>
        </p:txBody>
      </p:sp>
      <p:sp>
        <p:nvSpPr>
          <p:cNvPr id="11" name="Shape 11"/>
          <p:cNvSpPr/>
          <p:nvPr/>
        </p:nvSpPr>
        <p:spPr>
          <a:xfrm>
            <a:off x="2514600" y="1508760"/>
            <a:ext cx="2011680" cy="20574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4320" dirty="0">
                <a:solidFill>
                  <a:srgbClr val="FFFFFF"/>
                </a:solidFill>
              </a:rPr>
              <a:t>Users
12,450
+22%</a:t>
            </a:r>
          </a:p>
        </p:txBody>
      </p:sp>
      <p:sp>
        <p:nvSpPr>
          <p:cNvPr id="12" name="Shape 12"/>
          <p:cNvSpPr/>
          <p:nvPr/>
        </p:nvSpPr>
        <p:spPr>
          <a:xfrm>
            <a:off x="4754880" y="1508760"/>
            <a:ext cx="2011680" cy="2057400"/>
          </a:xfrm>
          <a:prstGeom prst="roundRect">
            <a:avLst/>
          </a:prstGeom>
          <a:solidFill>
            <a:srgbClr val="EF6C00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4320" dirty="0">
                <a:solidFill>
                  <a:srgbClr val="000000"/>
                </a:solidFill>
              </a:rPr>
              <a:t>NPS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995160" y="1508760"/>
            <a:ext cx="2011680" cy="2057400"/>
          </a:xfrm>
          <a:prstGeom prst="roundRect">
            <a:avLst/>
          </a:prstGeom>
          <a:solidFill>
            <a:srgbClr val="7B1FA2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4320" dirty="0">
                <a:solidFill>
                  <a:srgbClr val="FFFFFF"/>
                </a:solidFill>
              </a:rPr>
              <a:t>Uptime
99.9%
+0.1%</a:t>
            </a:r>
          </a:p>
        </p:txBody>
      </p:sp>
      <p:sp>
        <p:nvSpPr>
          <p:cNvPr id="14" name="Shape 14"/>
          <p:cNvSpPr/>
          <p:nvPr/>
        </p:nvSpPr>
        <p:spPr>
          <a:xfrm>
            <a:off x="274320" y="3977639"/>
            <a:ext cx="8595360" cy="2400300"/>
          </a:xfrm>
          <a:prstGeom prst="rect">
            <a:avLst/>
          </a:prstGeom>
          <a:solidFill>
            <a:srgbClr val="ECEFF1"/>
          </a:solidFill>
          <a:ln w="12700">
            <a:solidFill>
              <a:srgbClr val="B0BEC5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Chart Area (94% x 35%)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Dimension Unit Reference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200" b="0" i="0" dirty="0"/>
              <a:t>1 inch = 914400 EMU = Dimension::Inches(1.0)</a:t>
            </a:r>
          </a:p>
          <a:p>
            <a:pPr lvl="0" marL="457200" indent="-457200">
              <a:buChar char="•"/>
            </a:pPr>
            <a:r>
              <a:rPr lang="en-US" sz="2200" b="0" i="0" dirty="0"/>
              <a:t>1 cm   = 360000 EMU = Dimension::Cm(1.0)</a:t>
            </a:r>
          </a:p>
          <a:p>
            <a:pPr lvl="0" marL="457200" indent="-457200">
              <a:buChar char="•"/>
            </a:pPr>
            <a:r>
              <a:rPr lang="en-US" sz="2200" b="0" i="0" dirty="0"/>
              <a:t>1 pt   = 12700 EMU = Dimension::Pt(1.0)</a:t>
            </a:r>
          </a:p>
          <a:p>
            <a:pPr lvl="0" marL="457200" indent="-457200">
              <a:buChar char="•"/>
            </a:pPr>
            <a:r>
              <a:rPr lang="en-US" sz="2200" b="0" i="0" dirty="0"/>
              <a:t>Slide width  = 9144000 EMU = 10 inches</a:t>
            </a:r>
          </a:p>
          <a:p>
            <a:pPr lvl="0" marL="457200" indent="-457200">
              <a:buChar char="•"/>
            </a:pPr>
            <a:r>
              <a:rPr lang="en-US" sz="2200" b="0" i="0" dirty="0"/>
              <a:t>Slide height = 6858000 EMU = 7.5 inches</a:t>
            </a:r>
          </a:p>
          <a:p>
            <a:pPr lvl="0" marL="457200" indent="-457200">
              <a:buChar char="•"/>
            </a:pPr>
            <a:r>
              <a:rPr lang="en-US" sz="2200" b="0" i="0" dirty="0"/>
              <a:t>Ratio(0.1) on X = 10% of slide width = 1 inch</a:t>
            </a:r>
          </a:p>
          <a:p>
            <a:pPr lvl="0" marL="457200" indent="-457200">
              <a:buChar char="•"/>
            </a:pPr>
            <a:r>
              <a:rPr lang="en-US" sz="2200" b="0" i="0" dirty="0"/>
              <a:t>Ratio(0.5) on Y = 50% of slide height = 3.75 inches</a:t>
            </a:r>
          </a:p>
          <a:p>
            <a:pPr lvl="0" marL="457200" indent="-457200">
              <a:buChar char="•"/>
            </a:pPr>
            <a:r>
              <a:rPr lang="en-US" sz="2200" b="0" i="0" dirty="0"/>
              <a:t>percent(50.0) = Ratio(0.5)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9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Dimension API Demo</dc:title>
  <dc:creator>pptx-rs</dc:creator>
  <cp:lastModifiedBy>pptx-rs</cp:lastModifiedBy>
  <cp:revision>1</cp:revision>
  <dcterms:created xsi:type="dcterms:W3CDTF">2026-02-14T13:19:04Z</dcterms:created>
  <dcterms:modified xsi:type="dcterms:W3CDTF">2026-02-14T13:19:04Z</dcterms:modified>
</cp:coreProperties>
</file>