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png" ContentType="image/png"/>
  <Default Extension="jpeg" ContentType="image/jpeg"/>
  <Default Extension="jpg" ContentType="image/jpeg"/>
  <Default Extension="gif" ContentType="image/gif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Slides/notesSlide30.xml" ContentType="application/vnd.openxmlformats-officedocument.presentationml.notes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Props.xml" ContentType="application/vnd.openxmlformats-officedocument.presentationml.presProps+xml"/>
</Types>
</file>

<file path=_rels/.rels><?xml version="1.0" encoding="UTF-8" standalone="yes"?>
<Relationships xmlns="http://schemas.openxmlformats.org/package/2006/relationships">
<Relationship Id="rId1" Type="http://schemas.openxmlformats.org/officeDocument/2006/relationships/officeDocument" Target="ppt/presentation.xml"/>
<Relationship Id="rId2" Type="http://schemas.openxmlformats.org/package/2006/relationships/metadata/core-properties" Target="docProps/core.xml"/>
<Relationship Id="rId3" Type="http://schemas.openxmlformats.org/officeDocument/2006/relationships/extended-properties" Target="docProps/app.xml"/>
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9144000" cy="6858000" type="screen4x3"/>
  <p:notesSz cx="6858000" cy="9144000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1">
    <p:present/>
    <p:sldAll/>
    <p:penClr>
      <a:srgbClr val="FF0000"/>
    </p:penClr>
  </p:showPr>
  <p:prnPr prnWhat="handouts" clrMode="gray" frameSlides="1" scaleToFitPaper="1"/>
</p:presentationPr>
</file>

<file path=ppt/_rels/presentation.xml.rels><?xml version="1.0" encoding="UTF-8" standalone="yes"?>
<Relationships xmlns="http://schemas.openxmlformats.org/package/2006/relationships">
    <Relationship Id="rId1" Type="http://schemas.openxmlformats.org/officeDocument/2006/relationships/slideMaster" Target="slideMasters/slideMaster1.xml"/>
    <Relationship Id="rId2" Type="http://schemas.openxmlformats.org/officeDocument/2006/relationships/theme" Target="theme/theme1.xml"/>
    <Relationship Id="rId3" Type="http://schemas.openxmlformats.org/officeDocument/2006/relationships/slide" Target="slides/slide1.xml"/>
    <Relationship Id="rId4" Type="http://schemas.openxmlformats.org/officeDocument/2006/relationships/slide" Target="slides/slide2.xml"/>
    <Relationship Id="rId5" Type="http://schemas.openxmlformats.org/officeDocument/2006/relationships/slide" Target="slides/slide3.xml"/>
    <Relationship Id="rId6" Type="http://schemas.openxmlformats.org/officeDocument/2006/relationships/slide" Target="slides/slide4.xml"/>
    <Relationship Id="rId7" Type="http://schemas.openxmlformats.org/officeDocument/2006/relationships/slide" Target="slides/slide5.xml"/>
    <Relationship Id="rId8" Type="http://schemas.openxmlformats.org/officeDocument/2006/relationships/slide" Target="slides/slide6.xml"/>
    <Relationship Id="rId9" Type="http://schemas.openxmlformats.org/officeDocument/2006/relationships/slide" Target="slides/slide7.xml"/>
    <Relationship Id="rId10" Type="http://schemas.openxmlformats.org/officeDocument/2006/relationships/slide" Target="slides/slide8.xml"/>
    <Relationship Id="rId11" Type="http://schemas.openxmlformats.org/officeDocument/2006/relationships/slide" Target="slides/slide9.xml"/>
    <Relationship Id="rId12" Type="http://schemas.openxmlformats.org/officeDocument/2006/relationships/slide" Target="slides/slide10.xml"/>
    <Relationship Id="rId13" Type="http://schemas.openxmlformats.org/officeDocument/2006/relationships/slide" Target="slides/slide11.xml"/>
    <Relationship Id="rId14" Type="http://schemas.openxmlformats.org/officeDocument/2006/relationships/slide" Target="slides/slide12.xml"/>
    <Relationship Id="rId15" Type="http://schemas.openxmlformats.org/officeDocument/2006/relationships/slide" Target="slides/slide13.xml"/>
    <Relationship Id="rId16" Type="http://schemas.openxmlformats.org/officeDocument/2006/relationships/slide" Target="slides/slide14.xml"/>
    <Relationship Id="rId17" Type="http://schemas.openxmlformats.org/officeDocument/2006/relationships/slide" Target="slides/slide15.xml"/>
    <Relationship Id="rId18" Type="http://schemas.openxmlformats.org/officeDocument/2006/relationships/slide" Target="slides/slide16.xml"/>
    <Relationship Id="rId19" Type="http://schemas.openxmlformats.org/officeDocument/2006/relationships/slide" Target="slides/slide17.xml"/>
    <Relationship Id="rId20" Type="http://schemas.openxmlformats.org/officeDocument/2006/relationships/slide" Target="slides/slide18.xml"/>
    <Relationship Id="rId21" Type="http://schemas.openxmlformats.org/officeDocument/2006/relationships/slide" Target="slides/slide19.xml"/>
    <Relationship Id="rId22" Type="http://schemas.openxmlformats.org/officeDocument/2006/relationships/slide" Target="slides/slide20.xml"/>
    <Relationship Id="rId23" Type="http://schemas.openxmlformats.org/officeDocument/2006/relationships/slide" Target="slides/slide21.xml"/>
    <Relationship Id="rId24" Type="http://schemas.openxmlformats.org/officeDocument/2006/relationships/slide" Target="slides/slide22.xml"/>
    <Relationship Id="rId25" Type="http://schemas.openxmlformats.org/officeDocument/2006/relationships/slide" Target="slides/slide23.xml"/>
    <Relationship Id="rId26" Type="http://schemas.openxmlformats.org/officeDocument/2006/relationships/slide" Target="slides/slide24.xml"/>
    <Relationship Id="rId27" Type="http://schemas.openxmlformats.org/officeDocument/2006/relationships/slide" Target="slides/slide25.xml"/>
    <Relationship Id="rId28" Type="http://schemas.openxmlformats.org/officeDocument/2006/relationships/slide" Target="slides/slide26.xml"/>
    <Relationship Id="rId29" Type="http://schemas.openxmlformats.org/officeDocument/2006/relationships/slide" Target="slides/slide27.xml"/>
    <Relationship Id="rId30" Type="http://schemas.openxmlformats.org/officeDocument/2006/relationships/slide" Target="slides/slide28.xml"/>
    <Relationship Id="rId31" Type="http://schemas.openxmlformats.org/officeDocument/2006/relationships/slide" Target="slides/slide29.xml"/>
    <Relationship Id="rId32" Type="http://schemas.openxmlformats.org/officeDocument/2006/relationships/slide" Target="slides/slide30.xml"/>
    <Relationship Id="rId33" Type="http://schemas.openxmlformats.org/officeDocument/2006/relationships/slide" Target="slides/slide31.xml"/>
    <Relationship Id="rId34" Type="http://schemas.openxmlformats.org/officeDocument/2006/relationships/slide" Target="slides/slide32.xml"/>
    <Relationship Id="rId35" Type="http://schemas.openxmlformats.org/officeDocument/2006/relationships/slide" Target="slides/slide33.xml"/>
    <Relationship Id="rId36" Type="http://schemas.openxmlformats.org/officeDocument/2006/relationships/slide" Target="slides/slide34.xml"/>
    <Relationship Id="rId37" Type="http://schemas.openxmlformats.org/officeDocument/2006/relationships/slide" Target="slides/slide35.xml"/>
    <Relationship Id="rId38" Type="http://schemas.openxmlformats.org/officeDocument/2006/relationships/slide" Target="slides/slide36.xml"/>
    <Relationship Id="rId39" Type="http://schemas.openxmlformats.org/officeDocument/2006/relationships/slide" Target="slides/slide37.xml"/>
    <Relationship Id="rId40" Type="http://schemas.openxmlformats.org/officeDocument/2006/relationships/slide" Target="slides/slide38.xml"/>
    <Relationship Id="rId41" Type="http://schemas.openxmlformats.org/officeDocument/2006/relationships/slide" Target="slides/slide39.xml"/>
    <Relationship Id="rId42" Type="http://schemas.openxmlformats.org/officeDocument/2006/relationships/slide" Target="slides/slide40.xml"/>
    <Relationship Id="rId43" Type="http://schemas.openxmlformats.org/officeDocument/2006/relationships/slide" Target="slides/slide41.xml"/>
    <Relationship Id="rId44" Type="http://schemas.openxmlformats.org/officeDocument/2006/relationships/slide" Target="slides/slide42.xml"/>
    <Relationship Id="rId45" Type="http://schemas.openxmlformats.org/officeDocument/2006/relationships/slide" Target="slides/slide43.xml"/>
    <Relationship Id="rId46" Type="http://schemas.openxmlformats.org/officeDocument/2006/relationships/slide" Target="slides/slide44.xml"/>
    <Relationship Id="rId47" Type="http://schemas.openxmlformats.org/officeDocument/2006/relationships/notesMaster" Target="notesMasters/notesMaster1.xml"/>

    <Relationship Id="rId49" Type="http://schemas.openxmlformats.org/officeDocument/2006/relationships/presProps" Target="presProps.xml"/></Relationships>
</file>

<file path=ppt/notesMasters/_rels/notesMaster1.xml.rels><?xml version="1.0" encoding="UTF-8" standalone="yes"?>
<Relationships xmlns="http://schemas.openxmlformats.org/package/2006/relationships">
<Relationship Id="rId1" Type="http://schemas.openxmlformats.org/officeDocument/2006/relationships/theme" Target="../theme/theme1.xml"/>
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4" name="Notes Placeholder 3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</p:notesStyle>
</p:notesMaster>
</file>

<file path=ppt/notesSlides/_rels/notesSlide30.xml.rels><?xml version="1.0" encoding="UTF-8" standalone="yes"?>
<Relationships xmlns="http://schemas.openxmlformats.org/package/2006/relationships">
<Relationship Id="rId1" Type="http://schemas.openxmlformats.org/officeDocument/2006/relationships/slide" Target="../slides/slide30.xml"/>
<Relationship Id="rId2" Type="http://schemas.openxmlformats.org/officeDocument/2006/relationships/notesMaster" Target="../notesMasters/notesMaster1.xml"/>
</Relationship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Speaker Notes:
1. Emphasize the progress made
2. Highlight key achievements
3. Address any concerns about timeline
4. Open for Q&amp;A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0E4A5D7-2C3F-4A8B-9E1D-00000000001E}" type="slidenum">
              <a:rPr lang="en-US"/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
<Relationships xmlns="http://schemas.openxmlformats.org/package/2006/relationships">
    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theme" Target="../theme/theme1.xml"/>
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1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.png"/>
<Relationship Id="rId3" Type="http://schemas.openxmlformats.org/officeDocument/2006/relationships/image" Target="../media/image2.jpg"/>
<Relationship Id="rId4" Type="http://schemas.openxmlformats.org/officeDocument/2006/relationships/image" Target="../media/image3.jpg"/>
</Relationships>
</file>

<file path=ppt/slides/_rels/slide1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4.png"/>
<Relationship Id="rId3" Type="http://schemas.openxmlformats.org/officeDocument/2006/relationships/image" Target="../media/image5.jpg"/>
<Relationship Id="rId4" Type="http://schemas.openxmlformats.org/officeDocument/2006/relationships/image" Target="../media/image6.jpg"/>
</Relationships>
</file>

<file path=ppt/slides/_rels/slide1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7.png"/>
<Relationship Id="rId3" Type="http://schemas.openxmlformats.org/officeDocument/2006/relationships/image" Target="../media/image8.jpg"/>
<Relationship Id="rId4" Type="http://schemas.openxmlformats.org/officeDocument/2006/relationships/image" Target="../media/image9.jpg"/>
</Relationships>
</file>

<file path=ppt/slides/_rels/slide1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0.png"/>
<Relationship Id="rId3" Type="http://schemas.openxmlformats.org/officeDocument/2006/relationships/image" Target="../media/image11.jpg"/>
<Relationship Id="rId4" Type="http://schemas.openxmlformats.org/officeDocument/2006/relationships/image" Target="../media/image12.jpg"/>
</Relationships>
</file>

<file path=ppt/slides/_rels/slide1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3.png"/>
<Relationship Id="rId3" Type="http://schemas.openxmlformats.org/officeDocument/2006/relationships/image" Target="../media/image14.jpg"/>
<Relationship Id="rId4" Type="http://schemas.openxmlformats.org/officeDocument/2006/relationships/image" Target="../media/image15.jpg"/>
</Relationships>
</file>

<file path=ppt/slides/_rels/slide1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6.png"/>
<Relationship Id="rId3" Type="http://schemas.openxmlformats.org/officeDocument/2006/relationships/image" Target="../media/image17.jpg"/>
<Relationship Id="rId4" Type="http://schemas.openxmlformats.org/officeDocument/2006/relationships/image" Target="../media/image18.jpg"/>
</Relationships>
</file>

<file path=ppt/slides/_rels/slide1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19.png"/>
<Relationship Id="rId3" Type="http://schemas.openxmlformats.org/officeDocument/2006/relationships/image" Target="../media/image20.jpg"/>
<Relationship Id="rId4" Type="http://schemas.openxmlformats.org/officeDocument/2006/relationships/image" Target="../media/image21.jpg"/>
</Relationships>
</file>

<file path=ppt/slides/_rels/slide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image" Target="../media/image22.png"/>
<Relationship Id="rId3" Type="http://schemas.openxmlformats.org/officeDocument/2006/relationships/image" Target="../media/image23.jpg"/>
<Relationship Id="rId4" Type="http://schemas.openxmlformats.org/officeDocument/2006/relationships/image" Target="../media/image24.jpg"/>
</Relationships>
</file>

<file path=ppt/slides/_rels/slide2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2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Relationship Id="rId2" Type="http://schemas.openxmlformats.org/officeDocument/2006/relationships/notesSlide" Target="../notesSlides/notesSlide30.xml"/>
</Relationships>
</file>

<file path=ppt/slides/_rels/slide3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3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0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1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2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3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44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5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6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7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8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_rels/slide9.xml.rels><?xml version="1.0" encoding="UTF-8" standalone="yes"?>
<Relationships xmlns="http://schemas.openxmlformats.org/package/2006/relationships">
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3200"/>
            <a:ext cx="8230200" cy="13716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ctr"/>
            <a:r>
              <a:rPr lang="en-US" sz="5400" b="1" i="0" dirty="0">
                <a:solidFill>
                  <a:srgbClr val="1F497D"/>
                </a:solidFill>
              </a:rPr>
              <a:t>PPTX-RS Element Showcase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Gradient Fills - Multiple Directions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468880" cy="1188720"/>
          </a:xfrm>
          <a:prstGeom prst="rect">
            <a:avLst/>
          </a:prstGeom>
          <a:gradFill>
            <a:gsLst>
              <a:gs pos="0">
                <a:srgbClr val="1565C0"/>
              </a:gs>
              <a:gs pos="100000">
                <a:srgbClr val="42A5F5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Horizontal</a:t>
            </a:r>
          </a:p>
        </p:txBody>
      </p:sp>
      <p:sp>
        <p:nvSpPr>
          <p:cNvPr id="11" name="Shape 11"/>
          <p:cNvSpPr/>
          <p:nvPr/>
        </p:nvSpPr>
        <p:spPr>
          <a:xfrm>
            <a:off x="3200400" y="1600200"/>
            <a:ext cx="2468880" cy="1188720"/>
          </a:xfrm>
          <a:prstGeom prst="rect">
            <a:avLst/>
          </a:prstGeom>
          <a:gradFill>
            <a:gsLst>
              <a:gs pos="0">
                <a:srgbClr val="2E7D32"/>
              </a:gs>
              <a:gs pos="100000">
                <a:srgbClr val="81C784"/>
              </a:gs>
            </a:gsLst>
            <a:lin ang="54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Vertical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1600200"/>
            <a:ext cx="2468880" cy="1188720"/>
          </a:xfrm>
          <a:prstGeom prst="roundRect">
            <a:avLst/>
          </a:prstGeom>
          <a:gradFill>
            <a:gsLst>
              <a:gs pos="0">
                <a:srgbClr val="C62828"/>
              </a:gs>
              <a:gs pos="100000">
                <a:srgbClr val="EF9A9A"/>
              </a:gs>
            </a:gsLst>
            <a:lin ang="27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500" dirty="0" smtClean="0">
                <a:solidFill>
                  <a:srgbClr val="000000"/>
                </a:solidFill>
              </a:rPr>
              <a:t>Diagonal</a:t>
            </a:r>
          </a:p>
        </p:txBody>
      </p:sp>
      <p:sp>
        <p:nvSpPr>
          <p:cNvPr id="13" name="Shape 13"/>
          <p:cNvSpPr/>
          <p:nvPr/>
        </p:nvSpPr>
        <p:spPr>
          <a:xfrm>
            <a:off x="1828800" y="3200400"/>
            <a:ext cx="2468880" cy="1188720"/>
          </a:xfrm>
          <a:prstGeom prst="ellipse">
            <a:avLst/>
          </a:prstGeom>
          <a:gradFill>
            <a:gsLst>
              <a:gs pos="0">
                <a:srgbClr val="FF6F00"/>
              </a:gs>
              <a:gs pos="50000">
                <a:srgbClr val="FFC107"/>
              </a:gs>
              <a:gs pos="100000">
                <a:srgbClr val="FFEB3B"/>
              </a:gs>
            </a:gsLst>
            <a:lin ang="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5142" dirty="0" smtClean="0">
                <a:solidFill>
                  <a:srgbClr val="000000"/>
                </a:solidFill>
              </a:rPr>
              <a:t>3-Color</a:t>
            </a:r>
          </a:p>
        </p:txBody>
      </p:sp>
      <p:sp>
        <p:nvSpPr>
          <p:cNvPr id="14" name="Shape 14"/>
          <p:cNvSpPr/>
          <p:nvPr/>
        </p:nvSpPr>
        <p:spPr>
          <a:xfrm>
            <a:off x="4754880" y="3200400"/>
            <a:ext cx="2468880" cy="1188720"/>
          </a:xfrm>
          <a:prstGeom prst="roundRect">
            <a:avLst/>
          </a:prstGeom>
          <a:gradFill>
            <a:gsLst>
              <a:gs pos="0">
                <a:srgbClr val="7B1FA2"/>
              </a:gs>
              <a:gs pos="100000">
                <a:srgbClr val="E1BEE7"/>
              </a:gs>
            </a:gsLst>
            <a:lin ang="8100000" scaled="1"/>
          </a:gra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600" dirty="0" smtClean="0">
                <a:solidFill>
                  <a:srgbClr val="000000"/>
                </a:solidFill>
              </a:rPr>
              <a:t>135° Angle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Transparency Effects - Overlapping Shapes</a:t>
            </a:r>
          </a:p>
        </p:txBody>
      </p:sp>
      <p:sp>
        <p:nvSpPr>
          <p:cNvPr id="10" name="Shape 10"/>
          <p:cNvSpPr/>
          <p:nvPr/>
        </p:nvSpPr>
        <p:spPr>
          <a:xfrm>
            <a:off x="1005840" y="1828800"/>
            <a:ext cx="3017520" cy="201168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FFFFFF"/>
                </a:solidFill>
              </a:rPr>
              <a:t>Base (100%)</a:t>
            </a:r>
          </a:p>
        </p:txBody>
      </p:sp>
      <p:sp>
        <p:nvSpPr>
          <p:cNvPr id="11" name="Shape 11"/>
          <p:cNvSpPr/>
          <p:nvPr/>
        </p:nvSpPr>
        <p:spPr>
          <a:xfrm>
            <a:off x="2011680" y="2194560"/>
            <a:ext cx="2468880" cy="1463040"/>
          </a:xfrm>
          <a:prstGeom prst="rect">
            <a:avLst/>
          </a:prstGeom>
          <a:solidFill>
            <a:srgbClr val="F44336"/>
          </a:solidFill>
          <a:ln w="25400">
            <a:solidFill>
              <a:srgbClr val="B71C1C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FFFFFF"/>
                </a:solidFill>
              </a:rPr>
              <a:t>25% Transparent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828800"/>
            <a:ext cx="2468880" cy="2011680"/>
          </a:xfrm>
          <a:prstGeom prst="ellipse">
            <a:avLst/>
          </a:prstGeom>
          <a:solidFill>
            <a:srgbClr val="4CAF50"/>
          </a:solidFill>
          <a:ln w="25400">
            <a:solidFill>
              <a:srgbClr val="1B5E2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50% Transparent</a:t>
            </a:r>
          </a:p>
        </p:txBody>
      </p:sp>
      <p:sp>
        <p:nvSpPr>
          <p:cNvPr id="13" name="Shape 13"/>
          <p:cNvSpPr/>
          <p:nvPr/>
        </p:nvSpPr>
        <p:spPr>
          <a:xfrm>
            <a:off x="5486400" y="2468880"/>
            <a:ext cx="2468880" cy="1463040"/>
          </a:xfrm>
          <a:prstGeom prst="roundRect">
            <a:avLst/>
          </a:prstGeom>
          <a:solidFill>
            <a:srgbClr val="FF9800"/>
          </a:solidFill>
          <a:ln w="25400">
            <a:solidFill>
              <a:srgbClr val="E65100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400" dirty="0" smtClean="0">
                <a:solidFill>
                  <a:srgbClr val="000000"/>
                </a:solidFill>
              </a:rPr>
              <a:t>75% Transparent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Styled Connectors - Types, Arrows, Dashes</a:t>
            </a:r>
          </a:p>
        </p:txBody>
      </p:sp>
      <p:sp>
        <p:nvSpPr>
          <p:cNvPr id="100" name="Shape 100"/>
          <p:cNvSpPr/>
          <p:nvPr/>
        </p:nvSpPr>
        <p:spPr>
          <a:xfrm>
            <a:off x="457200" y="1828800"/>
            <a:ext cx="1828800" cy="822960"/>
          </a:xfrm>
          <a:prstGeom prst="round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Start</a:t>
            </a:r>
          </a:p>
        </p:txBody>
      </p:sp>
      <p:sp>
        <p:nvSpPr>
          <p:cNvPr id="101" name="Shape 101"/>
          <p:cNvSpPr/>
          <p:nvPr/>
        </p:nvSpPr>
        <p:spPr>
          <a:xfrm>
            <a:off x="3474720" y="1828800"/>
            <a:ext cx="1828800" cy="822960"/>
          </a:xfrm>
          <a:prstGeom prst="round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Process</a:t>
            </a:r>
          </a:p>
        </p:txBody>
      </p:sp>
      <p:sp>
        <p:nvSpPr>
          <p:cNvPr id="102" name="Shape 102"/>
          <p:cNvSpPr/>
          <p:nvPr/>
        </p:nvSpPr>
        <p:spPr>
          <a:xfrm>
            <a:off x="6492240" y="1828800"/>
            <a:ext cx="1828800" cy="822960"/>
          </a:xfrm>
          <a:prstGeom prst="roundRect">
            <a:avLst/>
          </a:prstGeom>
          <a:solidFill>
            <a:srgbClr val="C628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End</a:t>
            </a:r>
          </a:p>
        </p:txBody>
      </p:sp>
      <p:sp>
        <p:nvSpPr>
          <p:cNvPr id="103" name="Shape 103"/>
          <p:cNvSpPr/>
          <p:nvPr/>
        </p:nvSpPr>
        <p:spPr>
          <a:xfrm>
            <a:off x="1005840" y="3200400"/>
            <a:ext cx="1463040" cy="822960"/>
          </a:xfrm>
          <a:prstGeom prst="ellipse">
            <a:avLst/>
          </a:prstGeom>
          <a:solidFill>
            <a:srgbClr val="7B1F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A</a:t>
            </a:r>
          </a:p>
        </p:txBody>
      </p:sp>
      <p:sp>
        <p:nvSpPr>
          <p:cNvPr id="104" name="Shape 104"/>
          <p:cNvSpPr/>
          <p:nvPr/>
        </p:nvSpPr>
        <p:spPr>
          <a:xfrm>
            <a:off x="4023360" y="3200400"/>
            <a:ext cx="1463040" cy="822960"/>
          </a:xfrm>
          <a:prstGeom prst="ellipse">
            <a:avLst/>
          </a:prstGeom>
          <a:solidFill>
            <a:srgbClr val="00838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B</a:t>
            </a:r>
          </a:p>
        </p:txBody>
      </p:sp>
      <p:sp>
        <p:nvSpPr>
          <p:cNvPr id="105" name="Shape 105"/>
          <p:cNvSpPr/>
          <p:nvPr/>
        </p:nvSpPr>
        <p:spPr>
          <a:xfrm>
            <a:off x="7040880" y="3200400"/>
            <a:ext cx="1463040" cy="822960"/>
          </a:xfrm>
          <a:prstGeom prst="ellipse">
            <a:avLst/>
          </a:prstGeom>
          <a:solidFill>
            <a:srgbClr val="EF6C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C</a:t>
            </a:r>
          </a:p>
        </p:txBody>
      </p:sp>
      <p:cxnSp>
        <p:nvCxnSpPr>
          <p:cNvPr id="56" name="Connector 56"/>
          <p:cNvCxnSpPr>
</p:cNvCxnSpPr>
          <p:nvPr/>
        </p:nvCxnSpPr>
        <p:spPr>
          <a:xfrm>
            <a:off x="2300000" y="2200000"/>
            <a:ext cx="1200000" cy="0"/>
          </a:xfrm>
          <a:prstGeom prst="straightConnector1">
            <a:avLst/>
          </a:prstGeom>
          <a:ln w="25400">
            <a:solidFill>
              <a:srgbClr val="1565C0"/>
            </a:solidFill>
            <a:prstDash val="solid"/>
            <a:tailEnd type="triangle" w="lg" len="lg"/>
          </a:ln>
        </p:spPr>
      </p:cxnSp>
      <p:cxnSp>
        <p:nvCxnSpPr>
          <p:cNvPr id="57" name="Connector 57"/>
          <p:cNvCxnSpPr>
</p:cNvCxnSpPr>
          <p:nvPr/>
        </p:nvCxnSpPr>
        <p:spPr>
          <a:xfrm>
            <a:off x="5300000" y="2200000"/>
            <a:ext cx="1200000" cy="0"/>
          </a:xfrm>
          <a:prstGeom prst="bentConnector3">
            <a:avLst/>
          </a:prstGeom>
          <a:ln w="38100">
            <a:solidFill>
              <a:srgbClr val="2E7D32"/>
            </a:solidFill>
            <a:prstDash val="dash"/>
            <a:tailEnd type="stealth" w="med" len="med"/>
          </a:ln>
        </p:spPr>
      </p:cxnSp>
      <p:cxnSp>
        <p:nvCxnSpPr>
          <p:cNvPr id="58" name="Connector 58"/>
          <p:cNvCxnSpPr>
</p:cNvCxnSpPr>
          <p:nvPr/>
        </p:nvCxnSpPr>
        <p:spPr>
          <a:xfrm>
            <a:off x="2500000" y="3600000"/>
            <a:ext cx="1500000" cy="0"/>
          </a:xfrm>
          <a:prstGeom prst="curvedConnector3">
            <a:avLst/>
          </a:prstGeom>
          <a:ln w="19050">
            <a:solidFill>
              <a:srgbClr val="7B1FA2"/>
            </a:solidFill>
            <a:prstDash val="dashDot"/>
            <a:headEnd type="oval" w="med" len="med"/>
            <a:tailEnd type="diamond" w="med" len="med"/>
          </a:ln>
        </p:spPr>
      </p:cxnSp>
      <p:cxnSp>
        <p:nvCxnSpPr>
          <p:cNvPr id="59" name="Connector 59"/>
          <p:cNvCxnSpPr>
</p:cNvCxnSpPr>
          <p:nvPr/>
        </p:nvCxnSpPr>
        <p:spPr>
          <a:xfrm>
            <a:off x="5500000" y="3600000"/>
            <a:ext cx="1500000" cy="0"/>
          </a:xfrm>
          <a:prstGeom prst="straightConnector1">
            <a:avLst/>
          </a:prstGeom>
          <a:ln w="12700">
            <a:solidFill>
              <a:srgbClr val="00838F"/>
            </a:solidFill>
            <a:prstDash val="dot"/>
            <a:tailEnd type="arrow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Effects: Shadow (Outer Shadow)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463040"/>
            <a:ext cx="2011680" cy="201168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1463040"/>
            <a:ext cx="246888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7920" y="1463040"/>
            <a:ext cx="2286000" cy="182880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2E75B5"/>
                </a:solidFill>
              </a:rPr>
              <a:t>Image Effects: Reflection (Mirror Effect)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1188720"/>
            <a:ext cx="2194560" cy="219456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74720" y="1188720"/>
            <a:ext cx="28346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240" y="1188720"/>
            <a:ext cx="2377440" cy="2011680"/>
          </a:xfrm>
          <a:prstGeom prst="rect">
            <a:avLst/>
          </a:prstGeom>
          <a:effectLst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70AD47"/>
                </a:solidFill>
              </a:rPr>
              <a:t>Image Cropping: All Sides, Top/Bottom, Left/Right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rcRect l="10000" t="10000" r="10000" b="10000"/>
          <a:stretch>
            <a:fillRect/>
          </a:stretch>
        </p:blipFill>
        <p:spPr>
          <a:xfrm>
            <a:off x="1188720" y="1828800"/>
            <a:ext cx="1828800" cy="1828800"/>
          </a:xfrm>
          <a:prstGeom prst="rect">
            <a:avLst/>
          </a:prstGeom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rcRect l="0" t="20000" r="0" b="20000"/>
          <a:stretch>
            <a:fillRect/>
          </a:stretch>
        </p:blipFill>
        <p:spPr>
          <a:xfrm>
            <a:off x="3474720" y="1828800"/>
            <a:ext cx="3474720" cy="1463040"/>
          </a:xfrm>
          <a:prstGeom prst="rect">
            <a:avLst/>
          </a:prstGeom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rcRect l="15000" t="0" r="15000" b="0"/>
          <a:stretch>
            <a:fillRect/>
          </a:stretch>
        </p:blipFill>
        <p:spPr>
          <a:xfrm>
            <a:off x="7223760" y="1828800"/>
            <a:ext cx="201168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C55A11"/>
                </a:solidFill>
              </a:rPr>
              <a:t>Image Effects: Glow (Golden Aura)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glow rad="50800">
              <a:srgbClr val="FFD700">
                <a:alpha val="60000"/>
              </a:srgbClr>
            </a:glo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9B59B6"/>
                </a:solidFill>
              </a:rPr>
              <a:t>Image Effects: Soft Edges (Feathered)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softEdge rad="50800"/>
          </a:effec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E74C3C"/>
                </a:solidFill>
              </a:rPr>
              <a:t>Image Effects: Inner Shadow (Depth)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innerShdw blurRad="40000" dist="20000" dir="2700000">
              <a:srgbClr val="000000">
                <a:alpha val="50000"/>
              </a:srgbClr>
            </a:innerShdw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3498DB"/>
                </a:solidFill>
              </a:rPr>
              <a:t>Image Effects: Blur (Artistic)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blur rad="38100" grow="1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blur rad="38100" grow="1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800" b="1" i="0" dirty="0">
                <a:solidFill>
                  <a:srgbClr val="C0504D"/>
                </a:solidFill>
              </a:rPr>
              <a:t>Section: Slide Layouts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6A085"/>
                </a:solidFill>
              </a:rPr>
              <a:t>Combined Effects: Shadow + Reflection</a:t>
            </a:r>
          </a:p>
        </p:txBody>
      </p:sp>
      <p:pic>
        <p:nvPicPr>
          <p:cNvPr id="20" name="im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71600"/>
            <a:ext cx="2194560" cy="219456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1" name="imag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7600" y="1371600"/>
            <a:ext cx="265176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  <p:pic>
        <p:nvPicPr>
          <p:cNvPr id="22" name="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3680" y="1371600"/>
            <a:ext cx="2286000" cy="192024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40000"/>
              </a:srgbClr>
            </a:outerShdw>
            <a:reflection blurRad="6350" stA="50000" endA="300" endPos="35000" dist="0" dir="5400000" sy="-100000" algn="bl" rotWithShape="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Financial Report - Advanced Table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0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 sz="1400">
                          <a:solidFill>
                            <a:srgbClr val="FFFFFF"/>
                          </a:solidFill>
                        </a:rPr>
                        <a:t>Q1 2024 Financial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Category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Revenue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Expenses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Profit</a:t>
                      </a:r>
                    </a:p>
                  </a:txBody>
                  <a:tcPr>
                    <a:solidFill>
                      <a:srgbClr val="2E75B6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Product Sales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$1,250,000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$800,000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Services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$890,000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$570,000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Total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$2,140,000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$770,000</a:t>
                      </a:r>
                    </a:p>
                  </a:txBody>
                  <a:tcPr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6100"/>
                          </a:solidFill>
                        </a:rPr>
                        <a:t>$1,370,000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4472C4"/>
                </a:solidFill>
              </a:rPr>
              <a:t>Pricing Comparison Matrix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600000"/>
          <a:ext cx="6500000" cy="24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Feature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Basic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Pro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Enterprise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Storage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50 GB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Users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Unlimited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Support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Email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24/7 Chat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Dedicated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0000"/>
                          </a:solidFill>
                        </a:rPr>
                        <a:t>API Access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 + Priority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Price/month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$29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000000"/>
                          </a:solidFill>
                        </a:rPr>
                        <a:t>$99</a:t>
                      </a:r>
                    </a:p>
                  </a:txBody>
                  <a:tcPr>
                    <a:solidFill>
                      <a:srgbClr val="F2F2F2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Development Process Flow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2011680"/>
            <a:ext cx="1371600" cy="8229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01" dirty="0" smtClean="0">
                <a:solidFill>
                  <a:srgbClr val="FFFFFF"/>
                </a:solidFill>
              </a:rPr>
              <a:t>1. Research</a:t>
            </a:r>
          </a:p>
        </p:txBody>
      </p:sp>
      <p:sp>
        <p:nvSpPr>
          <p:cNvPr id="11" name="Shape 11"/>
          <p:cNvSpPr/>
          <p:nvPr/>
        </p:nvSpPr>
        <p:spPr>
          <a:xfrm>
            <a:off x="182880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2286000" y="2011680"/>
            <a:ext cx="1371600" cy="8229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2. Design</a:t>
            </a:r>
          </a:p>
        </p:txBody>
      </p:sp>
      <p:sp>
        <p:nvSpPr>
          <p:cNvPr id="13" name="Shape 13"/>
          <p:cNvSpPr/>
          <p:nvPr/>
        </p:nvSpPr>
        <p:spPr>
          <a:xfrm>
            <a:off x="384048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4" name="Shape 14"/>
          <p:cNvSpPr/>
          <p:nvPr/>
        </p:nvSpPr>
        <p:spPr>
          <a:xfrm>
            <a:off x="4297680" y="2011680"/>
            <a:ext cx="1371600" cy="8229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2" dirty="0" smtClean="0">
                <a:solidFill>
                  <a:srgbClr val="000000"/>
                </a:solidFill>
              </a:rPr>
              <a:t>3. Develop</a:t>
            </a:r>
          </a:p>
        </p:txBody>
      </p:sp>
      <p:sp>
        <p:nvSpPr>
          <p:cNvPr id="15" name="Shape 15"/>
          <p:cNvSpPr/>
          <p:nvPr/>
        </p:nvSpPr>
        <p:spPr>
          <a:xfrm>
            <a:off x="5760720" y="2194560"/>
            <a:ext cx="365760" cy="36576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6309360" y="2011680"/>
            <a:ext cx="1371600" cy="82296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79" dirty="0" smtClean="0">
                <a:solidFill>
                  <a:srgbClr val="000000"/>
                </a:solidFill>
              </a:rPr>
              <a:t>4. Deploy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E79"/>
                </a:solidFill>
              </a:rPr>
              <a:t>Organization Structure</a:t>
            </a:r>
          </a:p>
        </p:txBody>
      </p:sp>
      <p:sp>
        <p:nvSpPr>
          <p:cNvPr id="10" name="Shape 10"/>
          <p:cNvSpPr/>
          <p:nvPr/>
        </p:nvSpPr>
        <p:spPr>
          <a:xfrm>
            <a:off x="3474720" y="1371600"/>
            <a:ext cx="2011680" cy="640080"/>
          </a:xfrm>
          <a:prstGeom prst="roundRect">
            <a:avLst/>
          </a:prstGeom>
          <a:solidFill>
            <a:srgbClr val="1F4E7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CEO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2011680"/>
            <a:ext cx="91440" cy="36576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2" name="Shape 12"/>
          <p:cNvSpPr/>
          <p:nvPr/>
        </p:nvSpPr>
        <p:spPr>
          <a:xfrm>
            <a:off x="1920240" y="2377440"/>
            <a:ext cx="5120640" cy="45720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3" name="Shape 13"/>
          <p:cNvSpPr/>
          <p:nvPr/>
        </p:nvSpPr>
        <p:spPr>
          <a:xfrm>
            <a:off x="100584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CTO</a:t>
            </a:r>
          </a:p>
        </p:txBody>
      </p:sp>
      <p:sp>
        <p:nvSpPr>
          <p:cNvPr id="14" name="Shape 14"/>
          <p:cNvSpPr/>
          <p:nvPr/>
        </p:nvSpPr>
        <p:spPr>
          <a:xfrm>
            <a:off x="356616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CFO</a:t>
            </a:r>
          </a:p>
        </p:txBody>
      </p:sp>
      <p:sp>
        <p:nvSpPr>
          <p:cNvPr id="15" name="Shape 15"/>
          <p:cNvSpPr/>
          <p:nvPr/>
        </p:nvSpPr>
        <p:spPr>
          <a:xfrm>
            <a:off x="6217920" y="2560320"/>
            <a:ext cx="1828800" cy="457200"/>
          </a:xfrm>
          <a:prstGeom prst="roundRect">
            <a:avLst/>
          </a:prstGeom>
          <a:solidFill>
            <a:srgbClr val="2E75B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878" dirty="0" smtClean="0">
                <a:solidFill>
                  <a:srgbClr val="FFFFFF"/>
                </a:solidFill>
              </a:rPr>
              <a:t>COO</a:t>
            </a:r>
          </a:p>
        </p:txBody>
      </p:sp>
      <p:sp>
        <p:nvSpPr>
          <p:cNvPr id="16" name="Shape 16"/>
          <p:cNvSpPr/>
          <p:nvPr/>
        </p:nvSpPr>
        <p:spPr>
          <a:xfrm>
            <a:off x="182880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448056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8" name="Shape 18"/>
          <p:cNvSpPr/>
          <p:nvPr/>
        </p:nvSpPr>
        <p:spPr>
          <a:xfrm>
            <a:off x="7040880" y="2468880"/>
            <a:ext cx="45720" cy="146304"/>
          </a:xfrm>
          <a:prstGeom prst="rect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9" name="Shape 19"/>
          <p:cNvSpPr/>
          <p:nvPr/>
        </p:nvSpPr>
        <p:spPr>
          <a:xfrm>
            <a:off x="4572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Engineering</a:t>
            </a:r>
          </a:p>
        </p:txBody>
      </p:sp>
      <p:sp>
        <p:nvSpPr>
          <p:cNvPr id="20" name="Shape 20"/>
          <p:cNvSpPr/>
          <p:nvPr/>
        </p:nvSpPr>
        <p:spPr>
          <a:xfrm>
            <a:off x="1828800" y="3291840"/>
            <a:ext cx="1188720" cy="365760"/>
          </a:xfrm>
          <a:prstGeom prst="rect">
            <a:avLst/>
          </a:prstGeom>
          <a:solidFill>
            <a:srgbClr val="BDD7E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Product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PDCA Continuous Improvement Cycle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600200"/>
            <a:ext cx="2468880" cy="14630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FFFFFF"/>
                </a:solidFill>
              </a:rPr>
              <a:t>PLAN
Define goals
and strategy</a:t>
            </a:r>
          </a:p>
        </p:txBody>
      </p:sp>
      <p:sp>
        <p:nvSpPr>
          <p:cNvPr id="11" name="Shape 11"/>
          <p:cNvSpPr/>
          <p:nvPr/>
        </p:nvSpPr>
        <p:spPr>
          <a:xfrm>
            <a:off x="4480560" y="1600200"/>
            <a:ext cx="2468880" cy="14630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DO
Implement
the plan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3291840"/>
            <a:ext cx="2468880" cy="14630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CHECK
Measure
results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291840"/>
            <a:ext cx="2468880" cy="1463040"/>
          </a:xfrm>
          <a:prstGeom prst="roundRect">
            <a:avLst/>
          </a:prstGeom>
          <a:solidFill>
            <a:srgbClr val="FFC000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2191" dirty="0" smtClean="0">
                <a:solidFill>
                  <a:srgbClr val="000000"/>
                </a:solidFill>
              </a:rPr>
              <a:t>ACT
Adjust and
improve</a:t>
            </a:r>
          </a:p>
        </p:txBody>
      </p:sp>
      <p:sp>
        <p:nvSpPr>
          <p:cNvPr id="14" name="Shape 14"/>
          <p:cNvSpPr/>
          <p:nvPr/>
        </p:nvSpPr>
        <p:spPr>
          <a:xfrm>
            <a:off x="4114800" y="2103120"/>
            <a:ext cx="274320" cy="274320"/>
          </a:xfrm>
          <a:prstGeom prst="righ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5577840" y="3200400"/>
            <a:ext cx="274320" cy="182880"/>
          </a:xfrm>
          <a:prstGeom prst="down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4114800" y="3840480"/>
            <a:ext cx="274320" cy="274320"/>
          </a:xfrm>
          <a:prstGeom prst="left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2560320" y="3200400"/>
            <a:ext cx="274320" cy="182880"/>
          </a:xfrm>
          <a:prstGeom prst="upArrow">
            <a:avLst/>
          </a:prstGeom>
          <a:solidFill>
            <a:srgbClr val="A5A5A5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Maslow's Hierarchy of Needs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4023360"/>
            <a:ext cx="7955279" cy="640080"/>
          </a:xfrm>
          <a:prstGeom prst="trapezoid">
            <a:avLst/>
          </a:prstGeom>
          <a:solidFill>
            <a:srgbClr val="C00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FFFFFF"/>
                </a:solidFill>
              </a:rPr>
              <a:t>Physiological Needs - Food, Water, Shelter</a:t>
            </a:r>
          </a:p>
        </p:txBody>
      </p:sp>
      <p:sp>
        <p:nvSpPr>
          <p:cNvPr id="11" name="Shape 11"/>
          <p:cNvSpPr/>
          <p:nvPr/>
        </p:nvSpPr>
        <p:spPr>
          <a:xfrm>
            <a:off x="1005840" y="3383280"/>
            <a:ext cx="7040880" cy="640080"/>
          </a:xfrm>
          <a:prstGeom prst="trapezoid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Safety Needs - Security, Stability</a:t>
            </a:r>
          </a:p>
        </p:txBody>
      </p:sp>
      <p:sp>
        <p:nvSpPr>
          <p:cNvPr id="12" name="Shape 12"/>
          <p:cNvSpPr/>
          <p:nvPr/>
        </p:nvSpPr>
        <p:spPr>
          <a:xfrm>
            <a:off x="1463040" y="2834640"/>
            <a:ext cx="6035040" cy="640080"/>
          </a:xfrm>
          <a:prstGeom prst="trapezoid">
            <a:avLst/>
          </a:prstGeom>
          <a:solidFill>
            <a:srgbClr val="FFC0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08" dirty="0" smtClean="0">
                <a:solidFill>
                  <a:srgbClr val="000000"/>
                </a:solidFill>
              </a:rPr>
              <a:t>Love &amp; Belonging - Relationships</a:t>
            </a:r>
          </a:p>
        </p:txBody>
      </p:sp>
      <p:sp>
        <p:nvSpPr>
          <p:cNvPr id="13" name="Shape 13"/>
          <p:cNvSpPr/>
          <p:nvPr/>
        </p:nvSpPr>
        <p:spPr>
          <a:xfrm>
            <a:off x="2011680" y="2194560"/>
            <a:ext cx="5029200" cy="640080"/>
          </a:xfrm>
          <a:prstGeom prst="trapezoid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31" dirty="0" smtClean="0">
                <a:solidFill>
                  <a:srgbClr val="000000"/>
                </a:solidFill>
              </a:rPr>
              <a:t>Esteem - Achievement, Respect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1463040"/>
            <a:ext cx="4023360" cy="731520"/>
          </a:xfrm>
          <a:prstGeom prst="triangl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360" dirty="0" smtClean="0">
                <a:solidFill>
                  <a:srgbClr val="FFFFFF"/>
                </a:solidFill>
              </a:rPr>
              <a:t>Self-Actualization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Finding Your Ikigai - Venn Diagram</a:t>
            </a:r>
          </a:p>
        </p:txBody>
      </p:sp>
      <p:sp>
        <p:nvSpPr>
          <p:cNvPr id="10" name="Shape 10"/>
          <p:cNvSpPr/>
          <p:nvPr/>
        </p:nvSpPr>
        <p:spPr>
          <a:xfrm>
            <a:off x="1463040" y="1828800"/>
            <a:ext cx="3017520" cy="3017520"/>
          </a:xfrm>
          <a:prstGeom prst="ellipse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00" dirty="0" smtClean="0">
                <a:solidFill>
                  <a:srgbClr val="FFFFFF"/>
                </a:solidFill>
              </a:rPr>
              <a:t>Skills</a:t>
            </a:r>
          </a:p>
        </p:txBody>
      </p:sp>
      <p:sp>
        <p:nvSpPr>
          <p:cNvPr id="11" name="Shape 11"/>
          <p:cNvSpPr/>
          <p:nvPr/>
        </p:nvSpPr>
        <p:spPr>
          <a:xfrm>
            <a:off x="3474720" y="1828800"/>
            <a:ext cx="3017520" cy="3017520"/>
          </a:xfrm>
          <a:prstGeom prst="ellipse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6377" dirty="0" smtClean="0">
                <a:solidFill>
                  <a:srgbClr val="000000"/>
                </a:solidFill>
              </a:rPr>
              <a:t>Passion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3200400"/>
            <a:ext cx="3017520" cy="3017520"/>
          </a:xfrm>
          <a:prstGeom prst="ellipse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058" dirty="0" smtClean="0">
                <a:solidFill>
                  <a:srgbClr val="000000"/>
                </a:solidFill>
              </a:rPr>
              <a:t>Market Need</a:t>
            </a:r>
          </a:p>
        </p:txBody>
      </p:sp>
      <p:sp>
        <p:nvSpPr>
          <p:cNvPr id="13" name="Shape 13"/>
          <p:cNvSpPr/>
          <p:nvPr/>
        </p:nvSpPr>
        <p:spPr>
          <a:xfrm>
            <a:off x="3200400" y="2834640"/>
            <a:ext cx="1600200" cy="822960"/>
          </a:xfrm>
          <a:prstGeom prst="ellipse">
            <a:avLst/>
          </a:prstGeom>
          <a:solidFill>
            <a:srgbClr val="FFFFFF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19" dirty="0" smtClean="0">
                <a:solidFill>
                  <a:srgbClr val="000000"/>
                </a:solidFill>
              </a:rPr>
              <a:t>IKIGAI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Project Roadmap 2024-2025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2000000"/>
          <a:ext cx="7500000" cy="12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Q2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Q3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Q4 2024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Research
&amp; Planning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1F497D"/>
                          </a:solidFill>
                        </a:rPr>
                        <a:t>Design
Phase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006100"/>
                          </a:solidFill>
                        </a:rPr>
                        <a:t>Development
Sprint 1-3</a:t>
                      </a:r>
                    </a:p>
                  </a:txBody>
                  <a:tcPr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5911"/>
                          </a:solidFill>
                        </a:rPr>
                        <a:t>Testing
&amp; QA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375623"/>
                          </a:solidFill>
                        </a:rPr>
                        <a:t>Launch
&amp; Support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✓ Complete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ED7D31"/>
                          </a:solidFill>
                        </a:rPr>
                        <a:t>In Progress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7F7F7F"/>
                          </a:solidFill>
                        </a:rPr>
                        <a:t>Planned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Executive Dashboard - Q1 2024</a:t>
            </a:r>
          </a:p>
        </p:txBody>
      </p:sp>
      <p:sp>
        <p:nvSpPr>
          <p:cNvPr id="10" name="Shape 10"/>
          <p:cNvSpPr/>
          <p:nvPr/>
        </p:nvSpPr>
        <p:spPr>
          <a:xfrm>
            <a:off x="274320" y="1577340"/>
            <a:ext cx="2011680" cy="123444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FFFFFF"/>
                </a:solidFill>
              </a:rPr>
              <a:t>Revenue
$2.14M
+15% YoY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577340"/>
            <a:ext cx="2011680" cy="123444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Customers
12,450
+22% YoY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1577340"/>
            <a:ext cx="2011680" cy="123444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NPS Score
72
+8 pts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1577340"/>
            <a:ext cx="2011680" cy="1234440"/>
          </a:xfrm>
          <a:prstGeom prst="roundRect">
            <a:avLst/>
          </a:prstGeom>
          <a:solidFill>
            <a:srgbClr val="5B9BD5"/>
          </a:solidFill>
        </p:spPr>
        <p:txBody>
          <a:bodyPr wrap="square" rtlCol="0" anchor="t" lIns="91440" tIns="45720" rIns="91440" bIns="45720">
            <a:normAutofit fontScale="100000" lnSpcReduction="0"/>
          </a:bodyPr>
          <a:lstStyle/>
          <a:p>
            <a:pPr algn="l" marL="0" marR="0" indent="0"/>
            <a:r>
              <a:rPr lang="en-US" sz="1800" dirty="0" smtClean="0">
                <a:solidFill>
                  <a:srgbClr val="000000"/>
                </a:solidFill>
              </a:rPr>
              <a:t>Retention
94%
+3% YoY</a:t>
            </a:r>
          </a:p>
        </p:txBody>
      </p:sp>
      <p:sp>
        <p:nvSpPr>
          <p:cNvPr id="14" name="Shape 14"/>
          <p:cNvSpPr/>
          <p:nvPr/>
        </p:nvSpPr>
        <p:spPr>
          <a:xfrm>
            <a:off x="128016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5" name="Shape 15"/>
          <p:cNvSpPr/>
          <p:nvPr/>
        </p:nvSpPr>
        <p:spPr>
          <a:xfrm>
            <a:off x="347472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  <p:sp>
        <p:nvSpPr>
          <p:cNvPr id="16" name="Shape 16"/>
          <p:cNvSpPr/>
          <p:nvPr/>
        </p:nvSpPr>
        <p:spPr>
          <a:xfrm>
            <a:off x="5669280" y="2880360"/>
            <a:ext cx="274320" cy="274320"/>
          </a:xfrm>
          <a:prstGeom prst="ellipse">
            <a:avLst/>
          </a:prstGeom>
          <a:solidFill>
            <a:srgbClr val="FFC000"/>
          </a:solidFill>
        </p:spPr>
        <p:txBody>
          <a:bodyPr/>
          <a:lstStyle/>
          <a:p/>
        </p:txBody>
      </p:sp>
      <p:sp>
        <p:nvSpPr>
          <p:cNvPr id="17" name="Shape 17"/>
          <p:cNvSpPr/>
          <p:nvPr/>
        </p:nvSpPr>
        <p:spPr>
          <a:xfrm>
            <a:off x="7863840" y="2880360"/>
            <a:ext cx="274320" cy="274320"/>
          </a:xfrm>
          <a:prstGeom prst="ellipse">
            <a:avLst/>
          </a:prstGeom>
          <a:solidFill>
            <a:srgbClr val="70AD47"/>
          </a:solidFill>
        </p:spPr>
        <p:txBody>
          <a:bodyPr/>
          <a:lstStyle/>
          <a:p/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1" dirty="0" u="sng">
                <a:solidFill>
                  <a:srgbClr val="1F497D"/>
                </a:solidFill>
              </a:rPr>
              <a:t>Text Formatting Options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Normal text (default)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Bold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Italic content text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Underlined content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font size (28pt)</a:t>
            </a:r>
          </a:p>
          <a:p>
            <a:pPr lvl="0" marL="457200" indent="-457200">
              <a:buChar char="•"/>
            </a:pPr>
            <a:r>
              <a:rPr lang="en-US" sz="2800" b="1" i="1" dirty="0">
                <a:solidFill>
                  <a:srgbClr val="4F81BD"/>
                </a:solidFill>
              </a:rPr>
              <a:t>Custom color (#4F81BD)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Summary &amp; Next Steps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Completed: Research, Design, Initial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In Progress: Sprint 3 Development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Next: QA Testing Phase (Q4 2024)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Launch Target: Q1 2025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Key Risks: Resource constraints, Timeline pressure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Numbered List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800" b="0" i="0" dirty="0"/>
              <a:t>First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Second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Third numbered item</a:t>
            </a:r>
          </a:p>
          <a:p>
            <a:pPr lvl="0" marL="457200" indent="-457200">
              <a:buAutoNum type="arabicPeriod"/>
            </a:pPr>
            <a:r>
              <a:rPr lang="en-US" sz="2800" b="0" i="0" dirty="0"/>
              <a:t>Fourth numbered item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Lettered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lphaLcPeriod"/>
            </a:pPr>
            <a:r>
              <a:rPr lang="en-US" sz="2800" b="0" i="0" dirty="0"/>
              <a:t>Option A - First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B - Second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C - Third choice</a:t>
            </a:r>
          </a:p>
          <a:p>
            <a:pPr lvl="0" marL="457200" indent="-457200">
              <a:buAutoNum type="alphaLcPeriod"/>
            </a:pPr>
            <a:r>
              <a:rPr lang="en-US" sz="2800" b="0" i="0" dirty="0"/>
              <a:t>Option D - Fourth choice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Roman Numerals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romanUcPeriod"/>
            </a:pPr>
            <a:r>
              <a:rPr lang="en-US" sz="2800" b="0" i="0" dirty="0"/>
              <a:t>Chapter I - Introduction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 - Background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III - Methodology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IV - Results</a:t>
            </a:r>
          </a:p>
          <a:p>
            <a:pPr lvl="0" marL="457200" indent="-457200">
              <a:buAutoNum type="romanUcPeriod"/>
            </a:pPr>
            <a:r>
              <a:rPr lang="en-US" sz="2800" b="0" i="0" dirty="0"/>
              <a:t>Chapter V - Conclusion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Custom Characters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★"/>
            </a:pPr>
            <a:r>
              <a:rPr lang="en-US" sz="2800" b="0" i="0" dirty="0"/>
              <a:t>Star bullet point</a:t>
            </a:r>
          </a:p>
          <a:p>
            <a:pPr lvl="0" marL="457200" indent="-457200">
              <a:buChar char="→"/>
            </a:pPr>
            <a:r>
              <a:rPr lang="en-US" sz="2800" b="0" i="0" dirty="0"/>
              <a:t>Arrow bullet point</a:t>
            </a:r>
          </a:p>
          <a:p>
            <a:pPr lvl="0" marL="457200" indent="-457200">
              <a:buChar char="✓"/>
            </a:pPr>
            <a:r>
              <a:rPr lang="en-US" sz="2800" b="0" i="0" dirty="0"/>
              <a:t>Check bullet point</a:t>
            </a:r>
          </a:p>
          <a:p>
            <a:pPr lvl="0" marL="457200" indent="-457200">
              <a:buChar char="◆"/>
            </a:pPr>
            <a:r>
              <a:rPr lang="en-US" sz="2800" b="0" i="0" dirty="0"/>
              <a:t>Diamond bullet point</a:t>
            </a:r>
          </a:p>
          <a:p>
            <a:pPr lvl="0" marL="457200" indent="-457200">
              <a:buChar char="♥"/>
            </a:pPr>
            <a:r>
              <a:rPr lang="en-US" sz="2800" b="0" i="0" dirty="0"/>
              <a:t>Heart bullet point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Bullet Styles - Hierarchical Lists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Main Topic 1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A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B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2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C</a:t>
            </a:r>
          </a:p>
          <a:p>
            <a:pPr lvl="1" marL="1371600" indent="-914400">
              <a:buChar char="•"/>
            </a:pPr>
            <a:r>
              <a:rPr lang="en-US" sz="2400" b="0" i="0" dirty="0"/>
              <a:t>Supporting detail D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Main Topic 3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Text Enhancements - New Formatting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 strike="sngStrike"/>
              <a:t>Strikethrough: This text is crossed out</a:t>
            </a:r>
          </a:p>
          <a:p>
            <a:pPr lvl="0" marL="457200" indent="-457200">
              <a:buChar char="•"/>
            </a:pPr>
            <a:r>
              <a:rPr lang="en-US" sz="2400" b="0" i="0" dirty="0">
                <a:highlight>
                  <a:srgbClr val="FFFF00"/>
                </a:highlight>
              </a:rPr>
              <a:t>Highlight: Yellow background for emphasis</a:t>
            </a:r>
          </a:p>
          <a:p>
            <a:pPr lvl="0" marL="457200" indent="-457200">
              <a:buChar char="•"/>
            </a:pPr>
            <a:r>
              <a:rPr lang="en-US" sz="2400" b="0" i="0" dirty="0" baseline="-25000"/>
              <a:t>Subscript: H₂O - for chemical formulas</a:t>
            </a:r>
          </a:p>
          <a:p>
            <a:pPr lvl="0" marL="457200" indent="-457200">
              <a:buChar char="•"/>
            </a:pPr>
            <a:r>
              <a:rPr lang="en-US" sz="2400" b="0" i="0" dirty="0" baseline="30000"/>
              <a:t>Superscript: x² - for math expressions</a:t>
            </a:r>
          </a:p>
          <a:p>
            <a:pPr lvl="0" marL="457200" indent="-457200">
              <a:buChar char="•"/>
            </a:pPr>
            <a:r>
              <a:rPr lang="en-US" sz="2400" b="1" i="0" dirty="0">
                <a:solidFill>
                  <a:srgbClr val="FF0000"/>
                </a:solidFill>
              </a:rPr>
              <a:t>Combined: Bold + Red color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Font Size Presets - Each line different size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600" b="0" i="0" dirty="0"/>
              <a:t>LARGE: 36pt - Extra large text</a:t>
            </a:r>
          </a:p>
          <a:p>
            <a:pPr lvl="0" marL="457200" indent="-457200">
              <a:buChar char="•"/>
            </a:pPr>
            <a:r>
              <a:rPr lang="en-US" sz="2800" b="0" i="0" dirty="0"/>
              <a:t>HEADING: 28pt - Section headers</a:t>
            </a:r>
          </a:p>
          <a:p>
            <a:pPr lvl="0" marL="457200" indent="-457200">
              <a:buChar char="•"/>
            </a:pPr>
            <a:r>
              <a:rPr lang="en-US" sz="1800" b="0" i="0" dirty="0"/>
              <a:t>BODY: 18pt - Regular content</a:t>
            </a:r>
          </a:p>
          <a:p>
            <a:pPr lvl="0" marL="457200" indent="-457200">
              <a:buChar char="•"/>
            </a:pPr>
            <a:r>
              <a:rPr lang="en-US" sz="1400" b="0" i="0" dirty="0"/>
              <a:t>SMALL: 14pt - Smaller text</a:t>
            </a:r>
          </a:p>
          <a:p>
            <a:pPr lvl="0" marL="457200" indent="-457200">
              <a:buChar char="•"/>
            </a:pPr>
            <a:r>
              <a:rPr lang="en-US" sz="1200" b="0" i="0" dirty="0"/>
              <a:t>CAPTION: 12pt - Captions and notes</a:t>
            </a: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Theme Color Palettes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828800" cy="822960"/>
          </a:xfrm>
          <a:prstGeom prst="rect">
            <a:avLst/>
          </a:prstGeom>
          <a:solidFill>
            <a:srgbClr val="1565C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79" dirty="0" smtClean="0">
                <a:solidFill>
                  <a:srgbClr val="FFFFFF"/>
                </a:solidFill>
              </a:rPr>
              <a:t>Corporate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1600200"/>
            <a:ext cx="1828800" cy="822960"/>
          </a:xfrm>
          <a:prstGeom prst="rect">
            <a:avLst/>
          </a:prstGeom>
          <a:solidFill>
            <a:srgbClr val="21212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Modern</a:t>
            </a:r>
          </a:p>
        </p:txBody>
      </p:sp>
      <p:sp>
        <p:nvSpPr>
          <p:cNvPr id="12" name="Shape 12"/>
          <p:cNvSpPr/>
          <p:nvPr/>
        </p:nvSpPr>
        <p:spPr>
          <a:xfrm>
            <a:off x="4480560" y="1600200"/>
            <a:ext cx="1828800" cy="822960"/>
          </a:xfrm>
          <a:prstGeom prst="rect">
            <a:avLst/>
          </a:prstGeom>
          <a:solidFill>
            <a:srgbClr val="E91E6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FFFFFF"/>
                </a:solidFill>
              </a:rPr>
              <a:t>Vibrant</a:t>
            </a:r>
          </a:p>
        </p:txBody>
      </p:sp>
      <p:sp>
        <p:nvSpPr>
          <p:cNvPr id="13" name="Shape 13"/>
          <p:cNvSpPr/>
          <p:nvPr/>
        </p:nvSpPr>
        <p:spPr>
          <a:xfrm>
            <a:off x="6492240" y="1600200"/>
            <a:ext cx="1828800" cy="822960"/>
          </a:xfrm>
          <a:prstGeom prst="rect">
            <a:avLst/>
          </a:prstGeom>
          <a:solidFill>
            <a:srgbClr val="BB86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000000"/>
                </a:solidFill>
              </a:rPr>
              <a:t>Dark</a:t>
            </a:r>
          </a:p>
        </p:txBody>
      </p:sp>
      <p:sp>
        <p:nvSpPr>
          <p:cNvPr id="14" name="Shape 14"/>
          <p:cNvSpPr/>
          <p:nvPr/>
        </p:nvSpPr>
        <p:spPr>
          <a:xfrm>
            <a:off x="457200" y="2743200"/>
            <a:ext cx="1828800" cy="822960"/>
          </a:xfrm>
          <a:prstGeom prst="rect">
            <a:avLst/>
          </a:prstGeom>
          <a:solidFill>
            <a:srgbClr val="2E7D3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Nature</a:t>
            </a:r>
          </a:p>
        </p:txBody>
      </p:sp>
      <p:sp>
        <p:nvSpPr>
          <p:cNvPr id="15" name="Shape 15"/>
          <p:cNvSpPr/>
          <p:nvPr/>
        </p:nvSpPr>
        <p:spPr>
          <a:xfrm>
            <a:off x="2468880" y="2743200"/>
            <a:ext cx="1828800" cy="822960"/>
          </a:xfrm>
          <a:prstGeom prst="rect">
            <a:avLst/>
          </a:prstGeom>
          <a:solidFill>
            <a:srgbClr val="0D47A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82" dirty="0" smtClean="0">
                <a:solidFill>
                  <a:srgbClr val="FFFFFF"/>
                </a:solidFill>
              </a:rPr>
              <a:t>Tech</a:t>
            </a:r>
          </a:p>
        </p:txBody>
      </p:sp>
      <p:sp>
        <p:nvSpPr>
          <p:cNvPr id="16" name="Shape 16"/>
          <p:cNvSpPr/>
          <p:nvPr/>
        </p:nvSpPr>
        <p:spPr>
          <a:xfrm>
            <a:off x="4480560" y="2743200"/>
            <a:ext cx="1828800" cy="82296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320" dirty="0" smtClean="0">
                <a:solidFill>
                  <a:srgbClr val="FFFFFF"/>
                </a:solidFill>
              </a:rPr>
              <a:t>Carbon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Material &amp; Carbon Design Colors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1188720" cy="640080"/>
          </a:xfrm>
          <a:prstGeom prst="rect">
            <a:avLst/>
          </a:prstGeom>
          <a:solidFill>
            <a:srgbClr val="F4433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M-Red</a:t>
            </a:r>
          </a:p>
        </p:txBody>
      </p:sp>
      <p:sp>
        <p:nvSpPr>
          <p:cNvPr id="11" name="Shape 11"/>
          <p:cNvSpPr/>
          <p:nvPr/>
        </p:nvSpPr>
        <p:spPr>
          <a:xfrm>
            <a:off x="1920240" y="1600200"/>
            <a:ext cx="1188720" cy="640080"/>
          </a:xfrm>
          <a:prstGeom prst="rect">
            <a:avLst/>
          </a:prstGeom>
          <a:solidFill>
            <a:srgbClr val="2196F3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M-Blue</a:t>
            </a:r>
          </a:p>
        </p:txBody>
      </p:sp>
      <p:sp>
        <p:nvSpPr>
          <p:cNvPr id="12" name="Shape 12"/>
          <p:cNvSpPr/>
          <p:nvPr/>
        </p:nvSpPr>
        <p:spPr>
          <a:xfrm>
            <a:off x="3291840" y="1600200"/>
            <a:ext cx="1188720" cy="640080"/>
          </a:xfrm>
          <a:prstGeom prst="rect">
            <a:avLst/>
          </a:prstGeom>
          <a:solidFill>
            <a:srgbClr val="4CAF5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000000"/>
                </a:solidFill>
              </a:rPr>
              <a:t>M-Green</a:t>
            </a:r>
          </a:p>
        </p:txBody>
      </p:sp>
      <p:sp>
        <p:nvSpPr>
          <p:cNvPr id="13" name="Shape 13"/>
          <p:cNvSpPr/>
          <p:nvPr/>
        </p:nvSpPr>
        <p:spPr>
          <a:xfrm>
            <a:off x="4663440" y="1600200"/>
            <a:ext cx="1188720" cy="640080"/>
          </a:xfrm>
          <a:prstGeom prst="rect">
            <a:avLst/>
          </a:prstGeom>
          <a:solidFill>
            <a:srgbClr val="FF980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000000"/>
                </a:solidFill>
              </a:rPr>
              <a:t>M-Orange</a:t>
            </a:r>
          </a:p>
        </p:txBody>
      </p:sp>
      <p:sp>
        <p:nvSpPr>
          <p:cNvPr id="14" name="Shape 14"/>
          <p:cNvSpPr/>
          <p:nvPr/>
        </p:nvSpPr>
        <p:spPr>
          <a:xfrm>
            <a:off x="6126480" y="1600200"/>
            <a:ext cx="1188720" cy="640080"/>
          </a:xfrm>
          <a:prstGeom prst="rect">
            <a:avLst/>
          </a:prstGeom>
          <a:solidFill>
            <a:srgbClr val="9C27B0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M-Purple</a:t>
            </a:r>
          </a:p>
        </p:txBody>
      </p:sp>
      <p:sp>
        <p:nvSpPr>
          <p:cNvPr id="15" name="Shape 15"/>
          <p:cNvSpPr/>
          <p:nvPr/>
        </p:nvSpPr>
        <p:spPr>
          <a:xfrm>
            <a:off x="457200" y="2468880"/>
            <a:ext cx="1188720" cy="640080"/>
          </a:xfrm>
          <a:prstGeom prst="rect">
            <a:avLst/>
          </a:prstGeom>
          <a:solidFill>
            <a:srgbClr val="0043CE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C-Blue</a:t>
            </a:r>
          </a:p>
        </p:txBody>
      </p:sp>
      <p:sp>
        <p:nvSpPr>
          <p:cNvPr id="16" name="Shape 16"/>
          <p:cNvSpPr/>
          <p:nvPr/>
        </p:nvSpPr>
        <p:spPr>
          <a:xfrm>
            <a:off x="1920240" y="2468880"/>
            <a:ext cx="1188720" cy="640080"/>
          </a:xfrm>
          <a:prstGeom prst="rect">
            <a:avLst/>
          </a:prstGeom>
          <a:solidFill>
            <a:srgbClr val="24A14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62" dirty="0" smtClean="0">
                <a:solidFill>
                  <a:srgbClr val="FFFFFF"/>
                </a:solidFill>
              </a:rPr>
              <a:t>C-Green</a:t>
            </a:r>
          </a:p>
        </p:txBody>
      </p:sp>
      <p:sp>
        <p:nvSpPr>
          <p:cNvPr id="17" name="Shape 17"/>
          <p:cNvSpPr/>
          <p:nvPr/>
        </p:nvSpPr>
        <p:spPr>
          <a:xfrm>
            <a:off x="3291840" y="2468880"/>
            <a:ext cx="1188720" cy="640080"/>
          </a:xfrm>
          <a:prstGeom prst="rect">
            <a:avLst/>
          </a:prstGeom>
          <a:solidFill>
            <a:srgbClr val="DA1E28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130" dirty="0" smtClean="0">
                <a:solidFill>
                  <a:srgbClr val="FFFFFF"/>
                </a:solidFill>
              </a:rPr>
              <a:t>C-Red</a:t>
            </a:r>
          </a:p>
        </p:txBody>
      </p:sp>
      <p:sp>
        <p:nvSpPr>
          <p:cNvPr id="18" name="Shape 18"/>
          <p:cNvSpPr/>
          <p:nvPr/>
        </p:nvSpPr>
        <p:spPr>
          <a:xfrm>
            <a:off x="4663440" y="2468880"/>
            <a:ext cx="1188720" cy="640080"/>
          </a:xfrm>
          <a:prstGeom prst="rect">
            <a:avLst/>
          </a:prstGeom>
          <a:solidFill>
            <a:srgbClr val="8A3FFC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980" dirty="0" smtClean="0">
                <a:solidFill>
                  <a:srgbClr val="FFFFFF"/>
                </a:solidFill>
              </a:rPr>
              <a:t>C-Purple</a:t>
            </a:r>
          </a:p>
        </p:txBody>
      </p:sp>
      <p:sp>
        <p:nvSpPr>
          <p:cNvPr id="19" name="Shape 19"/>
          <p:cNvSpPr/>
          <p:nvPr/>
        </p:nvSpPr>
        <p:spPr>
          <a:xfrm>
            <a:off x="6126480" y="2468880"/>
            <a:ext cx="1188720" cy="640080"/>
          </a:xfrm>
          <a:prstGeom prst="rect">
            <a:avLst/>
          </a:prstGeom>
          <a:solidFill>
            <a:srgbClr val="16161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640" dirty="0" smtClean="0">
                <a:solidFill>
                  <a:srgbClr val="FFFFFF"/>
                </a:solidFill>
              </a:rPr>
              <a:t>C-Gray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Key Highlights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189200"/>
            <a:ext cx="82302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3200" b="1" i="0" dirty="0"/>
              <a:t>Large content area for emphasis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Perfect for key messages</a:t>
            </a:r>
          </a:p>
          <a:p>
            <a:pPr lvl="0" marL="457200" indent="-457200">
              <a:buChar char="•"/>
            </a:pPr>
            <a:r>
              <a:rPr lang="en-US" sz="3200" b="1" i="0" dirty="0"/>
              <a:t>Smaller title, bigger content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Image Loading - New Methods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Image::new(path) - Load from file path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Image::from_base64(data) - Load from base64 string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Image::from_bytes(data) - Load from raw bytes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ImageBuilder for fluent API configuration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Built-in base64 decoder (no external deps)</a:t>
            </a: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New Features in v0.2.1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AutoNum type="arabicPeriod"/>
            </a:pPr>
            <a:r>
              <a:rPr lang="en-US" sz="2400" b="0" i="0" dirty="0"/>
              <a:t>BulletStyle: Number, Letter, Roman, Custom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Strikethrough, Highlight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TextFormat: Subscript, Superscript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Font size presets in prelude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Image::from_base64 and from_bytes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Theme color palettes (7 themes)</a:t>
            </a:r>
          </a:p>
          <a:p>
            <a:pPr lvl="0" marL="457200" indent="-457200">
              <a:buAutoNum type="arabicPeriod"/>
            </a:pPr>
            <a:r>
              <a:rPr lang="en-US" sz="2400" b="0" i="0" dirty="0"/>
              <a:t>Material &amp; Carbon Design colors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Slide Show Settings - Mode Comparison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8000000" cy="2800000"/>
        </p:xfrm>
        <a:graphic>
          <a:graphicData uri="http://schemas.openxmlformats.org/drawingml/2006/table">
            <a:tbl>
              <a:tblPr firstRow="1" bandRow="1"/>
              <a:tblGrid>
                <a:gridCol w="2000000"/>
                <a:gridCol w="2000000"/>
                <a:gridCol w="20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Setting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Speaker</a:t>
                      </a:r>
                    </a:p>
                  </a:txBody>
                  <a:tcP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Kiosk</a:t>
                      </a:r>
                    </a:p>
                  </a:txBody>
                  <a:tcPr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Browsed</a:t>
                      </a:r>
                    </a:p>
                  </a:txBody>
                  <a:tcPr>
                    <a:solidFill>
                      <a:srgbClr val="70AD47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Loop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Narration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Animation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C62828"/>
                          </a:solidFill>
                        </a:rPr>
                        <a:t>No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Timings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Auto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Slide Range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1-10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Pen Color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FF0000"/>
                          </a:solidFill>
                        </a:rPr>
                        <a:t>Red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206240"/>
            <a:ext cx="2468880" cy="64008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714" dirty="0" smtClean="0">
                <a:solidFill>
                  <a:srgbClr val="FFFFFF"/>
                </a:solidFill>
              </a:rPr>
              <a:t>Speaker: Full control</a:t>
            </a:r>
          </a:p>
        </p:txBody>
      </p:sp>
      <p:sp>
        <p:nvSpPr>
          <p:cNvPr id="11" name="Shape 11"/>
          <p:cNvSpPr/>
          <p:nvPr/>
        </p:nvSpPr>
        <p:spPr>
          <a:xfrm>
            <a:off x="3108960" y="4206240"/>
            <a:ext cx="2468880" cy="64008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250" dirty="0" smtClean="0">
                <a:solidFill>
                  <a:srgbClr val="000000"/>
                </a:solidFill>
              </a:rPr>
              <a:t>Kiosk: Auto-loop</a:t>
            </a:r>
          </a:p>
        </p:txBody>
      </p:sp>
      <p:sp>
        <p:nvSpPr>
          <p:cNvPr id="12" name="Shape 12"/>
          <p:cNvSpPr/>
          <p:nvPr/>
        </p:nvSpPr>
        <p:spPr>
          <a:xfrm>
            <a:off x="5943600" y="4206240"/>
            <a:ext cx="2468880" cy="64008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000" dirty="0" smtClean="0">
                <a:solidFill>
                  <a:srgbClr val="000000"/>
                </a:solidFill>
              </a:rPr>
              <a:t>Browsed: Scrollbar</a:t>
            </a: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Print Handout - 6 Slides Per Page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0" y="1800000"/>
          <a:ext cx="3800000" cy="2800000"/>
        </p:xfrm>
        <a:graphic>
          <a:graphicData uri="http://schemas.openxmlformats.org/drawingml/2006/table">
            <a:tbl>
              <a:tblPr firstRow="1" bandRow="1"/>
              <a:tblGrid>
                <a:gridCol w="1800000"/>
                <a:gridCol w="20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Print Settings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/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Print What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Handouts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Color Mode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Grayscale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Layout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6 slides/page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Frame Slides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Date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Page Numbers</a:t>
                      </a:r>
                    </a:p>
                  </a:txBody>
                  <a:tcPr>
                    <a:solidFill>
                      <a:srgbClr val="D6E4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Yes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14630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869" dirty="0" smtClean="0">
                <a:solidFill>
                  <a:srgbClr val="000000"/>
                </a:solidFill>
              </a:rPr>
              <a:t>Q1 2025 Strategy Review</a:t>
            </a:r>
          </a:p>
        </p:txBody>
      </p:sp>
      <p:sp>
        <p:nvSpPr>
          <p:cNvPr id="11" name="Shape 11"/>
          <p:cNvSpPr/>
          <p:nvPr/>
        </p:nvSpPr>
        <p:spPr>
          <a:xfrm>
            <a:off x="36576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1</a:t>
            </a:r>
          </a:p>
        </p:txBody>
      </p:sp>
      <p:sp>
        <p:nvSpPr>
          <p:cNvPr id="12" name="Shape 12"/>
          <p:cNvSpPr/>
          <p:nvPr/>
        </p:nvSpPr>
        <p:spPr>
          <a:xfrm>
            <a:off x="2468880" y="201168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2</a:t>
            </a:r>
          </a:p>
        </p:txBody>
      </p:sp>
      <p:sp>
        <p:nvSpPr>
          <p:cNvPr id="13" name="Shape 13"/>
          <p:cNvSpPr/>
          <p:nvPr/>
        </p:nvSpPr>
        <p:spPr>
          <a:xfrm>
            <a:off x="36576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3</a:t>
            </a:r>
          </a:p>
        </p:txBody>
      </p:sp>
      <p:sp>
        <p:nvSpPr>
          <p:cNvPr id="14" name="Shape 14"/>
          <p:cNvSpPr/>
          <p:nvPr/>
        </p:nvSpPr>
        <p:spPr>
          <a:xfrm>
            <a:off x="2468880" y="320040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4</a:t>
            </a:r>
          </a:p>
        </p:txBody>
      </p:sp>
      <p:sp>
        <p:nvSpPr>
          <p:cNvPr id="15" name="Shape 15"/>
          <p:cNvSpPr/>
          <p:nvPr/>
        </p:nvSpPr>
        <p:spPr>
          <a:xfrm>
            <a:off x="36576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5</a:t>
            </a:r>
          </a:p>
        </p:txBody>
      </p:sp>
      <p:sp>
        <p:nvSpPr>
          <p:cNvPr id="16" name="Shape 16"/>
          <p:cNvSpPr/>
          <p:nvPr/>
        </p:nvSpPr>
        <p:spPr>
          <a:xfrm>
            <a:off x="2468880" y="4389120"/>
            <a:ext cx="1828800" cy="1097280"/>
          </a:xfrm>
          <a:prstGeom prst="rect">
            <a:avLst/>
          </a:prstGeom>
          <a:ln w="12700">
            <a:solidFill>
              <a:srgbClr val="999999"/>
            </a:solidFill>
          </a:ln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702" dirty="0" smtClean="0">
                <a:solidFill>
                  <a:srgbClr val="000000"/>
                </a:solidFill>
              </a:rPr>
              <a:t>Slide 6</a:t>
            </a:r>
          </a:p>
        </p:txBody>
      </p:sp>
      <p:sp>
        <p:nvSpPr>
          <p:cNvPr id="17" name="Shape 17"/>
          <p:cNvSpPr/>
          <p:nvPr/>
        </p:nvSpPr>
        <p:spPr>
          <a:xfrm>
            <a:off x="274320" y="5577840"/>
            <a:ext cx="4206240" cy="274320"/>
          </a:xfrm>
          <a:prstGeom prst="rect">
            <a:avLst/>
          </a:prstGeom>
          <a:solidFill>
            <a:srgbClr val="E7E6E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724" dirty="0" smtClean="0">
                <a:solidFill>
                  <a:srgbClr val="000000"/>
                </a:solidFill>
              </a:rPr>
              <a:t>Confidential - Internal Use Only</a:t>
            </a: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Advanced Table Merging - Merged Cells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300000" y="1600000"/>
          <a:ext cx="7500000" cy="20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2000000"/>
                <a:gridCol w="2000000"/>
                <a:gridCol w="2000000"/>
              </a:tblGrid>
              <a:tr h="400000">
                <a:tc gridSpan="4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FFFFFF"/>
                          </a:solidFill>
                        </a:rPr>
                        <a:t>Q1 2025 Revenue Report</a:t>
                      </a:r>
                    </a:p>
                  </a:txBody>
                  <a:tcPr>
                    <a:solidFill>
                      <a:srgbClr val="1F4E79"/>
                    </a:solidFill>
                  </a:tcPr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  <a:tc hMerge="1">
                  <a:txBody>
                    <a:bodyPr/>
                    <a:lstStyle/>
                    <a:p/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1F497D"/>
                          </a:solidFill>
                        </a:rPr>
                        <a:t>Products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Hardware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$450,000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+12%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Software</a:t>
                      </a:r>
                    </a:p>
                  </a:txBody>
                  <a:tcPr>
                    <a:solidFill>
                      <a:srgbClr val="E2EF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$680,000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+25%</a:t>
                      </a:r>
                    </a:p>
                  </a:txBody>
                  <a:tcPr/>
                </a:tc>
              </a:tr>
              <a:tr h="400000">
                <a:tc rowSpan="2"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C65911"/>
                          </a:solidFill>
                        </a:rPr>
                        <a:t>Services</a:t>
                      </a:r>
                    </a:p>
                  </a:txBody>
                  <a:tcPr>
                    <a:solidFill>
                      <a:srgbClr val="FCE4D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Consulting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$320,000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+8%</a:t>
                      </a:r>
                    </a:p>
                  </a:txBody>
                  <a:tcPr/>
                </a:tc>
              </a:tr>
              <a:tr h="400000">
                <a:tc vMerge="1">
                  <a:txBody>
                    <a:bodyPr/>
                    <a:lstStyle/>
                    <a:p/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</a:t>
                      </a:r>
                    </a:p>
                  </a:txBody>
                  <a:tcPr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rgbClr val="2E7D32"/>
                          </a:solidFill>
                        </a:rPr>
                        <a:t>$190,000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>
                          <a:solidFill>
                            <a:srgbClr val="2E7D32"/>
                          </a:solidFill>
                        </a:rPr>
                        <a:t>+5%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Shape 10"/>
          <p:cNvSpPr/>
          <p:nvPr/>
        </p:nvSpPr>
        <p:spPr>
          <a:xfrm>
            <a:off x="274320" y="4389120"/>
            <a:ext cx="2011680" cy="365760"/>
          </a:xfrm>
          <a:prstGeom prst="roundRect">
            <a:avLst/>
          </a:prstGeom>
          <a:solidFill>
            <a:srgbClr val="4472C4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152" dirty="0" smtClean="0">
                <a:solidFill>
                  <a:srgbClr val="FFFFFF"/>
                </a:solidFill>
              </a:rPr>
              <a:t>Anchor (gridSpan/rowSpan)</a:t>
            </a:r>
          </a:p>
        </p:txBody>
      </p:sp>
      <p:sp>
        <p:nvSpPr>
          <p:cNvPr id="11" name="Shape 11"/>
          <p:cNvSpPr/>
          <p:nvPr/>
        </p:nvSpPr>
        <p:spPr>
          <a:xfrm>
            <a:off x="2468880" y="4389120"/>
            <a:ext cx="2011680" cy="365760"/>
          </a:xfrm>
          <a:prstGeom prst="roundRect">
            <a:avLst/>
          </a:prstGeom>
          <a:solidFill>
            <a:srgbClr val="ED7D31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hMerge (col covered)</a:t>
            </a:r>
          </a:p>
        </p:txBody>
      </p:sp>
      <p:sp>
        <p:nvSpPr>
          <p:cNvPr id="12" name="Shape 12"/>
          <p:cNvSpPr/>
          <p:nvPr/>
        </p:nvSpPr>
        <p:spPr>
          <a:xfrm>
            <a:off x="4663440" y="4389120"/>
            <a:ext cx="2011680" cy="365760"/>
          </a:xfrm>
          <a:prstGeom prst="roundRect">
            <a:avLst/>
          </a:prstGeom>
          <a:solidFill>
            <a:srgbClr val="70AD47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vMerge (row covered)</a:t>
            </a:r>
          </a:p>
        </p:txBody>
      </p:sp>
      <p:sp>
        <p:nvSpPr>
          <p:cNvPr id="13" name="Shape 13"/>
          <p:cNvSpPr/>
          <p:nvPr/>
        </p:nvSpPr>
        <p:spPr>
          <a:xfrm>
            <a:off x="6858000" y="4389120"/>
            <a:ext cx="2011680" cy="365760"/>
          </a:xfrm>
          <a:prstGeom prst="roundRect">
            <a:avLst/>
          </a:prstGeom>
          <a:solidFill>
            <a:srgbClr val="A5A5A5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1252" dirty="0" smtClean="0">
                <a:solidFill>
                  <a:srgbClr val="000000"/>
                </a:solidFill>
              </a:rPr>
              <a:t>Normal (no merge)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9144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Two Column Comparison</a:t>
            </a:r>
          </a:p>
        </p:txBody>
      </p:sp>
      <p:sp>
        <p:nvSpPr>
          <p:cNvPr id="3" name="Left Content"/>
          <p:cNvSpPr txBox="1"/>
          <p:nvPr/>
        </p:nvSpPr>
        <p:spPr>
          <a:xfrm>
            <a:off x="4572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Left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Left Column Item 3</a:t>
            </a:r>
          </a:p>
        </p:txBody>
      </p:sp>
      <p:sp>
        <p:nvSpPr>
          <p:cNvPr id="4" name="Right Content"/>
          <p:cNvSpPr txBox="1"/>
          <p:nvPr/>
        </p:nvSpPr>
        <p:spPr>
          <a:xfrm>
            <a:off x="4572300" y="1189200"/>
            <a:ext cx="4115100" cy="56688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Right Column Item 1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2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Right Column Item 3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Table with Cell Styling</a:t>
            </a:r>
          </a:p>
        </p:txBody>
      </p:sp>
      <p:graphicFrame>
        <p:nvGraphicFramePr>
          <p:cNvPr id="3" name="Table 3"/>
          <p:cNvGraphicFramePr/>
          <p:nvPr/>
        </p:nvGraphicFramePr>
        <p:xfrm>
          <a:off x="500000" y="1800000"/>
          <a:ext cx="4500000" cy="1600000"/>
        </p:xfrm>
        <a:graphic>
          <a:graphicData uri="http://schemas.openxmlformats.org/drawingml/2006/table">
            <a:tbl>
              <a:tblPr firstRow="1" bandRow="1"/>
              <a:tblGrid>
                <a:gridCol w="1500000"/>
                <a:gridCol w="1500000"/>
                <a:gridCol w="1500000"/>
              </a:tblGrid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Header 1</a:t>
                      </a:r>
                    </a:p>
                  </a:txBody>
                  <a:tcPr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2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Header 3</a:t>
                      </a:r>
                    </a:p>
                  </a:txBody>
                  <a:tcPr>
                    <a:solidFill>
                      <a:srgbClr val="8064A2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 b="1"/>
                        <a:t>Bold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Normal Cell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Colored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Red BG</a:t>
                      </a:r>
                    </a:p>
                  </a:txBody>
                  <a:tcPr>
                    <a:solidFill>
                      <a:srgbClr val="C0504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Green BG</a:t>
                      </a:r>
                    </a:p>
                  </a:txBody>
                  <a:tcPr>
                    <a:solidFill>
                      <a:srgbClr val="9BBB5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Blue BG</a:t>
                      </a:r>
                    </a:p>
                  </a:txBody>
                  <a:tcPr>
                    <a:solidFill>
                      <a:srgbClr val="4F81BD"/>
                    </a:solidFill>
                  </a:tcPr>
                </a:tc>
              </a:tr>
              <a:tr h="400000">
                <a:tc>
                  <a:txBody>
                    <a:bodyPr/>
                    <a:lstStyle/>
                    <a:p>
                      <a:r>
                        <a:rPr lang="en-US" dirty="0"/>
                        <a:t>Row 3 Col 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Row 3 Col 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b="1"/>
                        <a:t>Row 3 Col 3</a:t>
                      </a:r>
                    </a:p>
                  </a:txBody>
                  <a:tcPr>
                    <a:solidFill>
                      <a:srgbClr val="F7964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Chart Types: Bar, Line, Pie</a:t>
            </a:r>
          </a:p>
        </p:txBody>
      </p:sp>
      <p:sp>
        <p:nvSpPr>
          <p:cNvPr id="3" name="Content"/>
          <p:cNvSpPr txBox="1"/>
          <p:nvPr/>
        </p:nvSpPr>
        <p:spPr>
          <a:xfrm>
            <a:off x="457200" y="1600200"/>
            <a:ext cx="8230200" cy="4572000"/>
          </a:xfrm>
          <a:prstGeom prst="rect">
            <a:avLst/>
          </a:prstGeom>
          <a:noFill/>
        </p:spPr>
        <p:txBody>
          <a:bodyPr wrap="square" rtlCol="0"/>
          <a:lstStyle/>
          <a:p>
            <a:pPr lvl="0" marL="457200" indent="-457200">
              <a:buChar char="•"/>
            </a:pPr>
            <a:r>
              <a:rPr lang="en-US" sz="2400" b="0" i="0" dirty="0"/>
              <a:t>Bar Chart: Compare categories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Line Chart: Show trends over time</a:t>
            </a:r>
          </a:p>
          <a:p>
            <a:pPr lvl="0" marL="457200" indent="-457200">
              <a:buChar char="•"/>
            </a:pPr>
            <a:r>
              <a:rPr lang="en-US" sz="2400" b="0" i="0" dirty="0"/>
              <a:t>Pie Chart: Show proportions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9144000" cy="6858000"/>
          <a:chOff x="0" y="0"/>
          <a:chExt cx="9144000" cy="6858000"/>
        </a:xfrm>
      </p:grpSpPr>
      <p:sp>
        <p:nvSpPr>
          <p:cNvPr id="2" name="Title"/>
          <p:cNvSpPr txBox="1"/>
          <p:nvPr/>
        </p:nvSpPr>
        <p:spPr>
          <a:xfrm>
            <a:off x="457200" y="274638"/>
            <a:ext cx="8230200" cy="1143000"/>
          </a:xfrm>
          <a:prstGeom prst="rect">
            <a:avLst/>
          </a:prstGeom>
          <a:noFill/>
        </p:spPr>
        <p:txBody>
          <a:bodyPr wrap="square" rtlCol="0" anchor="ctr"/>
          <a:lstStyle/>
          <a:p>
            <a:pPr algn="l"/>
            <a:r>
              <a:rPr lang="en-US" sz="4400" b="1" i="0" dirty="0">
                <a:solidFill>
                  <a:srgbClr val="1F497D"/>
                </a:solidFill>
              </a:rPr>
              <a:t>Shape Types with Color Fills</a:t>
            </a:r>
          </a:p>
        </p:txBody>
      </p:sp>
      <p:sp>
        <p:nvSpPr>
          <p:cNvPr id="10" name="Shape 10"/>
          <p:cNvSpPr/>
          <p:nvPr/>
        </p:nvSpPr>
        <p:spPr>
          <a:xfrm>
            <a:off x="457200" y="1600200"/>
            <a:ext cx="2011680" cy="1005840"/>
          </a:xfrm>
          <a:prstGeom prst="rect">
            <a:avLst/>
          </a:prstGeom>
          <a:solidFill>
            <a:srgbClr val="4F81B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3200" dirty="0" smtClean="0">
                <a:solidFill>
                  <a:srgbClr val="FFFFFF"/>
                </a:solidFill>
              </a:rPr>
              <a:t>Rectangle</a:t>
            </a:r>
          </a:p>
        </p:txBody>
      </p:sp>
      <p:sp>
        <p:nvSpPr>
          <p:cNvPr id="11" name="Shape 11"/>
          <p:cNvSpPr/>
          <p:nvPr/>
        </p:nvSpPr>
        <p:spPr>
          <a:xfrm>
            <a:off x="3017520" y="1600200"/>
            <a:ext cx="2011680" cy="1005840"/>
          </a:xfrm>
          <a:prstGeom prst="ellipse">
            <a:avLst/>
          </a:prstGeom>
          <a:solidFill>
            <a:srgbClr val="9BBB59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000000"/>
                </a:solidFill>
              </a:rPr>
              <a:t>Ellipse</a:t>
            </a:r>
          </a:p>
        </p:txBody>
      </p:sp>
      <p:sp>
        <p:nvSpPr>
          <p:cNvPr id="12" name="Shape 12"/>
          <p:cNvSpPr/>
          <p:nvPr/>
        </p:nvSpPr>
        <p:spPr>
          <a:xfrm>
            <a:off x="5486400" y="1600200"/>
            <a:ext cx="2011680" cy="1005840"/>
          </a:xfrm>
          <a:prstGeom prst="roundRect">
            <a:avLst/>
          </a:prstGeom>
          <a:solidFill>
            <a:srgbClr val="C0504D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4114" dirty="0" smtClean="0">
                <a:solidFill>
                  <a:srgbClr val="FFFFFF"/>
                </a:solidFill>
              </a:rPr>
              <a:t>Rounded</a:t>
            </a:r>
          </a:p>
        </p:txBody>
      </p:sp>
      <p:sp>
        <p:nvSpPr>
          <p:cNvPr id="13" name="Shape 13"/>
          <p:cNvSpPr/>
          <p:nvPr/>
        </p:nvSpPr>
        <p:spPr>
          <a:xfrm>
            <a:off x="1463040" y="3017520"/>
            <a:ext cx="1463040" cy="1188720"/>
          </a:xfrm>
          <a:prstGeom prst="triangle">
            <a:avLst/>
          </a:prstGeom>
          <a:solidFill>
            <a:srgbClr val="8064A2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520" dirty="0" smtClean="0">
                <a:solidFill>
                  <a:srgbClr val="FFFFFF"/>
                </a:solidFill>
              </a:rPr>
              <a:t>Triangle</a:t>
            </a:r>
          </a:p>
        </p:txBody>
      </p:sp>
      <p:sp>
        <p:nvSpPr>
          <p:cNvPr id="14" name="Shape 14"/>
          <p:cNvSpPr/>
          <p:nvPr/>
        </p:nvSpPr>
        <p:spPr>
          <a:xfrm>
            <a:off x="4023360" y="3017520"/>
            <a:ext cx="1463040" cy="1188720"/>
          </a:xfrm>
          <a:prstGeom prst="diamond">
            <a:avLst/>
          </a:prstGeom>
          <a:solidFill>
            <a:srgbClr val="F79646"/>
          </a:solidFill>
        </p:spPr>
        <p:txBody>
          <a:bodyPr wrap="square" rtlCol="0" anchor="ctr" lIns="91440" tIns="45720" rIns="91440" bIns="45720">
            <a:normAutofit fontScale="100000" lnSpcReduction="0"/>
          </a:bodyPr>
          <a:lstStyle/>
          <a:p>
            <a:pPr algn="ctr" marL="0" marR="0" indent="0"/>
            <a:r>
              <a:rPr lang="en-US" sz="2880" dirty="0" smtClean="0">
                <a:solidFill>
                  <a:srgbClr val="000000"/>
                </a:solidFill>
              </a:rPr>
              <a:t>Diamond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pptx-rs</Application>
  <PresentationFormat>On-screen Show (4:3)</PresentationFormat>
  <Paragraphs>0</Paragraphs>
  <Slides>44</Slides>
  <Notes>0</Notes>
  <HiddenSlides>0</HiddenSlides>
  <MMClips>0</MMClips>
  <ScaleCrop>false</ScaleCrop>
  <LinksUpToDate>false</LinksUpToDate>
  <SharedDoc>false</SharedDoc>
  <HyperlinksChanged>false</HyperlinksChanged>
  <AppVersion>1.0000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PPTX-RS Element Showcase</dc:title>
  <dc:creator>pptx-rs</dc:creator>
  <cp:lastModifiedBy>pptx-rs</cp:lastModifiedBy>
  <cp:revision>1</cp:revision>
  <dcterms:created xsi:type="dcterms:W3CDTF">2026-03-14T13:31:17Z</dcterms:created>
  <dcterms:modified xsi:type="dcterms:W3CDTF">2026-03-14T13:31:17Z</dcterms:modified>
</cp:coreProperties>
</file>